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2"/>
  </p:notesMasterIdLst>
  <p:handoutMasterIdLst>
    <p:handoutMasterId r:id="rId203"/>
  </p:handoutMasterIdLst>
  <p:sldIdLst>
    <p:sldId id="952" r:id="rId2"/>
    <p:sldId id="465" r:id="rId3"/>
    <p:sldId id="1334" r:id="rId4"/>
    <p:sldId id="393" r:id="rId5"/>
    <p:sldId id="953" r:id="rId6"/>
    <p:sldId id="956" r:id="rId7"/>
    <p:sldId id="957" r:id="rId8"/>
    <p:sldId id="802" r:id="rId9"/>
    <p:sldId id="951" r:id="rId10"/>
    <p:sldId id="1337" r:id="rId11"/>
    <p:sldId id="1335" r:id="rId12"/>
    <p:sldId id="1336" r:id="rId13"/>
    <p:sldId id="803" r:id="rId14"/>
    <p:sldId id="801" r:id="rId15"/>
    <p:sldId id="875" r:id="rId16"/>
    <p:sldId id="958" r:id="rId17"/>
    <p:sldId id="804" r:id="rId18"/>
    <p:sldId id="923" r:id="rId19"/>
    <p:sldId id="960" r:id="rId20"/>
    <p:sldId id="598" r:id="rId21"/>
    <p:sldId id="587" r:id="rId22"/>
    <p:sldId id="1190" r:id="rId23"/>
    <p:sldId id="1285" r:id="rId24"/>
    <p:sldId id="927" r:id="rId25"/>
    <p:sldId id="928" r:id="rId26"/>
    <p:sldId id="942" r:id="rId27"/>
    <p:sldId id="939" r:id="rId28"/>
    <p:sldId id="1286" r:id="rId29"/>
    <p:sldId id="844" r:id="rId30"/>
    <p:sldId id="543" r:id="rId31"/>
    <p:sldId id="1150" r:id="rId32"/>
    <p:sldId id="1201" r:id="rId33"/>
    <p:sldId id="1012" r:id="rId34"/>
    <p:sldId id="1117" r:id="rId35"/>
    <p:sldId id="937" r:id="rId36"/>
    <p:sldId id="962" r:id="rId37"/>
    <p:sldId id="963" r:id="rId38"/>
    <p:sldId id="964" r:id="rId39"/>
    <p:sldId id="1307" r:id="rId40"/>
    <p:sldId id="966" r:id="rId41"/>
    <p:sldId id="1202" r:id="rId42"/>
    <p:sldId id="1203" r:id="rId43"/>
    <p:sldId id="1308" r:id="rId44"/>
    <p:sldId id="1013" r:id="rId45"/>
    <p:sldId id="1120" r:id="rId46"/>
    <p:sldId id="965" r:id="rId47"/>
    <p:sldId id="1309" r:id="rId48"/>
    <p:sldId id="970" r:id="rId49"/>
    <p:sldId id="971" r:id="rId50"/>
    <p:sldId id="1287" r:id="rId51"/>
    <p:sldId id="972" r:id="rId52"/>
    <p:sldId id="974" r:id="rId53"/>
    <p:sldId id="975" r:id="rId54"/>
    <p:sldId id="1204" r:id="rId55"/>
    <p:sldId id="1016" r:id="rId56"/>
    <p:sldId id="1118" r:id="rId57"/>
    <p:sldId id="973" r:id="rId58"/>
    <p:sldId id="1035" r:id="rId59"/>
    <p:sldId id="1036" r:id="rId60"/>
    <p:sldId id="1037" r:id="rId61"/>
    <p:sldId id="1040" r:id="rId62"/>
    <p:sldId id="1195" r:id="rId63"/>
    <p:sldId id="1205" r:id="rId64"/>
    <p:sldId id="1039" r:id="rId65"/>
    <p:sldId id="1121" r:id="rId66"/>
    <p:sldId id="1038" r:id="rId67"/>
    <p:sldId id="1060" r:id="rId68"/>
    <p:sldId id="1061" r:id="rId69"/>
    <p:sldId id="1062" r:id="rId70"/>
    <p:sldId id="1065" r:id="rId71"/>
    <p:sldId id="1199" r:id="rId72"/>
    <p:sldId id="1206" r:id="rId73"/>
    <p:sldId id="1064" r:id="rId74"/>
    <p:sldId id="1122" r:id="rId75"/>
    <p:sldId id="1063" r:id="rId76"/>
    <p:sldId id="1136" r:id="rId77"/>
    <p:sldId id="1137" r:id="rId78"/>
    <p:sldId id="1138" r:id="rId79"/>
    <p:sldId id="1300" r:id="rId80"/>
    <p:sldId id="1139" r:id="rId81"/>
    <p:sldId id="1197" r:id="rId82"/>
    <p:sldId id="1207" r:id="rId83"/>
    <p:sldId id="1304" r:id="rId84"/>
    <p:sldId id="1141" r:id="rId85"/>
    <p:sldId id="1142" r:id="rId86"/>
    <p:sldId id="1143" r:id="rId87"/>
    <p:sldId id="648" r:id="rId88"/>
    <p:sldId id="1253" r:id="rId89"/>
    <p:sldId id="983" r:id="rId90"/>
    <p:sldId id="1130" r:id="rId91"/>
    <p:sldId id="1254" r:id="rId92"/>
    <p:sldId id="1154" r:id="rId93"/>
    <p:sldId id="984" r:id="rId94"/>
    <p:sldId id="978" r:id="rId95"/>
    <p:sldId id="979" r:id="rId96"/>
    <p:sldId id="980" r:id="rId97"/>
    <p:sldId id="909" r:id="rId98"/>
    <p:sldId id="987" r:id="rId99"/>
    <p:sldId id="986" r:id="rId100"/>
    <p:sldId id="1255" r:id="rId101"/>
    <p:sldId id="1002" r:id="rId102"/>
    <p:sldId id="998" r:id="rId103"/>
    <p:sldId id="1000" r:id="rId104"/>
    <p:sldId id="1198" r:id="rId105"/>
    <p:sldId id="1208" r:id="rId106"/>
    <p:sldId id="1082" r:id="rId107"/>
    <p:sldId id="1284" r:id="rId108"/>
    <p:sldId id="1265" r:id="rId109"/>
    <p:sldId id="1266" r:id="rId110"/>
    <p:sldId id="1267" r:id="rId111"/>
    <p:sldId id="1268" r:id="rId112"/>
    <p:sldId id="1269" r:id="rId113"/>
    <p:sldId id="1270" r:id="rId114"/>
    <p:sldId id="1271" r:id="rId115"/>
    <p:sldId id="1272" r:id="rId116"/>
    <p:sldId id="1273" r:id="rId117"/>
    <p:sldId id="1274" r:id="rId118"/>
    <p:sldId id="1275" r:id="rId119"/>
    <p:sldId id="1276" r:id="rId120"/>
    <p:sldId id="1277" r:id="rId121"/>
    <p:sldId id="1278" r:id="rId122"/>
    <p:sldId id="1279" r:id="rId123"/>
    <p:sldId id="774" r:id="rId124"/>
    <p:sldId id="1034" r:id="rId125"/>
    <p:sldId id="995" r:id="rId126"/>
    <p:sldId id="1288" r:id="rId127"/>
    <p:sldId id="1289" r:id="rId128"/>
    <p:sldId id="1290" r:id="rId129"/>
    <p:sldId id="1019" r:id="rId130"/>
    <p:sldId id="1020" r:id="rId131"/>
    <p:sldId id="1021" r:id="rId132"/>
    <p:sldId id="1263" r:id="rId133"/>
    <p:sldId id="1023" r:id="rId134"/>
    <p:sldId id="1131" r:id="rId135"/>
    <p:sldId id="1025" r:id="rId136"/>
    <p:sldId id="1156" r:id="rId137"/>
    <p:sldId id="1027" r:id="rId138"/>
    <p:sldId id="1028" r:id="rId139"/>
    <p:sldId id="1029" r:id="rId140"/>
    <p:sldId id="1030" r:id="rId141"/>
    <p:sldId id="1031" r:id="rId142"/>
    <p:sldId id="1032" r:id="rId143"/>
    <p:sldId id="1033" r:id="rId144"/>
    <p:sldId id="1045" r:id="rId145"/>
    <p:sldId id="1046" r:id="rId146"/>
    <p:sldId id="1047" r:id="rId147"/>
    <p:sldId id="1210" r:id="rId148"/>
    <p:sldId id="1211" r:id="rId149"/>
    <p:sldId id="1212" r:id="rId150"/>
    <p:sldId id="1213" r:id="rId151"/>
    <p:sldId id="1051" r:id="rId152"/>
    <p:sldId id="1214" r:id="rId153"/>
    <p:sldId id="1215" r:id="rId154"/>
    <p:sldId id="1216" r:id="rId155"/>
    <p:sldId id="1055" r:id="rId156"/>
    <p:sldId id="1059" r:id="rId157"/>
    <p:sldId id="1264" r:id="rId158"/>
    <p:sldId id="1183" r:id="rId159"/>
    <p:sldId id="1185" r:id="rId160"/>
    <p:sldId id="1217" r:id="rId161"/>
    <p:sldId id="1218" r:id="rId162"/>
    <p:sldId id="1262" r:id="rId163"/>
    <p:sldId id="1305" r:id="rId164"/>
    <p:sldId id="1306" r:id="rId165"/>
    <p:sldId id="997" r:id="rId166"/>
    <p:sldId id="1291" r:id="rId167"/>
    <p:sldId id="1292" r:id="rId168"/>
    <p:sldId id="1293" r:id="rId169"/>
    <p:sldId id="1294" r:id="rId170"/>
    <p:sldId id="1295" r:id="rId171"/>
    <p:sldId id="1296" r:id="rId172"/>
    <p:sldId id="1297" r:id="rId173"/>
    <p:sldId id="1298" r:id="rId174"/>
    <p:sldId id="1299" r:id="rId175"/>
    <p:sldId id="1301" r:id="rId176"/>
    <p:sldId id="1302" r:id="rId177"/>
    <p:sldId id="1303" r:id="rId178"/>
    <p:sldId id="1310" r:id="rId179"/>
    <p:sldId id="1311" r:id="rId180"/>
    <p:sldId id="1312" r:id="rId181"/>
    <p:sldId id="1313" r:id="rId182"/>
    <p:sldId id="1314" r:id="rId183"/>
    <p:sldId id="1315" r:id="rId184"/>
    <p:sldId id="1316" r:id="rId185"/>
    <p:sldId id="1317" r:id="rId186"/>
    <p:sldId id="1318" r:id="rId187"/>
    <p:sldId id="1319" r:id="rId188"/>
    <p:sldId id="1320" r:id="rId189"/>
    <p:sldId id="1321" r:id="rId190"/>
    <p:sldId id="1322" r:id="rId191"/>
    <p:sldId id="1323" r:id="rId192"/>
    <p:sldId id="1324" r:id="rId193"/>
    <p:sldId id="1325" r:id="rId194"/>
    <p:sldId id="1326" r:id="rId195"/>
    <p:sldId id="1329" r:id="rId196"/>
    <p:sldId id="1328" r:id="rId197"/>
    <p:sldId id="1330" r:id="rId198"/>
    <p:sldId id="1331" r:id="rId199"/>
    <p:sldId id="1332" r:id="rId200"/>
    <p:sldId id="1333" r:id="rId201"/>
  </p:sldIdLst>
  <p:sldSz cx="9144000" cy="6858000" type="screen4x3"/>
  <p:notesSz cx="6797675" cy="9928225"/>
  <p:defaultTextStyle>
    <a:defPPr>
      <a:defRPr lang="en-GB"/>
    </a:defPPr>
    <a:lvl1pPr algn="l" rtl="0" fontAlgn="base">
      <a:spcBef>
        <a:spcPct val="0"/>
      </a:spcBef>
      <a:spcAft>
        <a:spcPct val="0"/>
      </a:spcAft>
      <a:defRPr sz="1400" kern="1200">
        <a:solidFill>
          <a:srgbClr val="003399"/>
        </a:solidFill>
        <a:latin typeface="Verdana" pitchFamily="34" charset="0"/>
        <a:ea typeface="+mn-ea"/>
        <a:cs typeface="Lucida Sans Unicode" pitchFamily="34" charset="0"/>
      </a:defRPr>
    </a:lvl1pPr>
    <a:lvl2pPr marL="457200" algn="l" rtl="0" fontAlgn="base">
      <a:spcBef>
        <a:spcPct val="0"/>
      </a:spcBef>
      <a:spcAft>
        <a:spcPct val="0"/>
      </a:spcAft>
      <a:defRPr sz="1400" kern="1200">
        <a:solidFill>
          <a:srgbClr val="003399"/>
        </a:solidFill>
        <a:latin typeface="Verdana" pitchFamily="34" charset="0"/>
        <a:ea typeface="+mn-ea"/>
        <a:cs typeface="Lucida Sans Unicode" pitchFamily="34" charset="0"/>
      </a:defRPr>
    </a:lvl2pPr>
    <a:lvl3pPr marL="914400" algn="l" rtl="0" fontAlgn="base">
      <a:spcBef>
        <a:spcPct val="0"/>
      </a:spcBef>
      <a:spcAft>
        <a:spcPct val="0"/>
      </a:spcAft>
      <a:defRPr sz="1400" kern="1200">
        <a:solidFill>
          <a:srgbClr val="003399"/>
        </a:solidFill>
        <a:latin typeface="Verdana" pitchFamily="34" charset="0"/>
        <a:ea typeface="+mn-ea"/>
        <a:cs typeface="Lucida Sans Unicode" pitchFamily="34" charset="0"/>
      </a:defRPr>
    </a:lvl3pPr>
    <a:lvl4pPr marL="1371600" algn="l" rtl="0" fontAlgn="base">
      <a:spcBef>
        <a:spcPct val="0"/>
      </a:spcBef>
      <a:spcAft>
        <a:spcPct val="0"/>
      </a:spcAft>
      <a:defRPr sz="1400" kern="1200">
        <a:solidFill>
          <a:srgbClr val="003399"/>
        </a:solidFill>
        <a:latin typeface="Verdana" pitchFamily="34" charset="0"/>
        <a:ea typeface="+mn-ea"/>
        <a:cs typeface="Lucida Sans Unicode" pitchFamily="34" charset="0"/>
      </a:defRPr>
    </a:lvl4pPr>
    <a:lvl5pPr marL="1828800" algn="l" rtl="0" fontAlgn="base">
      <a:spcBef>
        <a:spcPct val="0"/>
      </a:spcBef>
      <a:spcAft>
        <a:spcPct val="0"/>
      </a:spcAft>
      <a:defRPr sz="1400" kern="1200">
        <a:solidFill>
          <a:srgbClr val="003399"/>
        </a:solidFill>
        <a:latin typeface="Verdana" pitchFamily="34" charset="0"/>
        <a:ea typeface="+mn-ea"/>
        <a:cs typeface="Lucida Sans Unicode" pitchFamily="34" charset="0"/>
      </a:defRPr>
    </a:lvl5pPr>
    <a:lvl6pPr marL="2286000" algn="l" defTabSz="914400" rtl="0" eaLnBrk="1" latinLnBrk="0" hangingPunct="1">
      <a:defRPr sz="1400" kern="1200">
        <a:solidFill>
          <a:srgbClr val="003399"/>
        </a:solidFill>
        <a:latin typeface="Verdana" pitchFamily="34" charset="0"/>
        <a:ea typeface="+mn-ea"/>
        <a:cs typeface="Lucida Sans Unicode" pitchFamily="34" charset="0"/>
      </a:defRPr>
    </a:lvl6pPr>
    <a:lvl7pPr marL="2743200" algn="l" defTabSz="914400" rtl="0" eaLnBrk="1" latinLnBrk="0" hangingPunct="1">
      <a:defRPr sz="1400" kern="1200">
        <a:solidFill>
          <a:srgbClr val="003399"/>
        </a:solidFill>
        <a:latin typeface="Verdana" pitchFamily="34" charset="0"/>
        <a:ea typeface="+mn-ea"/>
        <a:cs typeface="Lucida Sans Unicode" pitchFamily="34" charset="0"/>
      </a:defRPr>
    </a:lvl7pPr>
    <a:lvl8pPr marL="3200400" algn="l" defTabSz="914400" rtl="0" eaLnBrk="1" latinLnBrk="0" hangingPunct="1">
      <a:defRPr sz="1400" kern="1200">
        <a:solidFill>
          <a:srgbClr val="003399"/>
        </a:solidFill>
        <a:latin typeface="Verdana" pitchFamily="34" charset="0"/>
        <a:ea typeface="+mn-ea"/>
        <a:cs typeface="Lucida Sans Unicode" pitchFamily="34" charset="0"/>
      </a:defRPr>
    </a:lvl8pPr>
    <a:lvl9pPr marL="3657600" algn="l" defTabSz="914400" rtl="0" eaLnBrk="1" latinLnBrk="0" hangingPunct="1">
      <a:defRPr sz="1400" kern="1200">
        <a:solidFill>
          <a:srgbClr val="003399"/>
        </a:solidFill>
        <a:latin typeface="Verdana" pitchFamily="34" charset="0"/>
        <a:ea typeface="+mn-ea"/>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F1FF00"/>
    <a:srgbClr val="F8FF00"/>
    <a:srgbClr val="006600"/>
    <a:srgbClr val="5B92CC"/>
    <a:srgbClr val="008000"/>
    <a:srgbClr val="CC3399"/>
    <a:srgbClr val="8DDE56"/>
  </p:clrMru>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307" autoAdjust="0"/>
    <p:restoredTop sz="99336" autoAdjust="0"/>
  </p:normalViewPr>
  <p:slideViewPr>
    <p:cSldViewPr>
      <p:cViewPr>
        <p:scale>
          <a:sx n="80" d="100"/>
          <a:sy n="80" d="100"/>
        </p:scale>
        <p:origin x="-72" y="-72"/>
      </p:cViewPr>
      <p:guideLst>
        <p:guide orient="horz" pos="2160"/>
        <p:guide pos="2880"/>
      </p:guideLst>
    </p:cSldViewPr>
  </p:slideViewPr>
  <p:outlineViewPr>
    <p:cViewPr>
      <p:scale>
        <a:sx n="33" d="100"/>
        <a:sy n="33" d="100"/>
      </p:scale>
      <p:origin x="0" y="9378"/>
    </p:cViewPr>
  </p:outlineViewPr>
  <p:notesTextViewPr>
    <p:cViewPr>
      <p:scale>
        <a:sx n="100" d="100"/>
        <a:sy n="100" d="100"/>
      </p:scale>
      <p:origin x="0" y="0"/>
    </p:cViewPr>
  </p:notesTextViewPr>
  <p:sorterViewPr>
    <p:cViewPr>
      <p:scale>
        <a:sx n="33" d="100"/>
        <a:sy n="33" d="100"/>
      </p:scale>
      <p:origin x="0" y="4146"/>
    </p:cViewPr>
  </p:sorterViewPr>
  <p:notesViewPr>
    <p:cSldViewPr>
      <p:cViewPr varScale="1">
        <p:scale>
          <a:sx n="74" d="100"/>
          <a:sy n="74" d="100"/>
        </p:scale>
        <p:origin x="-3400" y="-104"/>
      </p:cViewPr>
      <p:guideLst>
        <p:guide orient="horz" pos="3128"/>
        <p:guide pos="2143"/>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theme" Target="theme/theme1.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notesMaster" Target="notesMasters/notesMaster1.xml"/><Relationship Id="rId207"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plotArea>
      <c:layout>
        <c:manualLayout>
          <c:layoutTarget val="inner"/>
          <c:xMode val="edge"/>
          <c:yMode val="edge"/>
          <c:x val="1.9444444444444403E-2"/>
          <c:y val="9.9999967191613554E-2"/>
          <c:w val="0.96944444444444944"/>
          <c:h val="0.74635277350630802"/>
        </c:manualLayout>
      </c:layout>
      <c:barChart>
        <c:barDir val="bar"/>
        <c:grouping val="clustered"/>
        <c:ser>
          <c:idx val="1"/>
          <c:order val="0"/>
          <c:tx>
            <c:strRef>
              <c:f>Sheet1!$A$1</c:f>
              <c:strCache>
                <c:ptCount val="1"/>
                <c:pt idx="0">
                  <c:v>2° SEMESTRE 2012</c:v>
                </c:pt>
              </c:strCache>
            </c:strRef>
          </c:tx>
          <c:spPr>
            <a:solidFill>
              <a:srgbClr val="008000"/>
            </a:solidFill>
            <a:ln w="12700" cap="flat" cmpd="sng" algn="ctr">
              <a:solidFill>
                <a:schemeClr val="tx1"/>
              </a:solidFill>
              <a:prstDash val="solid"/>
              <a:round/>
              <a:headEnd type="none" w="med" len="med"/>
              <a:tailEnd type="none" w="med" len="med"/>
            </a:ln>
          </c:spPr>
          <c:dLbls>
            <c:dLbl>
              <c:idx val="0"/>
              <c:layout>
                <c:manualLayout>
                  <c:x val="-1.6984083718120735E-3"/>
                  <c:y val="2.8257286021065611E-2"/>
                </c:manualLayout>
              </c:layout>
              <c:dLblPos val="outEnd"/>
              <c:showVal val="1"/>
              <c:extLst>
                <c:ext xmlns:c15="http://schemas.microsoft.com/office/drawing/2012/chart" uri="{CE6537A1-D6FC-4f65-9D91-7224C49458BB}">
                  <c15:layout/>
                </c:ext>
              </c:extLst>
            </c:dLbl>
            <c:dLbl>
              <c:idx val="1"/>
              <c:numFmt formatCode="0.0" sourceLinked="0"/>
              <c:spPr>
                <a:noFill/>
                <a:ln w="45750">
                  <a:noFill/>
                </a:ln>
              </c:spPr>
              <c:txPr>
                <a:bodyPr/>
                <a:lstStyle/>
                <a:p>
                  <a:pPr>
                    <a:defRPr lang="en-US" sz="1400" b="1" i="0" u="none" strike="noStrike" baseline="0">
                      <a:solidFill>
                        <a:srgbClr val="000090"/>
                      </a:solidFill>
                      <a:latin typeface="Verdana"/>
                      <a:ea typeface="Verdana"/>
                      <a:cs typeface="Verdana"/>
                    </a:defRPr>
                  </a:pPr>
                  <a:endParaRPr lang="it-IT"/>
                </a:p>
              </c:txPr>
              <c:dLblPos val="outEnd"/>
              <c:showVal val="1"/>
              <c:extLst>
                <c:ext xmlns:c15="http://schemas.microsoft.com/office/drawing/2012/chart" uri="{CE6537A1-D6FC-4f65-9D91-7224C49458BB}"/>
              </c:extLst>
            </c:dLbl>
            <c:dLbl>
              <c:idx val="2"/>
              <c:numFmt formatCode="0.0" sourceLinked="0"/>
              <c:spPr>
                <a:noFill/>
                <a:ln w="45750">
                  <a:noFill/>
                </a:ln>
              </c:spPr>
              <c:txPr>
                <a:bodyPr/>
                <a:lstStyle/>
                <a:p>
                  <a:pPr>
                    <a:defRPr lang="en-US" sz="1400" b="1" i="0" u="none" strike="noStrike" baseline="0">
                      <a:solidFill>
                        <a:srgbClr val="000090"/>
                      </a:solidFill>
                      <a:latin typeface="Verdana"/>
                      <a:ea typeface="Verdana"/>
                      <a:cs typeface="Verdana"/>
                    </a:defRPr>
                  </a:pPr>
                  <a:endParaRPr lang="it-IT"/>
                </a:p>
              </c:txPr>
              <c:dLblPos val="outEnd"/>
              <c:showVal val="1"/>
              <c:extLst>
                <c:ext xmlns:c15="http://schemas.microsoft.com/office/drawing/2012/chart" uri="{CE6537A1-D6FC-4f65-9D91-7224C49458BB}"/>
              </c:extLst>
            </c:dLbl>
            <c:dLbl>
              <c:idx val="3"/>
              <c:layout>
                <c:manualLayout>
                  <c:xMode val="edge"/>
                  <c:yMode val="edge"/>
                  <c:x val="0.57514450867053135"/>
                  <c:y val="0.757142857142867"/>
                </c:manualLayout>
              </c:layout>
              <c:numFmt formatCode="0.0" sourceLinked="0"/>
              <c:spPr>
                <a:noFill/>
                <a:ln w="45750">
                  <a:noFill/>
                </a:ln>
              </c:spPr>
              <c:txPr>
                <a:bodyPr/>
                <a:lstStyle/>
                <a:p>
                  <a:pPr>
                    <a:defRPr lang="en-US" sz="1400" b="1" i="0" u="none" strike="noStrike" baseline="0">
                      <a:solidFill>
                        <a:srgbClr val="000090"/>
                      </a:solidFill>
                      <a:latin typeface="Verdana"/>
                      <a:ea typeface="Verdana"/>
                      <a:cs typeface="Verdana"/>
                    </a:defRPr>
                  </a:pPr>
                  <a:endParaRPr lang="it-IT"/>
                </a:p>
              </c:txPr>
              <c:dLblPos val="outEnd"/>
              <c:showVal val="1"/>
              <c:extLst>
                <c:ext xmlns:c15="http://schemas.microsoft.com/office/drawing/2012/chart" uri="{CE6537A1-D6FC-4f65-9D91-7224C49458BB}"/>
              </c:extLst>
            </c:dLbl>
            <c:dLbl>
              <c:idx val="5"/>
              <c:numFmt formatCode="0.0" sourceLinked="0"/>
              <c:spPr>
                <a:noFill/>
                <a:ln w="45750">
                  <a:noFill/>
                </a:ln>
              </c:spPr>
              <c:txPr>
                <a:bodyPr/>
                <a:lstStyle/>
                <a:p>
                  <a:pPr>
                    <a:defRPr lang="en-US" sz="1400" b="1" i="0" u="none" strike="noStrike" baseline="0">
                      <a:solidFill>
                        <a:srgbClr val="000090"/>
                      </a:solidFill>
                      <a:latin typeface="Verdana"/>
                      <a:ea typeface="Verdana"/>
                      <a:cs typeface="Verdana"/>
                    </a:defRPr>
                  </a:pPr>
                  <a:endParaRPr lang="it-IT"/>
                </a:p>
              </c:txPr>
              <c:dLblPos val="outEnd"/>
              <c:showVal val="1"/>
              <c:extLst>
                <c:ext xmlns:c15="http://schemas.microsoft.com/office/drawing/2012/chart" uri="{CE6537A1-D6FC-4f65-9D91-7224C49458BB}"/>
              </c:extLst>
            </c:dLbl>
            <c:numFmt formatCode="0.0" sourceLinked="0"/>
            <c:spPr>
              <a:noFill/>
              <a:ln w="45750">
                <a:noFill/>
              </a:ln>
            </c:spPr>
            <c:txPr>
              <a:bodyPr/>
              <a:lstStyle/>
              <a:p>
                <a:pPr>
                  <a:defRPr lang="en-US" sz="1400" b="1" i="0" u="none" strike="noStrike" baseline="0">
                    <a:solidFill>
                      <a:srgbClr val="000000"/>
                    </a:solidFill>
                    <a:latin typeface="Verdana"/>
                    <a:ea typeface="Verdana"/>
                    <a:cs typeface="Verdana"/>
                  </a:defRPr>
                </a:pPr>
                <a:endParaRPr lang="it-IT"/>
              </a:p>
            </c:txPr>
            <c:showVal val="1"/>
            <c:extLst>
              <c:ext xmlns:c15="http://schemas.microsoft.com/office/drawing/2012/chart" uri="{CE6537A1-D6FC-4f65-9D91-7224C49458BB}">
                <c15:showLeaderLines val="0"/>
              </c:ext>
            </c:extLst>
          </c:dLbls>
          <c:val>
            <c:numRef>
              <c:f>Sheet1!$B$1</c:f>
              <c:numCache>
                <c:formatCode>General</c:formatCode>
                <c:ptCount val="1"/>
                <c:pt idx="0">
                  <c:v>7.1</c:v>
                </c:pt>
              </c:numCache>
            </c:numRef>
          </c:val>
        </c:ser>
        <c:ser>
          <c:idx val="0"/>
          <c:order val="1"/>
          <c:tx>
            <c:strRef>
              <c:f>Sheet1!$A$2</c:f>
              <c:strCache>
                <c:ptCount val="1"/>
                <c:pt idx="0">
                  <c:v>1° SEMESTRE 2012</c:v>
                </c:pt>
              </c:strCache>
            </c:strRef>
          </c:tx>
          <c:spPr>
            <a:solidFill>
              <a:srgbClr val="FF0000"/>
            </a:solidFill>
            <a:ln w="12700" cap="flat" cmpd="sng" algn="ctr">
              <a:solidFill>
                <a:srgbClr val="000000"/>
              </a:solidFill>
              <a:prstDash val="solid"/>
              <a:round/>
              <a:headEnd type="none" w="med" len="med"/>
              <a:tailEnd type="none" w="med" len="med"/>
            </a:ln>
          </c:spPr>
          <c:dLbls>
            <c:numFmt formatCode="#,##0.0" sourceLinked="0"/>
            <c:spPr>
              <a:noFill/>
              <a:ln>
                <a:noFill/>
              </a:ln>
              <a:effectLst/>
            </c:spPr>
            <c:txPr>
              <a:bodyPr/>
              <a:lstStyle/>
              <a:p>
                <a:pPr>
                  <a:defRPr sz="1200" b="0">
                    <a:solidFill>
                      <a:srgbClr val="000000"/>
                    </a:solidFill>
                  </a:defRPr>
                </a:pPr>
                <a:endParaRPr lang="it-IT"/>
              </a:p>
            </c:txPr>
            <c:showVal val="1"/>
            <c:extLst>
              <c:ext xmlns:c15="http://schemas.microsoft.com/office/drawing/2012/chart" uri="{CE6537A1-D6FC-4f65-9D91-7224C49458BB}">
                <c15:layout/>
                <c15:showLeaderLines val="0"/>
              </c:ext>
            </c:extLst>
          </c:dLbls>
          <c:val>
            <c:numRef>
              <c:f>Sheet1!$B$2</c:f>
              <c:numCache>
                <c:formatCode>General</c:formatCode>
                <c:ptCount val="1"/>
                <c:pt idx="0">
                  <c:v>7</c:v>
                </c:pt>
              </c:numCache>
            </c:numRef>
          </c:val>
        </c:ser>
        <c:ser>
          <c:idx val="2"/>
          <c:order val="2"/>
          <c:tx>
            <c:strRef>
              <c:f>Sheet1!$A$3</c:f>
              <c:strCache>
                <c:ptCount val="1"/>
                <c:pt idx="0">
                  <c:v>2° SEMESTRE 2011</c:v>
                </c:pt>
              </c:strCache>
            </c:strRef>
          </c:tx>
          <c:spPr>
            <a:solidFill>
              <a:srgbClr val="FFFF00"/>
            </a:solidFill>
            <a:ln w="12700" cap="flat" cmpd="sng" algn="ctr">
              <a:solidFill>
                <a:srgbClr val="000000"/>
              </a:solidFill>
              <a:prstDash val="solid"/>
              <a:round/>
              <a:headEnd type="none" w="med" len="med"/>
              <a:tailEnd type="none" w="med" len="med"/>
            </a:ln>
          </c:spPr>
          <c:dLbls>
            <c:spPr>
              <a:noFill/>
              <a:ln>
                <a:noFill/>
              </a:ln>
              <a:effectLst/>
            </c:spPr>
            <c:txPr>
              <a:bodyPr/>
              <a:lstStyle/>
              <a:p>
                <a:pPr>
                  <a:defRPr sz="1200" b="0">
                    <a:solidFill>
                      <a:srgbClr val="000000"/>
                    </a:solidFill>
                  </a:defRPr>
                </a:pPr>
                <a:endParaRPr lang="it-IT"/>
              </a:p>
            </c:txPr>
            <c:showVal val="1"/>
            <c:extLst>
              <c:ext xmlns:c15="http://schemas.microsoft.com/office/drawing/2012/chart" uri="{CE6537A1-D6FC-4f65-9D91-7224C49458BB}">
                <c15:showLeaderLines val="0"/>
              </c:ext>
            </c:extLst>
          </c:dLbls>
          <c:val>
            <c:numRef>
              <c:f>Sheet1!$B$3</c:f>
              <c:numCache>
                <c:formatCode>General</c:formatCode>
                <c:ptCount val="1"/>
                <c:pt idx="0">
                  <c:v>7.4</c:v>
                </c:pt>
              </c:numCache>
            </c:numRef>
          </c:val>
        </c:ser>
        <c:gapWidth val="100"/>
        <c:overlap val="-20"/>
        <c:axId val="43700608"/>
        <c:axId val="43702144"/>
      </c:barChart>
      <c:catAx>
        <c:axId val="43700608"/>
        <c:scaling>
          <c:orientation val="minMax"/>
        </c:scaling>
        <c:delete val="1"/>
        <c:axPos val="l"/>
        <c:numFmt formatCode="General" sourceLinked="1"/>
        <c:tickLblPos val="none"/>
        <c:crossAx val="43702144"/>
        <c:crossesAt val="5"/>
        <c:auto val="1"/>
        <c:lblAlgn val="ctr"/>
        <c:lblOffset val="100"/>
        <c:tickLblSkip val="1"/>
        <c:tickMarkSkip val="1"/>
      </c:catAx>
      <c:valAx>
        <c:axId val="43702144"/>
        <c:scaling>
          <c:orientation val="minMax"/>
          <c:max val="10"/>
          <c:min val="5"/>
        </c:scaling>
        <c:axPos val="b"/>
        <c:numFmt formatCode="0" sourceLinked="0"/>
        <c:tickLblPos val="nextTo"/>
        <c:spPr>
          <a:ln w="22875">
            <a:solidFill>
              <a:srgbClr val="808080"/>
            </a:solidFill>
            <a:prstDash val="solid"/>
          </a:ln>
        </c:spPr>
        <c:txPr>
          <a:bodyPr rot="0" vert="horz"/>
          <a:lstStyle/>
          <a:p>
            <a:pPr>
              <a:defRPr lang="en-US" sz="1441" b="0" i="0" u="none" strike="noStrike" baseline="0">
                <a:solidFill>
                  <a:srgbClr val="000000"/>
                </a:solidFill>
                <a:latin typeface="Verdana"/>
                <a:ea typeface="Verdana"/>
                <a:cs typeface="Verdana"/>
              </a:defRPr>
            </a:pPr>
            <a:endParaRPr lang="it-IT"/>
          </a:p>
        </c:txPr>
        <c:crossAx val="43700608"/>
        <c:crosses val="autoZero"/>
        <c:crossBetween val="between"/>
        <c:majorUnit val="5"/>
        <c:minorUnit val="1"/>
      </c:valAx>
      <c:spPr>
        <a:noFill/>
        <a:ln w="45750">
          <a:noFill/>
        </a:ln>
      </c:spPr>
    </c:plotArea>
    <c:legend>
      <c:legendPos val="t"/>
      <c:legendEntry>
        <c:idx val="0"/>
        <c:txPr>
          <a:bodyPr/>
          <a:lstStyle/>
          <a:p>
            <a:pPr>
              <a:defRPr lang="en-US" sz="800" b="1" i="0" u="none" strike="noStrike" baseline="0">
                <a:solidFill>
                  <a:srgbClr val="000000"/>
                </a:solidFill>
                <a:latin typeface="Arial"/>
                <a:ea typeface="Arial"/>
                <a:cs typeface="Arial"/>
              </a:defRPr>
            </a:pPr>
            <a:endParaRPr lang="it-IT"/>
          </a:p>
        </c:txPr>
      </c:legendEntry>
      <c:legendEntry>
        <c:idx val="1"/>
        <c:txPr>
          <a:bodyPr/>
          <a:lstStyle/>
          <a:p>
            <a:pPr>
              <a:defRPr lang="en-US" sz="800" b="1" i="0" u="none" strike="noStrike" baseline="0">
                <a:solidFill>
                  <a:srgbClr val="000000"/>
                </a:solidFill>
                <a:latin typeface="Arial"/>
                <a:ea typeface="Arial"/>
                <a:cs typeface="Arial"/>
              </a:defRPr>
            </a:pPr>
            <a:endParaRPr lang="it-IT"/>
          </a:p>
        </c:txPr>
      </c:legendEntry>
      <c:legendEntry>
        <c:idx val="2"/>
        <c:txPr>
          <a:bodyPr/>
          <a:lstStyle/>
          <a:p>
            <a:pPr>
              <a:defRPr lang="en-US" sz="800" b="1" i="0" u="none" strike="noStrike" baseline="0">
                <a:solidFill>
                  <a:srgbClr val="000000"/>
                </a:solidFill>
                <a:latin typeface="Arial"/>
                <a:ea typeface="Arial"/>
                <a:cs typeface="Arial"/>
              </a:defRPr>
            </a:pPr>
            <a:endParaRPr lang="it-IT"/>
          </a:p>
        </c:txPr>
      </c:legendEntry>
      <c:layout>
        <c:manualLayout>
          <c:xMode val="edge"/>
          <c:yMode val="edge"/>
          <c:x val="0"/>
          <c:y val="2.4999991797902903E-2"/>
          <c:w val="0.97993875765530003"/>
          <c:h val="0.13920271023533101"/>
        </c:manualLayout>
      </c:layout>
      <c:spPr>
        <a:noFill/>
        <a:ln w="45750">
          <a:noFill/>
        </a:ln>
      </c:spPr>
      <c:txPr>
        <a:bodyPr/>
        <a:lstStyle/>
        <a:p>
          <a:pPr>
            <a:defRPr lang="en-US" sz="800" b="1" i="0" u="none" strike="noStrike" baseline="0">
              <a:solidFill>
                <a:srgbClr val="000000"/>
              </a:solidFill>
              <a:latin typeface="Arial"/>
              <a:ea typeface="Arial"/>
              <a:cs typeface="Arial"/>
            </a:defRPr>
          </a:pPr>
          <a:endParaRPr lang="it-IT"/>
        </a:p>
      </c:txPr>
    </c:legend>
    <c:plotVisOnly val="1"/>
    <c:dispBlanksAs val="gap"/>
  </c:chart>
  <c:spPr>
    <a:noFill/>
    <a:ln>
      <a:noFill/>
    </a:ln>
  </c:spPr>
  <c:txPr>
    <a:bodyPr/>
    <a:lstStyle/>
    <a:p>
      <a:pPr>
        <a:defRPr sz="1441" b="1" i="0" u="none" strike="noStrike" baseline="0">
          <a:solidFill>
            <a:srgbClr val="000090"/>
          </a:solidFill>
          <a:latin typeface="Verdana"/>
          <a:ea typeface="Verdana"/>
          <a:cs typeface="Verdana"/>
        </a:defRPr>
      </a:pPr>
      <a:endParaRPr lang="it-IT"/>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image" Target="../media/image62.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4.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1.png"/></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2.png"/></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9.png"/></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0.png"/></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1.png"/></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image" Target="../media/image82.png"/></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5.png"/></Relationships>
</file>

<file path=ppt/drawings/_rels/vmlDrawing66.v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image" Target="../media/image86.png"/></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8.png"/></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9.png"/></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9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1.png"/></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2.png"/></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3.png"/></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4.png"/></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5.png"/></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6.png"/></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7.png"/></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8.png"/></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1.png"/></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9.png"/></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l" defTabSz="928306">
              <a:buClrTx/>
              <a:buSzTx/>
              <a:buFontTx/>
              <a:buNone/>
              <a:defRPr sz="1200" b="0">
                <a:solidFill>
                  <a:schemeClr val="tx1"/>
                </a:solidFill>
                <a:effectLst/>
                <a:latin typeface="Arial" pitchFamily="34" charset="0"/>
              </a:defRPr>
            </a:lvl1pPr>
          </a:lstStyle>
          <a:p>
            <a:pPr>
              <a:defRPr/>
            </a:pPr>
            <a:endParaRPr lang="it-IT"/>
          </a:p>
        </p:txBody>
      </p:sp>
      <p:sp>
        <p:nvSpPr>
          <p:cNvPr id="2355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r" defTabSz="928306">
              <a:buClrTx/>
              <a:buSzTx/>
              <a:buFontTx/>
              <a:buNone/>
              <a:defRPr sz="1200" b="0">
                <a:solidFill>
                  <a:schemeClr val="tx1"/>
                </a:solidFill>
                <a:effectLst/>
                <a:latin typeface="Arial" pitchFamily="34" charset="0"/>
              </a:defRPr>
            </a:lvl1pPr>
          </a:lstStyle>
          <a:p>
            <a:pPr>
              <a:defRPr/>
            </a:pPr>
            <a:endParaRPr lang="it-IT"/>
          </a:p>
        </p:txBody>
      </p:sp>
      <p:sp>
        <p:nvSpPr>
          <p:cNvPr id="23556" name="Rectangle 4"/>
          <p:cNvSpPr>
            <a:spLocks noGrp="1" noChangeArrowheads="1"/>
          </p:cNvSpPr>
          <p:nvPr>
            <p:ph type="ftr" sz="quarter" idx="2"/>
          </p:nvPr>
        </p:nvSpPr>
        <p:spPr bwMode="auto">
          <a:xfrm>
            <a:off x="0" y="9426575"/>
            <a:ext cx="2946400" cy="500063"/>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l" defTabSz="928306">
              <a:buClrTx/>
              <a:buSzTx/>
              <a:buFontTx/>
              <a:buNone/>
              <a:defRPr sz="1200" b="0">
                <a:solidFill>
                  <a:schemeClr val="tx1"/>
                </a:solidFill>
                <a:effectLst/>
                <a:latin typeface="Arial" pitchFamily="34" charset="0"/>
              </a:defRPr>
            </a:lvl1pPr>
          </a:lstStyle>
          <a:p>
            <a:pPr>
              <a:defRPr/>
            </a:pPr>
            <a:endParaRPr lang="it-IT"/>
          </a:p>
        </p:txBody>
      </p:sp>
      <p:sp>
        <p:nvSpPr>
          <p:cNvPr id="23557" name="Rectangle 5"/>
          <p:cNvSpPr>
            <a:spLocks noGrp="1" noChangeArrowheads="1"/>
          </p:cNvSpPr>
          <p:nvPr>
            <p:ph type="sldNum" sz="quarter" idx="3"/>
          </p:nvPr>
        </p:nvSpPr>
        <p:spPr bwMode="auto">
          <a:xfrm>
            <a:off x="3849688" y="9426575"/>
            <a:ext cx="2946400" cy="500063"/>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r" defTabSz="928306">
              <a:buClrTx/>
              <a:buSzTx/>
              <a:buFontTx/>
              <a:buNone/>
              <a:defRPr sz="1200" b="0">
                <a:solidFill>
                  <a:schemeClr val="tx1"/>
                </a:solidFill>
                <a:effectLst/>
                <a:latin typeface="Arial" pitchFamily="34" charset="0"/>
              </a:defRPr>
            </a:lvl1pPr>
          </a:lstStyle>
          <a:p>
            <a:pPr>
              <a:defRPr/>
            </a:pPr>
            <a:fld id="{AEFC6021-210A-40CF-B103-C21D9A08F90A}"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l" defTabSz="928306">
              <a:buClrTx/>
              <a:buSzTx/>
              <a:buFontTx/>
              <a:buNone/>
              <a:defRPr sz="1200" b="0">
                <a:solidFill>
                  <a:schemeClr val="tx1"/>
                </a:solidFill>
                <a:effectLst/>
                <a:latin typeface="Arial" pitchFamily="34" charset="0"/>
              </a:defRPr>
            </a:lvl1pPr>
          </a:lstStyle>
          <a:p>
            <a:pPr>
              <a:defRPr/>
            </a:pPr>
            <a:endParaRPr lang="en-GB"/>
          </a:p>
        </p:txBody>
      </p:sp>
      <p:sp>
        <p:nvSpPr>
          <p:cNvPr id="717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r" defTabSz="928306">
              <a:buClrTx/>
              <a:buSzTx/>
              <a:buFontTx/>
              <a:buNone/>
              <a:defRPr sz="1200" b="0">
                <a:solidFill>
                  <a:schemeClr val="tx1"/>
                </a:solidFill>
                <a:effectLst/>
                <a:latin typeface="Arial" pitchFamily="34" charset="0"/>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919163" y="744538"/>
            <a:ext cx="4965700" cy="372427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77863" y="4718050"/>
            <a:ext cx="5441950" cy="446563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p>
            <a:pPr lvl="0"/>
            <a:r>
              <a:rPr lang="en-GB" noProof="0" smtClean="0"/>
              <a:t>Fare clic per modificare gli stili del testo dello schema</a:t>
            </a:r>
          </a:p>
          <a:p>
            <a:pPr lvl="1"/>
            <a:r>
              <a:rPr lang="en-GB" noProof="0" smtClean="0"/>
              <a:t>Secondo livello</a:t>
            </a:r>
          </a:p>
          <a:p>
            <a:pPr lvl="2"/>
            <a:r>
              <a:rPr lang="en-GB" noProof="0" smtClean="0"/>
              <a:t>Terzo livello</a:t>
            </a:r>
          </a:p>
          <a:p>
            <a:pPr lvl="3"/>
            <a:r>
              <a:rPr lang="en-GB" noProof="0" smtClean="0"/>
              <a:t>Quarto livello</a:t>
            </a:r>
          </a:p>
          <a:p>
            <a:pPr lvl="4"/>
            <a:r>
              <a:rPr lang="en-GB" noProof="0" smtClean="0"/>
              <a:t>Quinto livello</a:t>
            </a:r>
          </a:p>
        </p:txBody>
      </p:sp>
      <p:sp>
        <p:nvSpPr>
          <p:cNvPr id="7174" name="Rectangle 6"/>
          <p:cNvSpPr>
            <a:spLocks noGrp="1" noChangeArrowheads="1"/>
          </p:cNvSpPr>
          <p:nvPr>
            <p:ph type="ftr" sz="quarter" idx="4"/>
          </p:nvPr>
        </p:nvSpPr>
        <p:spPr bwMode="auto">
          <a:xfrm>
            <a:off x="0" y="9426575"/>
            <a:ext cx="2946400" cy="500063"/>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l" defTabSz="928306">
              <a:buClrTx/>
              <a:buSzTx/>
              <a:buFontTx/>
              <a:buNone/>
              <a:defRPr sz="1200" b="0">
                <a:solidFill>
                  <a:schemeClr val="tx1"/>
                </a:solidFill>
                <a:effectLst/>
                <a:latin typeface="Arial" pitchFamily="34" charset="0"/>
              </a:defRPr>
            </a:lvl1pPr>
          </a:lstStyle>
          <a:p>
            <a:pPr>
              <a:defRPr/>
            </a:pPr>
            <a:endParaRPr lang="en-GB"/>
          </a:p>
        </p:txBody>
      </p:sp>
      <p:sp>
        <p:nvSpPr>
          <p:cNvPr id="7175" name="Rectangle 7"/>
          <p:cNvSpPr>
            <a:spLocks noGrp="1" noChangeArrowheads="1"/>
          </p:cNvSpPr>
          <p:nvPr>
            <p:ph type="sldNum" sz="quarter" idx="5"/>
          </p:nvPr>
        </p:nvSpPr>
        <p:spPr bwMode="auto">
          <a:xfrm>
            <a:off x="3849688" y="9426575"/>
            <a:ext cx="2946400" cy="500063"/>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r" defTabSz="928306">
              <a:buClrTx/>
              <a:buSzTx/>
              <a:buFontTx/>
              <a:buNone/>
              <a:defRPr sz="1200" b="0">
                <a:solidFill>
                  <a:schemeClr val="tx1"/>
                </a:solidFill>
                <a:effectLst/>
                <a:latin typeface="Arial" pitchFamily="34" charset="0"/>
              </a:defRPr>
            </a:lvl1pPr>
          </a:lstStyle>
          <a:p>
            <a:pPr>
              <a:defRPr/>
            </a:pPr>
            <a:fld id="{F3C3A7F1-866B-4397-9EC2-7668DF3C20B5}"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49688" y="9428163"/>
            <a:ext cx="2946400" cy="498475"/>
          </a:xfrm>
          <a:prstGeom prst="rect">
            <a:avLst/>
          </a:prstGeom>
          <a:noFill/>
          <a:ln w="9525">
            <a:noFill/>
            <a:miter lim="800000"/>
            <a:headEnd/>
            <a:tailEnd/>
          </a:ln>
        </p:spPr>
        <p:txBody>
          <a:bodyPr lIns="90744" tIns="45372" rIns="90744" bIns="45372" anchor="b"/>
          <a:lstStyle/>
          <a:p>
            <a:pPr algn="r" defTabSz="906463"/>
            <a:fld id="{23C9DEAA-DC7F-4313-A05F-271A3B58F5C9}" type="slidenum">
              <a:rPr lang="it-IT">
                <a:solidFill>
                  <a:schemeClr val="tx1"/>
                </a:solidFill>
                <a:latin typeface="Arial" charset="0"/>
                <a:ea typeface="ヒラギノ角ゴ Pro W3"/>
                <a:cs typeface="Arial" charset="0"/>
              </a:rPr>
              <a:pPr algn="r" defTabSz="906463"/>
              <a:t>12</a:t>
            </a:fld>
            <a:endParaRPr lang="it-IT">
              <a:solidFill>
                <a:schemeClr val="tx1"/>
              </a:solidFill>
              <a:latin typeface="Arial" charset="0"/>
              <a:ea typeface="ヒラギノ角ゴ Pro W3"/>
              <a:cs typeface="Arial" charset="0"/>
            </a:endParaRPr>
          </a:p>
        </p:txBody>
      </p:sp>
      <p:sp>
        <p:nvSpPr>
          <p:cNvPr id="27650" name="Rectangle 2"/>
          <p:cNvSpPr>
            <a:spLocks noGrp="1" noRot="1" noChangeAspect="1" noChangeArrowheads="1" noTextEdit="1"/>
          </p:cNvSpPr>
          <p:nvPr>
            <p:ph type="sldImg"/>
          </p:nvPr>
        </p:nvSpPr>
        <p:spPr>
          <a:xfrm>
            <a:off x="919163" y="739775"/>
            <a:ext cx="4968875" cy="3727450"/>
          </a:xfrm>
          <a:ln/>
        </p:spPr>
      </p:sp>
      <p:sp>
        <p:nvSpPr>
          <p:cNvPr id="27651" name="Rectangle 3"/>
          <p:cNvSpPr>
            <a:spLocks noGrp="1" noChangeArrowheads="1"/>
          </p:cNvSpPr>
          <p:nvPr>
            <p:ph type="body" idx="1"/>
          </p:nvPr>
        </p:nvSpPr>
        <p:spPr>
          <a:xfrm>
            <a:off x="906463" y="4714875"/>
            <a:ext cx="4984750" cy="4473575"/>
          </a:xfrm>
          <a:noFill/>
          <a:ln/>
        </p:spPr>
        <p:txBody>
          <a:bodyPr lIns="92029" tIns="46014" rIns="92029" bIns="46014"/>
          <a:lstStyle/>
          <a:p>
            <a:endParaRPr lang="it-IT"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egnaposto immagine diapositiva 1"/>
          <p:cNvSpPr>
            <a:spLocks noGrp="1" noRot="1" noChangeAspect="1"/>
          </p:cNvSpPr>
          <p:nvPr>
            <p:ph type="sldImg"/>
          </p:nvPr>
        </p:nvSpPr>
        <p:spPr>
          <a:ln/>
        </p:spPr>
      </p:sp>
      <p:sp>
        <p:nvSpPr>
          <p:cNvPr id="216066" name="Segnaposto numero diapositiva 3"/>
          <p:cNvSpPr>
            <a:spLocks noGrp="1"/>
          </p:cNvSpPr>
          <p:nvPr>
            <p:ph type="sldNum" sz="quarter" idx="5"/>
          </p:nvPr>
        </p:nvSpPr>
        <p:spPr>
          <a:noFill/>
        </p:spPr>
        <p:txBody>
          <a:bodyPr/>
          <a:lstStyle/>
          <a:p>
            <a:pPr defTabSz="927100"/>
            <a:fld id="{697E334A-F5A7-4D27-AB5B-670C221F64B1}" type="slidenum">
              <a:rPr lang="en-GB" smtClean="0">
                <a:latin typeface="Arial" charset="0"/>
              </a:rPr>
              <a:pPr defTabSz="927100"/>
              <a:t>41</a:t>
            </a:fld>
            <a:endParaRPr lang="en-GB"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Segnaposto immagine diapositiva 1"/>
          <p:cNvSpPr>
            <a:spLocks noGrp="1" noRot="1" noChangeAspect="1"/>
          </p:cNvSpPr>
          <p:nvPr>
            <p:ph type="sldImg"/>
          </p:nvPr>
        </p:nvSpPr>
        <p:spPr>
          <a:ln/>
        </p:spPr>
      </p:sp>
      <p:sp>
        <p:nvSpPr>
          <p:cNvPr id="466946" name="Segnaposto note 2"/>
          <p:cNvSpPr>
            <a:spLocks noGrp="1"/>
          </p:cNvSpPr>
          <p:nvPr>
            <p:ph type="body" idx="1"/>
          </p:nvPr>
        </p:nvSpPr>
        <p:spPr>
          <a:noFill/>
          <a:ln/>
        </p:spPr>
        <p:txBody>
          <a:bodyPr/>
          <a:lstStyle/>
          <a:p>
            <a:endParaRPr lang="it-IT" smtClean="0">
              <a:latin typeface="Arial" charset="0"/>
            </a:endParaRPr>
          </a:p>
        </p:txBody>
      </p:sp>
      <p:sp>
        <p:nvSpPr>
          <p:cNvPr id="466947" name="Segnaposto numero diapositiva 3"/>
          <p:cNvSpPr>
            <a:spLocks noGrp="1"/>
          </p:cNvSpPr>
          <p:nvPr>
            <p:ph type="sldNum" sz="quarter" idx="5"/>
          </p:nvPr>
        </p:nvSpPr>
        <p:spPr>
          <a:noFill/>
        </p:spPr>
        <p:txBody>
          <a:bodyPr/>
          <a:lstStyle/>
          <a:p>
            <a:pPr defTabSz="927100"/>
            <a:fld id="{55BF1BB9-D039-4602-BA8D-E5E65F5F1F88}" type="slidenum">
              <a:rPr lang="en-GB" smtClean="0">
                <a:latin typeface="Arial" charset="0"/>
              </a:rPr>
              <a:pPr defTabSz="927100"/>
              <a:t>59</a:t>
            </a:fld>
            <a:endParaRPr lang="en-GB"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5" name="Segnaposto immagine diapositiva 1"/>
          <p:cNvSpPr>
            <a:spLocks noGrp="1" noRot="1" noChangeAspect="1"/>
          </p:cNvSpPr>
          <p:nvPr>
            <p:ph type="sldImg"/>
          </p:nvPr>
        </p:nvSpPr>
        <p:spPr>
          <a:ln/>
        </p:spPr>
      </p:sp>
      <p:sp>
        <p:nvSpPr>
          <p:cNvPr id="472066" name="Segnaposto note 2"/>
          <p:cNvSpPr>
            <a:spLocks noGrp="1"/>
          </p:cNvSpPr>
          <p:nvPr>
            <p:ph type="body" idx="1"/>
          </p:nvPr>
        </p:nvSpPr>
        <p:spPr>
          <a:noFill/>
          <a:ln/>
        </p:spPr>
        <p:txBody>
          <a:bodyPr/>
          <a:lstStyle/>
          <a:p>
            <a:endParaRPr lang="it-IT" smtClean="0">
              <a:latin typeface="Arial" charset="0"/>
            </a:endParaRPr>
          </a:p>
        </p:txBody>
      </p:sp>
      <p:sp>
        <p:nvSpPr>
          <p:cNvPr id="472067" name="Segnaposto numero diapositiva 3"/>
          <p:cNvSpPr>
            <a:spLocks noGrp="1"/>
          </p:cNvSpPr>
          <p:nvPr>
            <p:ph type="sldNum" sz="quarter" idx="5"/>
          </p:nvPr>
        </p:nvSpPr>
        <p:spPr>
          <a:noFill/>
        </p:spPr>
        <p:txBody>
          <a:bodyPr/>
          <a:lstStyle/>
          <a:p>
            <a:pPr defTabSz="927100"/>
            <a:fld id="{65AE15BA-3ABF-4F4D-849D-20F15ABC7C31}" type="slidenum">
              <a:rPr lang="en-GB" smtClean="0">
                <a:latin typeface="Arial" charset="0"/>
              </a:rPr>
              <a:pPr defTabSz="927100"/>
              <a:t>63</a:t>
            </a:fld>
            <a:endParaRPr lang="en-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b="2051"/>
          <a:stretch>
            <a:fillRect/>
          </a:stretch>
        </p:blipFill>
        <p:spPr bwMode="auto">
          <a:xfrm>
            <a:off x="0" y="3175"/>
            <a:ext cx="9144000" cy="6878638"/>
          </a:xfrm>
          <a:prstGeom prst="rect">
            <a:avLst/>
          </a:prstGeom>
          <a:noFill/>
          <a:ln w="9525">
            <a:noFill/>
            <a:miter lim="800000"/>
            <a:headEnd/>
            <a:tailEnd/>
          </a:ln>
        </p:spPr>
      </p:pic>
      <p:pic>
        <p:nvPicPr>
          <p:cNvPr id="5" name="Picture 1043"/>
          <p:cNvPicPr>
            <a:picLocks noChangeAspect="1" noChangeArrowheads="1"/>
          </p:cNvPicPr>
          <p:nvPr userDrawn="1"/>
        </p:nvPicPr>
        <p:blipFill>
          <a:blip r:embed="rId3"/>
          <a:srcRect/>
          <a:stretch>
            <a:fillRect/>
          </a:stretch>
        </p:blipFill>
        <p:spPr bwMode="auto">
          <a:xfrm>
            <a:off x="2786063" y="2143125"/>
            <a:ext cx="4286250" cy="1069975"/>
          </a:xfrm>
          <a:prstGeom prst="rect">
            <a:avLst/>
          </a:prstGeom>
          <a:noFill/>
          <a:ln w="9525">
            <a:noFill/>
            <a:miter lim="800000"/>
            <a:headEnd/>
            <a:tailEnd/>
          </a:ln>
        </p:spPr>
      </p:pic>
      <p:sp>
        <p:nvSpPr>
          <p:cNvPr id="441347" name="Segnaposto titolo 1"/>
          <p:cNvSpPr>
            <a:spLocks noGrp="1"/>
          </p:cNvSpPr>
          <p:nvPr>
            <p:ph type="ctrTitle"/>
          </p:nvPr>
        </p:nvSpPr>
        <p:spPr>
          <a:xfrm>
            <a:off x="1038225" y="3860800"/>
            <a:ext cx="7772400" cy="1470025"/>
          </a:xfrm>
        </p:spPr>
        <p:txBody>
          <a:bodyPr anchor="ctr"/>
          <a:lstStyle>
            <a:lvl1pPr algn="ctr">
              <a:lnSpc>
                <a:spcPct val="150000"/>
              </a:lnSpc>
              <a:defRPr b="1"/>
            </a:lvl1pPr>
          </a:lstStyle>
          <a:p>
            <a:endParaRPr lang="it-IT"/>
          </a:p>
        </p:txBody>
      </p:sp>
      <p:sp>
        <p:nvSpPr>
          <p:cNvPr id="441348" name="Rectangle 4"/>
          <p:cNvSpPr>
            <a:spLocks noGrp="1" noChangeArrowheads="1"/>
          </p:cNvSpPr>
          <p:nvPr>
            <p:ph type="subTitle" sz="quarter" idx="1"/>
          </p:nvPr>
        </p:nvSpPr>
        <p:spPr>
          <a:xfrm>
            <a:off x="1676400" y="5805488"/>
            <a:ext cx="6400800" cy="762000"/>
          </a:xfrm>
        </p:spPr>
        <p:txBody>
          <a:bodyPr/>
          <a:lstStyle>
            <a:lvl1pPr marL="0" indent="0" algn="ctr">
              <a:buFont typeface="Arial" pitchFamily="34" charset="0"/>
              <a:buNone/>
              <a:defRPr i="1">
                <a:latin typeface="Verdana" pitchFamily="34" charset="0"/>
              </a:defRPr>
            </a:lvl1pPr>
          </a:lstStyle>
          <a:p>
            <a:r>
              <a:rPr lang="it-IT"/>
              <a:t>Fare clic per modificare lo stile del sottotitolo dello schema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sz="quarter" idx="10"/>
          </p:nvPr>
        </p:nvSpPr>
        <p:spPr>
          <a:ln/>
        </p:spPr>
        <p:txBody>
          <a:bodyPr/>
          <a:lstStyle>
            <a:lvl1pPr>
              <a:defRPr/>
            </a:lvl1pPr>
          </a:lstStyle>
          <a:p>
            <a:pPr>
              <a:defRPr/>
            </a:pPr>
            <a:fld id="{C5CA6B86-FD27-4036-A77A-B820FFDA41E1}"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946900" y="130175"/>
            <a:ext cx="2060575" cy="59483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60413" y="130175"/>
            <a:ext cx="6034087" cy="59483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sz="quarter" idx="10"/>
          </p:nvPr>
        </p:nvSpPr>
        <p:spPr>
          <a:ln/>
        </p:spPr>
        <p:txBody>
          <a:bodyPr/>
          <a:lstStyle>
            <a:lvl1pPr>
              <a:defRPr/>
            </a:lvl1pPr>
          </a:lstStyle>
          <a:p>
            <a:pPr>
              <a:defRPr/>
            </a:pPr>
            <a:fld id="{E82B4BFC-AE85-4C60-B77C-8ADBBC90C410}"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sz="quarter" idx="10"/>
          </p:nvPr>
        </p:nvSpPr>
        <p:spPr>
          <a:ln/>
        </p:spPr>
        <p:txBody>
          <a:bodyPr/>
          <a:lstStyle>
            <a:lvl1pPr>
              <a:defRPr/>
            </a:lvl1pPr>
          </a:lstStyle>
          <a:p>
            <a:pPr>
              <a:defRPr/>
            </a:pPr>
            <a:fld id="{401C88E9-0EED-4D77-8155-067924B518F9}"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sz="quarter" idx="10"/>
          </p:nvPr>
        </p:nvSpPr>
        <p:spPr>
          <a:ln/>
        </p:spPr>
        <p:txBody>
          <a:bodyPr/>
          <a:lstStyle>
            <a:lvl1pPr>
              <a:defRPr/>
            </a:lvl1pPr>
          </a:lstStyle>
          <a:p>
            <a:pPr>
              <a:defRPr/>
            </a:pPr>
            <a:fld id="{FCD5A1F8-A0E7-4C87-B0FB-FAD57E93CFB1}"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60413" y="1327150"/>
            <a:ext cx="4046537"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59350" y="1327150"/>
            <a:ext cx="4048125"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sz="quarter" idx="10"/>
          </p:nvPr>
        </p:nvSpPr>
        <p:spPr>
          <a:ln/>
        </p:spPr>
        <p:txBody>
          <a:bodyPr/>
          <a:lstStyle>
            <a:lvl1pPr>
              <a:defRPr/>
            </a:lvl1pPr>
          </a:lstStyle>
          <a:p>
            <a:pPr>
              <a:defRPr/>
            </a:pPr>
            <a:fld id="{B68ADCB8-3780-4C8A-A140-8EF2D51AA453}"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sz="quarter" idx="10"/>
          </p:nvPr>
        </p:nvSpPr>
        <p:spPr>
          <a:ln/>
        </p:spPr>
        <p:txBody>
          <a:bodyPr/>
          <a:lstStyle>
            <a:lvl1pPr>
              <a:defRPr/>
            </a:lvl1pPr>
          </a:lstStyle>
          <a:p>
            <a:pPr>
              <a:defRPr/>
            </a:pPr>
            <a:fld id="{E6B1356C-58B7-4806-AC27-AFB078BD1732}"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sz="quarter" idx="10"/>
          </p:nvPr>
        </p:nvSpPr>
        <p:spPr>
          <a:ln/>
        </p:spPr>
        <p:txBody>
          <a:bodyPr/>
          <a:lstStyle>
            <a:lvl1pPr>
              <a:defRPr/>
            </a:lvl1pPr>
          </a:lstStyle>
          <a:p>
            <a:pPr>
              <a:defRPr/>
            </a:pPr>
            <a:fld id="{5A579C4C-C742-45EB-945A-0AF973E1F32B}"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DBFE55B1-D317-4B9E-B220-7505FD56A85F}"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sz="quarter" idx="10"/>
          </p:nvPr>
        </p:nvSpPr>
        <p:spPr>
          <a:ln/>
        </p:spPr>
        <p:txBody>
          <a:bodyPr/>
          <a:lstStyle>
            <a:lvl1pPr>
              <a:defRPr/>
            </a:lvl1pPr>
          </a:lstStyle>
          <a:p>
            <a:pPr>
              <a:defRPr/>
            </a:pPr>
            <a:fld id="{41E78780-681F-4596-8AE2-3A1F6C42C32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sz="quarter" idx="10"/>
          </p:nvPr>
        </p:nvSpPr>
        <p:spPr>
          <a:ln/>
        </p:spPr>
        <p:txBody>
          <a:bodyPr/>
          <a:lstStyle>
            <a:lvl1pPr>
              <a:defRPr/>
            </a:lvl1pPr>
          </a:lstStyle>
          <a:p>
            <a:pPr>
              <a:defRPr/>
            </a:pPr>
            <a:fld id="{39B6821E-017D-4C97-BBE0-89B0CEAB6F1A}"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srcRect/>
          <a:stretch>
            <a:fillRect/>
          </a:stretch>
        </p:blipFill>
        <p:spPr bwMode="auto">
          <a:xfrm>
            <a:off x="0" y="0"/>
            <a:ext cx="9144000" cy="6869113"/>
          </a:xfrm>
          <a:prstGeom prst="rect">
            <a:avLst/>
          </a:prstGeom>
          <a:noFill/>
          <a:ln w="9525">
            <a:noFill/>
            <a:miter lim="800000"/>
            <a:headEnd/>
            <a:tailEnd/>
          </a:ln>
        </p:spPr>
      </p:pic>
      <p:sp>
        <p:nvSpPr>
          <p:cNvPr id="1027" name="Segnaposto titolo 1"/>
          <p:cNvSpPr>
            <a:spLocks noGrp="1"/>
          </p:cNvSpPr>
          <p:nvPr>
            <p:ph type="title"/>
          </p:nvPr>
        </p:nvSpPr>
        <p:spPr bwMode="auto">
          <a:xfrm>
            <a:off x="760413" y="130175"/>
            <a:ext cx="82042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lo stile del titolo</a:t>
            </a:r>
          </a:p>
        </p:txBody>
      </p:sp>
      <p:sp>
        <p:nvSpPr>
          <p:cNvPr id="1028" name="Segnaposto testo 2"/>
          <p:cNvSpPr>
            <a:spLocks noGrp="1"/>
          </p:cNvSpPr>
          <p:nvPr>
            <p:ph type="body" idx="1"/>
          </p:nvPr>
        </p:nvSpPr>
        <p:spPr bwMode="auto">
          <a:xfrm>
            <a:off x="760413" y="1327150"/>
            <a:ext cx="8247062" cy="4751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40325" name="Rectangle 5"/>
          <p:cNvSpPr>
            <a:spLocks noGrp="1" noChangeArrowheads="1"/>
          </p:cNvSpPr>
          <p:nvPr>
            <p:ph type="sldNum" sz="quarter" idx="4"/>
          </p:nvPr>
        </p:nvSpPr>
        <p:spPr bwMode="auto">
          <a:xfrm>
            <a:off x="7881938" y="6643688"/>
            <a:ext cx="1262062" cy="214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buClrTx/>
              <a:buSzTx/>
              <a:buFontTx/>
              <a:buNone/>
              <a:defRPr sz="1200">
                <a:solidFill>
                  <a:schemeClr val="tx1"/>
                </a:solidFill>
                <a:latin typeface="+mn-lt"/>
                <a:ea typeface="Arial Unicode MS" pitchFamily="34" charset="-128"/>
                <a:cs typeface="+mj-cs"/>
              </a:defRPr>
            </a:lvl1pPr>
          </a:lstStyle>
          <a:p>
            <a:pPr>
              <a:defRPr/>
            </a:pPr>
            <a:fld id="{39BF5DAC-14EA-46CF-87BB-90B18A83E935}" type="slidenum">
              <a:rPr lang="it-IT"/>
              <a:pPr>
                <a:defRPr/>
              </a:pPr>
              <a:t>‹N›</a:t>
            </a:fld>
            <a:endParaRPr lang="it-IT"/>
          </a:p>
        </p:txBody>
      </p:sp>
      <p:pic>
        <p:nvPicPr>
          <p:cNvPr id="1030" name="Picture 1043"/>
          <p:cNvPicPr>
            <a:picLocks noChangeAspect="1" noChangeArrowheads="1"/>
          </p:cNvPicPr>
          <p:nvPr/>
        </p:nvPicPr>
        <p:blipFill>
          <a:blip r:embed="rId14"/>
          <a:srcRect/>
          <a:stretch>
            <a:fillRect/>
          </a:stretch>
        </p:blipFill>
        <p:spPr bwMode="auto">
          <a:xfrm>
            <a:off x="7386638" y="6186488"/>
            <a:ext cx="1714500" cy="428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ftr="0" dt="0"/>
  <p:txStyles>
    <p:titleStyle>
      <a:lvl1pPr algn="l" rtl="0" eaLnBrk="0" fontAlgn="base" hangingPunct="0">
        <a:spcBef>
          <a:spcPct val="0"/>
        </a:spcBef>
        <a:spcAft>
          <a:spcPct val="0"/>
        </a:spcAft>
        <a:defRPr sz="2100">
          <a:solidFill>
            <a:srgbClr val="3366CC"/>
          </a:solidFill>
          <a:latin typeface="+mj-lt"/>
          <a:ea typeface="+mj-ea"/>
          <a:cs typeface="+mj-cs"/>
        </a:defRPr>
      </a:lvl1pPr>
      <a:lvl2pPr algn="l" rtl="0" eaLnBrk="0" fontAlgn="base" hangingPunct="0">
        <a:spcBef>
          <a:spcPct val="0"/>
        </a:spcBef>
        <a:spcAft>
          <a:spcPct val="0"/>
        </a:spcAft>
        <a:defRPr sz="2100">
          <a:solidFill>
            <a:srgbClr val="3366CC"/>
          </a:solidFill>
          <a:latin typeface="Verdana" pitchFamily="34" charset="0"/>
          <a:cs typeface="Arial" pitchFamily="34" charset="0"/>
        </a:defRPr>
      </a:lvl2pPr>
      <a:lvl3pPr algn="l" rtl="0" eaLnBrk="0" fontAlgn="base" hangingPunct="0">
        <a:spcBef>
          <a:spcPct val="0"/>
        </a:spcBef>
        <a:spcAft>
          <a:spcPct val="0"/>
        </a:spcAft>
        <a:defRPr sz="2100">
          <a:solidFill>
            <a:srgbClr val="3366CC"/>
          </a:solidFill>
          <a:latin typeface="Verdana" pitchFamily="34" charset="0"/>
          <a:cs typeface="Arial" pitchFamily="34" charset="0"/>
        </a:defRPr>
      </a:lvl3pPr>
      <a:lvl4pPr algn="l" rtl="0" eaLnBrk="0" fontAlgn="base" hangingPunct="0">
        <a:spcBef>
          <a:spcPct val="0"/>
        </a:spcBef>
        <a:spcAft>
          <a:spcPct val="0"/>
        </a:spcAft>
        <a:defRPr sz="2100">
          <a:solidFill>
            <a:srgbClr val="3366CC"/>
          </a:solidFill>
          <a:latin typeface="Verdana" pitchFamily="34" charset="0"/>
          <a:cs typeface="Arial" pitchFamily="34" charset="0"/>
        </a:defRPr>
      </a:lvl4pPr>
      <a:lvl5pPr algn="l" rtl="0" eaLnBrk="0" fontAlgn="base" hangingPunct="0">
        <a:spcBef>
          <a:spcPct val="0"/>
        </a:spcBef>
        <a:spcAft>
          <a:spcPct val="0"/>
        </a:spcAft>
        <a:defRPr sz="2100">
          <a:solidFill>
            <a:srgbClr val="3366CC"/>
          </a:solidFill>
          <a:latin typeface="Verdana" pitchFamily="34" charset="0"/>
          <a:cs typeface="Arial" pitchFamily="34" charset="0"/>
        </a:defRPr>
      </a:lvl5pPr>
      <a:lvl6pPr marL="457200" algn="l" rtl="0" fontAlgn="base">
        <a:spcBef>
          <a:spcPct val="0"/>
        </a:spcBef>
        <a:spcAft>
          <a:spcPct val="0"/>
        </a:spcAft>
        <a:defRPr sz="2100">
          <a:solidFill>
            <a:srgbClr val="3366CC"/>
          </a:solidFill>
          <a:latin typeface="Verdana" pitchFamily="34" charset="0"/>
          <a:cs typeface="Arial" pitchFamily="34" charset="0"/>
        </a:defRPr>
      </a:lvl6pPr>
      <a:lvl7pPr marL="914400" algn="l" rtl="0" fontAlgn="base">
        <a:spcBef>
          <a:spcPct val="0"/>
        </a:spcBef>
        <a:spcAft>
          <a:spcPct val="0"/>
        </a:spcAft>
        <a:defRPr sz="2100">
          <a:solidFill>
            <a:srgbClr val="3366CC"/>
          </a:solidFill>
          <a:latin typeface="Verdana" pitchFamily="34" charset="0"/>
          <a:cs typeface="Arial" pitchFamily="34" charset="0"/>
        </a:defRPr>
      </a:lvl7pPr>
      <a:lvl8pPr marL="1371600" algn="l" rtl="0" fontAlgn="base">
        <a:spcBef>
          <a:spcPct val="0"/>
        </a:spcBef>
        <a:spcAft>
          <a:spcPct val="0"/>
        </a:spcAft>
        <a:defRPr sz="2100">
          <a:solidFill>
            <a:srgbClr val="3366CC"/>
          </a:solidFill>
          <a:latin typeface="Verdana" pitchFamily="34" charset="0"/>
          <a:cs typeface="Arial" pitchFamily="34" charset="0"/>
        </a:defRPr>
      </a:lvl8pPr>
      <a:lvl9pPr marL="1828800" algn="l" rtl="0" fontAlgn="base">
        <a:spcBef>
          <a:spcPct val="0"/>
        </a:spcBef>
        <a:spcAft>
          <a:spcPct val="0"/>
        </a:spcAft>
        <a:defRPr sz="2100">
          <a:solidFill>
            <a:srgbClr val="3366CC"/>
          </a:solidFill>
          <a:latin typeface="Verdana"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400">
          <a:solidFill>
            <a:schemeClr val="tx1"/>
          </a:solidFill>
          <a:latin typeface="+mn-lt"/>
        </a:defRPr>
      </a:lvl2pPr>
      <a:lvl3pPr marL="1143000" indent="-228600" algn="l" rtl="0" eaLnBrk="0" fontAlgn="base" hangingPunct="0">
        <a:spcBef>
          <a:spcPct val="20000"/>
        </a:spcBef>
        <a:spcAft>
          <a:spcPct val="0"/>
        </a:spcAft>
        <a:buFont typeface="Arial" charset="0"/>
        <a:buChar char="•"/>
        <a:defRPr sz="1400">
          <a:solidFill>
            <a:schemeClr val="tx1"/>
          </a:solidFill>
          <a:latin typeface="+mn-lt"/>
        </a:defRPr>
      </a:lvl3pPr>
      <a:lvl4pPr marL="1600200" indent="-228600" algn="l" rtl="0" eaLnBrk="0" fontAlgn="base" hangingPunct="0">
        <a:spcBef>
          <a:spcPct val="20000"/>
        </a:spcBef>
        <a:spcAft>
          <a:spcPct val="0"/>
        </a:spcAft>
        <a:buFont typeface="Arial" charset="0"/>
        <a:buChar char="–"/>
        <a:defRPr sz="1400">
          <a:solidFill>
            <a:schemeClr val="tx1"/>
          </a:solidFill>
          <a:latin typeface="+mn-lt"/>
        </a:defRPr>
      </a:lvl4pPr>
      <a:lvl5pPr marL="2057400" indent="-228600" algn="l" rtl="0" eaLnBrk="0" fontAlgn="base" hangingPunct="0">
        <a:spcBef>
          <a:spcPct val="20000"/>
        </a:spcBef>
        <a:spcAft>
          <a:spcPct val="0"/>
        </a:spcAft>
        <a:buFont typeface="Arial" charset="0"/>
        <a:buChar char="»"/>
        <a:defRPr sz="1400">
          <a:solidFill>
            <a:schemeClr val="tx1"/>
          </a:solidFill>
          <a:latin typeface="+mn-lt"/>
        </a:defRPr>
      </a:lvl5pPr>
      <a:lvl6pPr marL="2514600" indent="-228600" algn="l" rtl="0" fontAlgn="base">
        <a:spcBef>
          <a:spcPct val="20000"/>
        </a:spcBef>
        <a:spcAft>
          <a:spcPct val="0"/>
        </a:spcAft>
        <a:buFont typeface="Arial" pitchFamily="34" charset="0"/>
        <a:buChar char="»"/>
        <a:defRPr sz="1400">
          <a:solidFill>
            <a:schemeClr val="tx1"/>
          </a:solidFill>
          <a:latin typeface="+mn-lt"/>
        </a:defRPr>
      </a:lvl6pPr>
      <a:lvl7pPr marL="2971800" indent="-228600" algn="l" rtl="0" fontAlgn="base">
        <a:spcBef>
          <a:spcPct val="20000"/>
        </a:spcBef>
        <a:spcAft>
          <a:spcPct val="0"/>
        </a:spcAft>
        <a:buFont typeface="Arial" pitchFamily="34" charset="0"/>
        <a:buChar char="»"/>
        <a:defRPr sz="1400">
          <a:solidFill>
            <a:schemeClr val="tx1"/>
          </a:solidFill>
          <a:latin typeface="+mn-lt"/>
        </a:defRPr>
      </a:lvl7pPr>
      <a:lvl8pPr marL="3429000" indent="-228600" algn="l" rtl="0" fontAlgn="base">
        <a:spcBef>
          <a:spcPct val="20000"/>
        </a:spcBef>
        <a:spcAft>
          <a:spcPct val="0"/>
        </a:spcAft>
        <a:buFont typeface="Arial" pitchFamily="34" charset="0"/>
        <a:buChar char="»"/>
        <a:defRPr sz="1400">
          <a:solidFill>
            <a:schemeClr val="tx1"/>
          </a:solidFill>
          <a:latin typeface="+mn-lt"/>
        </a:defRPr>
      </a:lvl8pPr>
      <a:lvl9pPr marL="3886200" indent="-228600" algn="l" rtl="0" fontAlgn="base">
        <a:spcBef>
          <a:spcPct val="20000"/>
        </a:spcBef>
        <a:spcAft>
          <a:spcPct val="0"/>
        </a:spcAft>
        <a:buFont typeface="Arial" pitchFamily="34" charset="0"/>
        <a:buChar char="»"/>
        <a:defRPr sz="14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1.vml"/><Relationship Id="rId4" Type="http://schemas.openxmlformats.org/officeDocument/2006/relationships/oleObject" Target="../embeddings/oleObject60.bin"/></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52.v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oleObject" Target="../embeddings/oleObject62.bin"/></Relationships>
</file>

<file path=ppt/slides/_rels/slide10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63.bin"/><Relationship Id="rId7" Type="http://schemas.openxmlformats.org/officeDocument/2006/relationships/hyperlink" Target="http://www.masternewmedia.org/images/marketing_usability_main.jpg" TargetMode="External"/><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55.vml"/><Relationship Id="rId4" Type="http://schemas.openxmlformats.org/officeDocument/2006/relationships/image" Target="../media/image10.png"/></Relationships>
</file>

<file path=ppt/slides/_rels/slide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6.vml"/><Relationship Id="rId4" Type="http://schemas.openxmlformats.org/officeDocument/2006/relationships/oleObject" Target="../embeddings/oleObject65.bin"/></Relationships>
</file>

<file path=ppt/slides/_rels/slide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57.vml"/><Relationship Id="rId4" Type="http://schemas.openxmlformats.org/officeDocument/2006/relationships/oleObject" Target="../embeddings/oleObject66.bin"/></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4.xml"/><Relationship Id="rId1" Type="http://schemas.openxmlformats.org/officeDocument/2006/relationships/vmlDrawing" Target="../drawings/vmlDrawing58.vml"/><Relationship Id="rId4" Type="http://schemas.openxmlformats.org/officeDocument/2006/relationships/image" Target="../media/image10.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59.vml"/><Relationship Id="rId4" Type="http://schemas.openxmlformats.org/officeDocument/2006/relationships/oleObject" Target="../embeddings/oleObject68.bin"/></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4.xml"/><Relationship Id="rId1" Type="http://schemas.openxmlformats.org/officeDocument/2006/relationships/vmlDrawing" Target="../drawings/vmlDrawing60.vml"/><Relationship Id="rId4" Type="http://schemas.openxmlformats.org/officeDocument/2006/relationships/image" Target="../media/image10.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61.v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w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62.vml"/><Relationship Id="rId4" Type="http://schemas.openxmlformats.org/officeDocument/2006/relationships/oleObject" Target="../embeddings/oleObject71.bin"/></Relationships>
</file>

<file path=ppt/slides/_rels/slide12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72.bin"/><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63.v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oleObject" Target="../embeddings/oleObject74.bin"/><Relationship Id="rId5" Type="http://schemas.openxmlformats.org/officeDocument/2006/relationships/image" Target="../media/image84.jpeg"/><Relationship Id="rId4" Type="http://schemas.openxmlformats.org/officeDocument/2006/relationships/oleObject" Target="../embeddings/oleObject73.bin"/></Relationships>
</file>

<file path=ppt/slides/_rels/slide1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5.vml"/><Relationship Id="rId4" Type="http://schemas.openxmlformats.org/officeDocument/2006/relationships/oleObject" Target="../embeddings/oleObject75.bin"/></Relationships>
</file>

<file path=ppt/slides/_rels/slide1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oleObject" Target="../embeddings/oleObject77.bin"/><Relationship Id="rId5" Type="http://schemas.openxmlformats.org/officeDocument/2006/relationships/image" Target="../media/image84.jpeg"/><Relationship Id="rId4" Type="http://schemas.openxmlformats.org/officeDocument/2006/relationships/oleObject" Target="../embeddings/oleObject76.bin"/></Relationships>
</file>

<file path=ppt/slides/_rels/slide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7.vml"/><Relationship Id="rId4" Type="http://schemas.openxmlformats.org/officeDocument/2006/relationships/oleObject" Target="../embeddings/oleObject78.bin"/></Relationships>
</file>

<file path=ppt/slides/_rels/slide1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8.vml"/><Relationship Id="rId4" Type="http://schemas.openxmlformats.org/officeDocument/2006/relationships/oleObject" Target="../embeddings/oleObject79.bin"/></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9.vml"/><Relationship Id="rId4" Type="http://schemas.openxmlformats.org/officeDocument/2006/relationships/oleObject" Target="../embeddings/oleObject80.bin"/></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70.vml"/><Relationship Id="rId4" Type="http://schemas.openxmlformats.org/officeDocument/2006/relationships/image" Target="../media/image10.png"/></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71.vml"/><Relationship Id="rId4" Type="http://schemas.openxmlformats.org/officeDocument/2006/relationships/image" Target="../media/image10.png"/></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7.xml"/><Relationship Id="rId1" Type="http://schemas.openxmlformats.org/officeDocument/2006/relationships/vmlDrawing" Target="../drawings/vmlDrawing72.vml"/><Relationship Id="rId4" Type="http://schemas.openxmlformats.org/officeDocument/2006/relationships/image" Target="../media/image10.png"/></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4.xml"/><Relationship Id="rId1" Type="http://schemas.openxmlformats.org/officeDocument/2006/relationships/vmlDrawing" Target="../drawings/vmlDrawing73.vml"/><Relationship Id="rId4" Type="http://schemas.openxmlformats.org/officeDocument/2006/relationships/image" Target="../media/image10.png"/></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7.xml"/><Relationship Id="rId1" Type="http://schemas.openxmlformats.org/officeDocument/2006/relationships/vmlDrawing" Target="../drawings/vmlDrawing74.vml"/><Relationship Id="rId4" Type="http://schemas.openxmlformats.org/officeDocument/2006/relationships/image" Target="../media/image10.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75.vml"/><Relationship Id="rId4" Type="http://schemas.openxmlformats.org/officeDocument/2006/relationships/oleObject" Target="../embeddings/oleObject86.bin"/></Relationships>
</file>

<file path=ppt/slides/_rels/slide1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76.vml"/><Relationship Id="rId4" Type="http://schemas.openxmlformats.org/officeDocument/2006/relationships/oleObject" Target="../embeddings/oleObject8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4.xml"/><Relationship Id="rId1" Type="http://schemas.openxmlformats.org/officeDocument/2006/relationships/vmlDrawing" Target="../drawings/vmlDrawing77.vml"/><Relationship Id="rId4" Type="http://schemas.openxmlformats.org/officeDocument/2006/relationships/image" Target="../media/image10.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78.vml"/><Relationship Id="rId4" Type="http://schemas.openxmlformats.org/officeDocument/2006/relationships/image" Target="../media/image10.png"/></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79.vml"/><Relationship Id="rId4" Type="http://schemas.openxmlformats.org/officeDocument/2006/relationships/image" Target="../media/image10.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80.vml"/><Relationship Id="rId4" Type="http://schemas.openxmlformats.org/officeDocument/2006/relationships/oleObject" Target="../embeddings/oleObject91.bin"/></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81.vml"/><Relationship Id="rId4" Type="http://schemas.openxmlformats.org/officeDocument/2006/relationships/image" Target="../media/image10.png"/></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4.xml"/><Relationship Id="rId1" Type="http://schemas.openxmlformats.org/officeDocument/2006/relationships/vmlDrawing" Target="../drawings/vmlDrawing82.vml"/><Relationship Id="rId4" Type="http://schemas.openxmlformats.org/officeDocument/2006/relationships/image" Target="../media/image10.png"/></Relationships>
</file>

<file path=ppt/slides/_rels/slide1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83.vml"/><Relationship Id="rId4" Type="http://schemas.openxmlformats.org/officeDocument/2006/relationships/oleObject" Target="../embeddings/oleObject94.bin"/></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84.vml"/><Relationship Id="rId4" Type="http://schemas.openxmlformats.org/officeDocument/2006/relationships/image" Target="../media/image10.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85.vml"/><Relationship Id="rId4" Type="http://schemas.openxmlformats.org/officeDocument/2006/relationships/oleObject" Target="../embeddings/oleObject96.bin"/></Relationships>
</file>

<file path=ppt/slides/_rels/slide1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86.vml"/><Relationship Id="rId4" Type="http://schemas.openxmlformats.org/officeDocument/2006/relationships/oleObject" Target="../embeddings/oleObject97.bin"/></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4.xml"/><Relationship Id="rId1" Type="http://schemas.openxmlformats.org/officeDocument/2006/relationships/vmlDrawing" Target="../drawings/vmlDrawing87.vml"/><Relationship Id="rId4" Type="http://schemas.openxmlformats.org/officeDocument/2006/relationships/image" Target="../media/image10.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88.vml"/><Relationship Id="rId4" Type="http://schemas.openxmlformats.org/officeDocument/2006/relationships/image" Target="../media/image10.png"/></Relationships>
</file>

<file path=ppt/slides/_rels/slide1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89.vml"/><Relationship Id="rId4" Type="http://schemas.openxmlformats.org/officeDocument/2006/relationships/oleObject" Target="../embeddings/oleObject100.bin"/></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90.vml"/><Relationship Id="rId4" Type="http://schemas.openxmlformats.org/officeDocument/2006/relationships/image" Target="../media/image10.png"/></Relationships>
</file>

<file path=ppt/slides/_rels/slide1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91.vml"/><Relationship Id="rId4" Type="http://schemas.openxmlformats.org/officeDocument/2006/relationships/oleObject" Target="../embeddings/oleObject102.bin"/></Relationships>
</file>

<file path=ppt/slides/_rels/slide1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92.vml"/><Relationship Id="rId4" Type="http://schemas.openxmlformats.org/officeDocument/2006/relationships/image" Target="../media/image10.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7.jpeg"/><Relationship Id="rId5" Type="http://schemas.openxmlformats.org/officeDocument/2006/relationships/hyperlink" Target="http://www.masternewmedia.org/images/marketing_usability_main.jpg" TargetMode="Externa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6.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7.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8.bin"/></Relationships>
</file>

<file path=ppt/slides/_rels/slide4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19.bin"/><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chart" Target="../charts/char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20.v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25.bin"/></Relationships>
</file>

<file path=ppt/slides/_rels/slide5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26.bin"/><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10.png"/><Relationship Id="rId4" Type="http://schemas.openxmlformats.org/officeDocument/2006/relationships/oleObject" Target="../embeddings/oleObject28.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30.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26.v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oleObject" Target="../embeddings/oleObject32.bin"/></Relationships>
</file>

<file path=ppt/slides/_rels/slide6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33.bin"/><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10.png"/></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oleObject37.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32.v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oleObject" Target="../embeddings/oleObject39.bin"/></Relationships>
</file>

<file path=ppt/slides/_rels/slide7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40.bin"/><Relationship Id="rId7" Type="http://schemas.openxmlformats.org/officeDocument/2006/relationships/hyperlink" Target="http://www.masternewmedia.org/images/marketing_usability_main.jpg" TargetMode="External"/><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jpeg"/></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image" Target="../media/image1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oleObject" Target="../embeddings/oleObject44.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38.v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oleObject" Target="../embeddings/oleObject46.bin"/></Relationships>
</file>

<file path=ppt/slides/_rels/slide8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47.bin"/><Relationship Id="rId7" Type="http://schemas.openxmlformats.org/officeDocument/2006/relationships/hyperlink" Target="http://www.masternewmedia.org/images/marketing_usability_main.jpg" TargetMode="External"/><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jpeg"/></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1.vml"/><Relationship Id="rId4" Type="http://schemas.openxmlformats.org/officeDocument/2006/relationships/oleObject" Target="../embeddings/oleObject48.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oleObject" Target="../embeddings/oleObject49.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44.vml"/><Relationship Id="rId4" Type="http://schemas.openxmlformats.org/officeDocument/2006/relationships/image" Target="../media/image10.png"/></Relationships>
</file>

<file path=ppt/slides/_rels/slide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oleObject" Target="../embeddings/oleObject54.bin"/><Relationship Id="rId4" Type="http://schemas.openxmlformats.org/officeDocument/2006/relationships/oleObject" Target="../embeddings/oleObject53.bin"/></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6.vml"/><Relationship Id="rId4" Type="http://schemas.openxmlformats.org/officeDocument/2006/relationships/oleObject" Target="../embeddings/oleObject55.bin"/></Relationships>
</file>

<file path=ppt/slides/_rels/slide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7.vml"/><Relationship Id="rId4" Type="http://schemas.openxmlformats.org/officeDocument/2006/relationships/oleObject" Target="../embeddings/oleObject56.bin"/></Relationships>
</file>

<file path=ppt/slides/_rels/slide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oleObject" Target="../embeddings/oleObject57.bin"/></Relationships>
</file>

<file path=ppt/slides/_rels/slide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9.vml"/><Relationship Id="rId4" Type="http://schemas.openxmlformats.org/officeDocument/2006/relationships/oleObject" Target="../embeddings/oleObject58.bin"/></Relationships>
</file>

<file path=ppt/slides/_rels/slide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oleObject" Target="../embeddings/oleObject5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ctrTitle"/>
          </p:nvPr>
        </p:nvSpPr>
        <p:spPr>
          <a:xfrm>
            <a:off x="941388" y="3422650"/>
            <a:ext cx="7983537" cy="1662113"/>
          </a:xfrm>
        </p:spPr>
        <p:txBody>
          <a:bodyPr anchor="t"/>
          <a:lstStyle/>
          <a:p>
            <a:pPr eaLnBrk="1" hangingPunct="1"/>
            <a:r>
              <a:rPr lang="it-IT" sz="1800" smtClean="0"/>
              <a:t>CUSTOMER SATISFACTION AUDIT 2012</a:t>
            </a:r>
            <a:br>
              <a:rPr lang="it-IT" sz="1800" smtClean="0"/>
            </a:br>
            <a:r>
              <a:rPr lang="it-IT" sz="1800" i="1" smtClean="0"/>
              <a:t>2° SEMESTRE 2012</a:t>
            </a:r>
            <a:r>
              <a:rPr lang="it-IT" sz="1800" smtClean="0"/>
              <a:t/>
            </a:r>
            <a:br>
              <a:rPr lang="it-IT" sz="1800" smtClean="0"/>
            </a:br>
            <a:r>
              <a:rPr lang="it-IT" sz="1800" smtClean="0"/>
              <a:t>INDAGINE SERVIZIO IDRICO ACQUEDOTTO DEL FIORA</a:t>
            </a:r>
            <a:br>
              <a:rPr lang="it-IT" sz="1800" smtClean="0"/>
            </a:br>
            <a:r>
              <a:rPr lang="it-IT" sz="1800" i="1" smtClean="0"/>
              <a:t>ATO6 TOSCANA OMBRONE</a:t>
            </a:r>
            <a:endParaRPr lang="it-IT" sz="1800" smtClean="0"/>
          </a:p>
        </p:txBody>
      </p:sp>
      <p:cxnSp>
        <p:nvCxnSpPr>
          <p:cNvPr id="15362" name="Connettore 1 4"/>
          <p:cNvCxnSpPr>
            <a:cxnSpLocks noChangeShapeType="1"/>
          </p:cNvCxnSpPr>
          <p:nvPr/>
        </p:nvCxnSpPr>
        <p:spPr bwMode="auto">
          <a:xfrm>
            <a:off x="757238" y="5643563"/>
            <a:ext cx="8351837" cy="0"/>
          </a:xfrm>
          <a:prstGeom prst="line">
            <a:avLst/>
          </a:prstGeom>
          <a:noFill/>
          <a:ln w="57150" algn="ctr">
            <a:solidFill>
              <a:srgbClr val="3366CC"/>
            </a:solidFill>
            <a:round/>
            <a:headEnd/>
            <a:tailEnd/>
          </a:ln>
        </p:spPr>
      </p:cxnSp>
      <p:sp>
        <p:nvSpPr>
          <p:cNvPr id="6" name="Sottotitolo 6"/>
          <p:cNvSpPr txBox="1">
            <a:spLocks/>
          </p:cNvSpPr>
          <p:nvPr/>
        </p:nvSpPr>
        <p:spPr bwMode="auto">
          <a:xfrm>
            <a:off x="500063" y="5805488"/>
            <a:ext cx="8786812" cy="1052512"/>
          </a:xfrm>
          <a:prstGeom prst="rect">
            <a:avLst/>
          </a:prstGeom>
          <a:noFill/>
          <a:ln w="9525">
            <a:noFill/>
            <a:miter lim="800000"/>
            <a:headEnd/>
            <a:tailEnd/>
          </a:ln>
        </p:spPr>
        <p:txBody>
          <a:bodyPr/>
          <a:lstStyle/>
          <a:p>
            <a:pPr algn="ctr" eaLnBrk="0" hangingPunct="0">
              <a:lnSpc>
                <a:spcPct val="150000"/>
              </a:lnSpc>
              <a:spcBef>
                <a:spcPct val="20000"/>
              </a:spcBef>
              <a:buFont typeface="Arial" pitchFamily="34" charset="0"/>
              <a:buNone/>
              <a:defRPr/>
            </a:pPr>
            <a:r>
              <a:rPr lang="it-IT" sz="1600" b="1" i="1" kern="0" dirty="0">
                <a:solidFill>
                  <a:srgbClr val="3366CC"/>
                </a:solidFill>
                <a:cs typeface="+mn-cs"/>
              </a:rPr>
              <a:t>ACEA </a:t>
            </a:r>
            <a:r>
              <a:rPr lang="it-IT" sz="1600" b="1" i="1" kern="0" dirty="0" err="1">
                <a:solidFill>
                  <a:srgbClr val="3366CC"/>
                </a:solidFill>
                <a:cs typeface="+mn-cs"/>
              </a:rPr>
              <a:t>S.p.A</a:t>
            </a:r>
            <a:r>
              <a:rPr lang="it-IT" sz="1600" b="1" i="1" kern="0" dirty="0">
                <a:solidFill>
                  <a:srgbClr val="3366CC"/>
                </a:solidFill>
                <a:cs typeface="+mn-cs"/>
              </a:rPr>
              <a:t>  AFFARI  ISTITUZIONALI</a:t>
            </a:r>
          </a:p>
          <a:p>
            <a:pPr algn="ctr" eaLnBrk="0" hangingPunct="0">
              <a:spcBef>
                <a:spcPct val="20000"/>
              </a:spcBef>
              <a:buFont typeface="Arial" charset="0"/>
              <a:buNone/>
              <a:defRPr/>
            </a:pPr>
            <a:endParaRPr lang="it-IT" i="1" kern="0" dirty="0">
              <a:solidFill>
                <a:schemeClr val="tx1"/>
              </a:solidFill>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CUSTOMER SATISFACTION</a:t>
            </a:r>
            <a:endParaRPr lang="it-IT" sz="1800" dirty="0">
              <a:solidFill>
                <a:schemeClr val="bg1"/>
              </a:solidFill>
              <a:effectLst>
                <a:outerShdw blurRad="38100" dist="38100" dir="2700000" algn="tl">
                  <a:srgbClr val="C0C0C0"/>
                </a:outerShdw>
              </a:effectLst>
            </a:endParaRPr>
          </a:p>
        </p:txBody>
      </p:sp>
      <p:sp>
        <p:nvSpPr>
          <p:cNvPr id="24578" name="Rectangle 2"/>
          <p:cNvSpPr>
            <a:spLocks noChangeArrowheads="1"/>
          </p:cNvSpPr>
          <p:nvPr/>
        </p:nvSpPr>
        <p:spPr bwMode="auto">
          <a:xfrm>
            <a:off x="755650" y="-12700"/>
            <a:ext cx="8204200" cy="346075"/>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COSTRUZIONE DEGLI INDICI </a:t>
            </a:r>
            <a:r>
              <a:rPr lang="it-IT" sz="1700">
                <a:solidFill>
                  <a:srgbClr val="3366CC"/>
                </a:solidFill>
                <a:cs typeface="Arial" charset="0"/>
              </a:rPr>
              <a:t>/1</a:t>
            </a:r>
          </a:p>
        </p:txBody>
      </p:sp>
      <p:sp>
        <p:nvSpPr>
          <p:cNvPr id="5" name="Segnaposto numero diapositiva 4"/>
          <p:cNvSpPr>
            <a:spLocks noGrp="1"/>
          </p:cNvSpPr>
          <p:nvPr>
            <p:ph type="sldNum" sz="quarter" idx="10"/>
          </p:nvPr>
        </p:nvSpPr>
        <p:spPr/>
        <p:txBody>
          <a:bodyPr/>
          <a:lstStyle/>
          <a:p>
            <a:pPr>
              <a:defRPr/>
            </a:pPr>
            <a:fld id="{88EC61B8-E41A-47D9-9BA8-330596144EAE}" type="slidenum">
              <a:rPr lang="it-IT" smtClean="0"/>
              <a:pPr>
                <a:defRPr/>
              </a:pPr>
              <a:t>10</a:t>
            </a:fld>
            <a:endParaRPr lang="it-IT"/>
          </a:p>
        </p:txBody>
      </p:sp>
      <p:sp>
        <p:nvSpPr>
          <p:cNvPr id="6" name="Rectangle 205"/>
          <p:cNvSpPr>
            <a:spLocks noChangeArrowheads="1"/>
          </p:cNvSpPr>
          <p:nvPr/>
        </p:nvSpPr>
        <p:spPr bwMode="auto">
          <a:xfrm>
            <a:off x="712788" y="404813"/>
            <a:ext cx="8396287" cy="5145087"/>
          </a:xfrm>
          <a:prstGeom prst="rect">
            <a:avLst/>
          </a:prstGeom>
          <a:solidFill>
            <a:schemeClr val="bg1"/>
          </a:solidFill>
          <a:ln w="9525">
            <a:noFill/>
            <a:miter lim="800000"/>
            <a:headEnd/>
            <a:tailEnd/>
          </a:ln>
        </p:spPr>
        <p:txBody>
          <a:bodyPr lIns="90000" tIns="46800" rIns="90000" bIns="46800"/>
          <a:lstStyle/>
          <a:p>
            <a:pPr algn="just">
              <a:lnSpc>
                <a:spcPct val="120000"/>
              </a:lnSpc>
              <a:defRPr/>
            </a:pPr>
            <a:r>
              <a:rPr lang="it-IT" sz="1200" dirty="0">
                <a:solidFill>
                  <a:schemeClr val="tx1"/>
                </a:solidFill>
                <a:latin typeface="Arial" pitchFamily="34" charset="0"/>
              </a:rPr>
              <a:t>Gli indici utilizzati per la misurazione della </a:t>
            </a:r>
            <a:r>
              <a:rPr lang="it-IT" sz="1200" dirty="0" err="1">
                <a:solidFill>
                  <a:schemeClr val="tx1"/>
                </a:solidFill>
                <a:latin typeface="Arial" pitchFamily="34" charset="0"/>
              </a:rPr>
              <a:t>Customer</a:t>
            </a:r>
            <a:r>
              <a:rPr lang="it-IT" sz="1200" dirty="0">
                <a:solidFill>
                  <a:schemeClr val="tx1"/>
                </a:solidFill>
                <a:latin typeface="Arial" pitchFamily="34" charset="0"/>
              </a:rPr>
              <a:t>  </a:t>
            </a:r>
            <a:r>
              <a:rPr lang="it-IT" sz="1200" dirty="0" err="1">
                <a:solidFill>
                  <a:schemeClr val="tx1"/>
                </a:solidFill>
                <a:latin typeface="Arial" pitchFamily="34" charset="0"/>
              </a:rPr>
              <a:t>Satisfaction</a:t>
            </a:r>
            <a:r>
              <a:rPr lang="it-IT" sz="1200" dirty="0">
                <a:solidFill>
                  <a:schemeClr val="tx1"/>
                </a:solidFill>
                <a:latin typeface="Arial" pitchFamily="34" charset="0"/>
              </a:rPr>
              <a:t> in questa indagine </a:t>
            </a:r>
            <a:r>
              <a:rPr lang="it-IT" sz="1200" dirty="0">
                <a:solidFill>
                  <a:schemeClr val="tx1"/>
                </a:solidFill>
                <a:latin typeface="Arial" pitchFamily="34" charset="0"/>
              </a:rPr>
              <a:t>2012 </a:t>
            </a:r>
            <a:r>
              <a:rPr lang="it-IT" sz="1200" dirty="0">
                <a:solidFill>
                  <a:schemeClr val="tx1"/>
                </a:solidFill>
                <a:latin typeface="Arial" pitchFamily="34" charset="0"/>
              </a:rPr>
              <a:t>vengono costruiti con i seguenti procedimenti :</a:t>
            </a:r>
          </a:p>
          <a:p>
            <a:pPr marL="444500" lvl="1" indent="-265113" algn="just">
              <a:lnSpc>
                <a:spcPct val="110000"/>
              </a:lnSpc>
              <a:spcBef>
                <a:spcPct val="20000"/>
              </a:spcBef>
              <a:buFont typeface="Symbol" pitchFamily="18" charset="2"/>
              <a:buChar char="®"/>
              <a:defRPr/>
            </a:pPr>
            <a:r>
              <a:rPr lang="it-IT" sz="1200" b="1" dirty="0">
                <a:solidFill>
                  <a:schemeClr val="tx1"/>
                </a:solidFill>
                <a:latin typeface="Arial" pitchFamily="34" charset="0"/>
              </a:rPr>
              <a:t>GIUDIZIO GLOBALE (</a:t>
            </a:r>
            <a:r>
              <a:rPr lang="it-IT" sz="1200" b="1" dirty="0" err="1">
                <a:solidFill>
                  <a:schemeClr val="tx1"/>
                </a:solidFill>
                <a:latin typeface="Arial" pitchFamily="34" charset="0"/>
              </a:rPr>
              <a:t>Overall</a:t>
            </a:r>
            <a:r>
              <a:rPr lang="it-IT" sz="1200" b="1" dirty="0">
                <a:solidFill>
                  <a:schemeClr val="tx1"/>
                </a:solidFill>
                <a:latin typeface="Arial" pitchFamily="34" charset="0"/>
              </a:rPr>
              <a:t>)</a:t>
            </a:r>
            <a:r>
              <a:rPr lang="it-IT" sz="1200" dirty="0">
                <a:solidFill>
                  <a:schemeClr val="tx1"/>
                </a:solidFill>
                <a:latin typeface="Arial" pitchFamily="34" charset="0"/>
              </a:rPr>
              <a:t>: media aritmetica dei voti da 1 a 10 espressi dagli intervistati;</a:t>
            </a:r>
          </a:p>
          <a:p>
            <a:pPr marL="444500" lvl="1" indent="-265113" algn="just">
              <a:lnSpc>
                <a:spcPct val="110000"/>
              </a:lnSpc>
              <a:spcBef>
                <a:spcPct val="20000"/>
              </a:spcBef>
              <a:buFont typeface="Symbol" pitchFamily="18" charset="2"/>
              <a:buChar char="®"/>
              <a:defRPr/>
            </a:pPr>
            <a:r>
              <a:rPr lang="it-IT" sz="1200" b="1" dirty="0">
                <a:solidFill>
                  <a:schemeClr val="tx1"/>
                </a:solidFill>
                <a:latin typeface="Arial" pitchFamily="34" charset="0"/>
              </a:rPr>
              <a:t>CSI SODDISFATTI</a:t>
            </a:r>
            <a:endParaRPr lang="it-IT" sz="1200" dirty="0">
              <a:solidFill>
                <a:schemeClr val="tx1"/>
              </a:solidFill>
              <a:latin typeface="Arial" pitchFamily="34" charset="0"/>
            </a:endParaRPr>
          </a:p>
          <a:p>
            <a:pPr marL="444500" lvl="1" indent="-265113" algn="just">
              <a:lnSpc>
                <a:spcPct val="110000"/>
              </a:lnSpc>
              <a:spcBef>
                <a:spcPct val="20000"/>
              </a:spcBef>
              <a:defRPr/>
            </a:pPr>
            <a:r>
              <a:rPr lang="it-IT" sz="1200" dirty="0">
                <a:solidFill>
                  <a:schemeClr val="tx1"/>
                </a:solidFill>
                <a:latin typeface="Arial" pitchFamily="34" charset="0"/>
              </a:rPr>
              <a:t>Per ogni aspetto del fattore di soddisfazione:</a:t>
            </a: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prodotto tra la percentuale dei soddisfatti (% voti da 6 a 10) e </a:t>
            </a:r>
            <a:r>
              <a:rPr lang="it-IT" sz="1200" dirty="0">
                <a:solidFill>
                  <a:schemeClr val="tx1"/>
                </a:solidFill>
                <a:latin typeface="Arial" pitchFamily="34" charset="0"/>
              </a:rPr>
              <a:t>percentuale di </a:t>
            </a:r>
            <a:r>
              <a:rPr lang="it-IT" sz="1200" dirty="0">
                <a:solidFill>
                  <a:schemeClr val="tx1"/>
                </a:solidFill>
                <a:latin typeface="Arial" pitchFamily="34" charset="0"/>
              </a:rPr>
              <a:t>importanza </a:t>
            </a:r>
            <a:r>
              <a:rPr lang="it-IT" sz="1200" dirty="0">
                <a:solidFill>
                  <a:schemeClr val="tx1"/>
                </a:solidFill>
                <a:latin typeface="Arial" pitchFamily="34" charset="0"/>
              </a:rPr>
              <a:t>(% di citazione come aspetto più importante);</a:t>
            </a:r>
            <a:endParaRPr lang="it-IT" sz="1200" dirty="0">
              <a:solidFill>
                <a:schemeClr val="tx1"/>
              </a:solidFill>
              <a:latin typeface="Arial" pitchFamily="34" charset="0"/>
            </a:endParaRP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somma dei prodotti precedentemente ottenuti;</a:t>
            </a: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divisione della </a:t>
            </a:r>
            <a:r>
              <a:rPr lang="it-IT" sz="1200" dirty="0">
                <a:solidFill>
                  <a:schemeClr val="tx1"/>
                </a:solidFill>
                <a:latin typeface="Arial" pitchFamily="34" charset="0"/>
              </a:rPr>
              <a:t> </a:t>
            </a:r>
            <a:r>
              <a:rPr lang="it-IT" sz="1200" dirty="0">
                <a:solidFill>
                  <a:schemeClr val="tx1"/>
                </a:solidFill>
                <a:latin typeface="Arial" pitchFamily="34" charset="0"/>
              </a:rPr>
              <a:t>somma precedentemente ottenuta per la somma </a:t>
            </a:r>
            <a:r>
              <a:rPr lang="it-IT" sz="1200" dirty="0">
                <a:solidFill>
                  <a:schemeClr val="tx1"/>
                </a:solidFill>
                <a:latin typeface="Arial" pitchFamily="34" charset="0"/>
              </a:rPr>
              <a:t>delle % di </a:t>
            </a:r>
            <a:r>
              <a:rPr lang="it-IT" sz="1200" dirty="0">
                <a:solidFill>
                  <a:schemeClr val="tx1"/>
                </a:solidFill>
                <a:latin typeface="Arial" pitchFamily="34" charset="0"/>
              </a:rPr>
              <a:t>importanza di ciascun aspetto.</a:t>
            </a:r>
          </a:p>
          <a:p>
            <a:pPr algn="just">
              <a:lnSpc>
                <a:spcPct val="120000"/>
              </a:lnSpc>
              <a:defRPr/>
            </a:pPr>
            <a:r>
              <a:rPr lang="it-IT" sz="1200" dirty="0">
                <a:solidFill>
                  <a:schemeClr val="tx1"/>
                </a:solidFill>
                <a:latin typeface="Arial" pitchFamily="34" charset="0"/>
              </a:rPr>
              <a:t>Tradotto in formula (es. “aspetti tecnici”):</a:t>
            </a:r>
          </a:p>
          <a:p>
            <a:pPr lvl="1" algn="just">
              <a:lnSpc>
                <a:spcPct val="120000"/>
              </a:lnSpc>
              <a:defRPr/>
            </a:pPr>
            <a:r>
              <a:rPr lang="it-IT" sz="1200" b="1" i="1" dirty="0">
                <a:solidFill>
                  <a:schemeClr val="tx1"/>
                </a:solidFill>
                <a:latin typeface="Arial" pitchFamily="34" charset="0"/>
              </a:rPr>
              <a:t>CSI  SODDISFATTI </a:t>
            </a:r>
            <a:r>
              <a:rPr lang="it-IT" sz="1200" b="1" dirty="0">
                <a:solidFill>
                  <a:schemeClr val="tx1"/>
                </a:solidFill>
                <a:latin typeface="Arial" pitchFamily="34" charset="0"/>
              </a:rPr>
              <a:t>: </a:t>
            </a:r>
            <a:r>
              <a:rPr lang="it-IT" sz="900" u="sng" dirty="0">
                <a:solidFill>
                  <a:schemeClr val="tx1"/>
                </a:solidFill>
                <a:latin typeface="Arial" pitchFamily="34" charset="0"/>
              </a:rPr>
              <a:t>[%sodd._cont. </a:t>
            </a:r>
            <a:r>
              <a:rPr lang="it-IT" sz="900" u="sng" dirty="0" err="1">
                <a:solidFill>
                  <a:schemeClr val="tx1"/>
                </a:solidFill>
                <a:latin typeface="Arial" pitchFamily="34" charset="0"/>
              </a:rPr>
              <a:t>Servizio*</a:t>
            </a:r>
            <a:r>
              <a:rPr lang="it-IT" sz="900" u="sng" dirty="0">
                <a:solidFill>
                  <a:schemeClr val="tx1"/>
                </a:solidFill>
                <a:latin typeface="Arial" pitchFamily="34" charset="0"/>
              </a:rPr>
              <a:t> </a:t>
            </a:r>
            <a:r>
              <a:rPr lang="it-IT" sz="900" u="sng" dirty="0">
                <a:solidFill>
                  <a:schemeClr val="tx1"/>
                </a:solidFill>
                <a:latin typeface="Arial" pitchFamily="34" charset="0"/>
              </a:rPr>
              <a:t>% imp</a:t>
            </a:r>
            <a:r>
              <a:rPr lang="it-IT" sz="900" u="sng" dirty="0">
                <a:solidFill>
                  <a:schemeClr val="tx1"/>
                </a:solidFill>
                <a:latin typeface="Arial" pitchFamily="34" charset="0"/>
              </a:rPr>
              <a:t>._cont. Servizio] + [%sodd._liv. press. </a:t>
            </a:r>
            <a:r>
              <a:rPr lang="it-IT" sz="900" u="sng" dirty="0" err="1">
                <a:solidFill>
                  <a:schemeClr val="tx1"/>
                </a:solidFill>
                <a:latin typeface="Arial" pitchFamily="34" charset="0"/>
              </a:rPr>
              <a:t>acqua*</a:t>
            </a:r>
            <a:r>
              <a:rPr lang="it-IT" sz="900" u="sng" dirty="0">
                <a:solidFill>
                  <a:schemeClr val="tx1"/>
                </a:solidFill>
                <a:latin typeface="Arial" pitchFamily="34" charset="0"/>
              </a:rPr>
              <a:t> </a:t>
            </a:r>
            <a:r>
              <a:rPr lang="it-IT" sz="900" u="sng" dirty="0">
                <a:solidFill>
                  <a:schemeClr val="tx1"/>
                </a:solidFill>
                <a:latin typeface="Arial" pitchFamily="34" charset="0"/>
              </a:rPr>
              <a:t>% imp</a:t>
            </a:r>
            <a:r>
              <a:rPr lang="it-IT" sz="900" u="sng" dirty="0">
                <a:solidFill>
                  <a:schemeClr val="tx1"/>
                </a:solidFill>
                <a:latin typeface="Arial" pitchFamily="34" charset="0"/>
              </a:rPr>
              <a:t>._ </a:t>
            </a:r>
            <a:r>
              <a:rPr lang="it-IT" sz="900" u="sng" dirty="0" err="1">
                <a:solidFill>
                  <a:schemeClr val="tx1"/>
                </a:solidFill>
                <a:latin typeface="Arial" pitchFamily="34" charset="0"/>
              </a:rPr>
              <a:t>liv</a:t>
            </a:r>
            <a:r>
              <a:rPr lang="it-IT" sz="900" u="sng" dirty="0">
                <a:solidFill>
                  <a:schemeClr val="tx1"/>
                </a:solidFill>
                <a:latin typeface="Arial" pitchFamily="34" charset="0"/>
              </a:rPr>
              <a:t>. press. acqua] </a:t>
            </a:r>
          </a:p>
          <a:p>
            <a:pPr lvl="1" algn="ctr">
              <a:lnSpc>
                <a:spcPct val="120000"/>
              </a:lnSpc>
              <a:defRPr/>
            </a:pPr>
            <a:r>
              <a:rPr lang="it-IT" dirty="0">
                <a:solidFill>
                  <a:schemeClr val="tx1"/>
                </a:solidFill>
                <a:latin typeface="Arial" pitchFamily="34" charset="0"/>
              </a:rPr>
              <a:t>                                  </a:t>
            </a:r>
            <a:r>
              <a:rPr lang="it-IT" sz="900" dirty="0">
                <a:solidFill>
                  <a:schemeClr val="tx1"/>
                </a:solidFill>
                <a:latin typeface="Arial" pitchFamily="34" charset="0"/>
              </a:rPr>
              <a:t> [Imp._cont. del servizio + Imp._liv. press. acqua.]</a:t>
            </a:r>
          </a:p>
          <a:p>
            <a:pPr algn="just">
              <a:lnSpc>
                <a:spcPct val="120000"/>
              </a:lnSpc>
              <a:defRPr/>
            </a:pPr>
            <a:r>
              <a:rPr lang="it-IT" sz="1200" dirty="0">
                <a:solidFill>
                  <a:schemeClr val="tx1"/>
                </a:solidFill>
                <a:latin typeface="Arial" pitchFamily="34" charset="0"/>
              </a:rPr>
              <a:t>L’indicatore sintetico viene proposto su base 100. </a:t>
            </a:r>
          </a:p>
          <a:p>
            <a:pPr marL="444500" lvl="1" indent="-265113" algn="just">
              <a:lnSpc>
                <a:spcPct val="110000"/>
              </a:lnSpc>
              <a:spcBef>
                <a:spcPct val="20000"/>
              </a:spcBef>
              <a:buFont typeface="Symbol" pitchFamily="18" charset="2"/>
              <a:buChar char="®"/>
              <a:defRPr/>
            </a:pPr>
            <a:r>
              <a:rPr lang="it-IT" sz="1200" b="1" dirty="0">
                <a:solidFill>
                  <a:schemeClr val="tx1"/>
                </a:solidFill>
                <a:latin typeface="Arial" pitchFamily="34" charset="0"/>
              </a:rPr>
              <a:t>CSI INTENSITA’</a:t>
            </a:r>
            <a:endParaRPr lang="it-IT" sz="1200" dirty="0">
              <a:solidFill>
                <a:schemeClr val="tx1"/>
              </a:solidFill>
              <a:latin typeface="Arial" pitchFamily="34" charset="0"/>
            </a:endParaRPr>
          </a:p>
          <a:p>
            <a:pPr marL="444500" lvl="1" indent="-265113" algn="just">
              <a:lnSpc>
                <a:spcPct val="110000"/>
              </a:lnSpc>
              <a:spcBef>
                <a:spcPct val="20000"/>
              </a:spcBef>
              <a:defRPr/>
            </a:pPr>
            <a:r>
              <a:rPr lang="it-IT" sz="1200" dirty="0">
                <a:solidFill>
                  <a:schemeClr val="tx1"/>
                </a:solidFill>
                <a:latin typeface="Arial" pitchFamily="34" charset="0"/>
              </a:rPr>
              <a:t>Per ogni aspetto del fattore di soddisfazione:</a:t>
            </a: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prodotto tra voto medio di soddisfazione (media aritmetica dei valori da 1 a 10) </a:t>
            </a:r>
            <a:r>
              <a:rPr lang="it-IT" sz="1200" dirty="0">
                <a:solidFill>
                  <a:schemeClr val="tx1"/>
                </a:solidFill>
                <a:latin typeface="Arial" pitchFamily="34" charset="0"/>
              </a:rPr>
              <a:t>e percentuale di importanza (% di citazione come aspetto più importante);</a:t>
            </a:r>
            <a:endParaRPr lang="it-IT" sz="1200" dirty="0">
              <a:solidFill>
                <a:schemeClr val="tx1"/>
              </a:solidFill>
              <a:latin typeface="Arial" pitchFamily="34" charset="0"/>
            </a:endParaRP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somma dei prodotti precedentemente ottenuti;</a:t>
            </a: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divisione della dei somma precedentemente ottenuta per la somma </a:t>
            </a:r>
            <a:r>
              <a:rPr lang="it-IT" sz="1200" dirty="0">
                <a:solidFill>
                  <a:schemeClr val="tx1"/>
                </a:solidFill>
                <a:latin typeface="Arial" pitchFamily="34" charset="0"/>
              </a:rPr>
              <a:t>. delle % di importanza di ciascun aspetto.</a:t>
            </a:r>
            <a:endParaRPr lang="it-IT" sz="1200" dirty="0">
              <a:solidFill>
                <a:schemeClr val="tx1"/>
              </a:solidFill>
              <a:latin typeface="Arial" pitchFamily="34" charset="0"/>
            </a:endParaRPr>
          </a:p>
          <a:p>
            <a:pPr algn="just">
              <a:lnSpc>
                <a:spcPct val="120000"/>
              </a:lnSpc>
              <a:defRPr/>
            </a:pPr>
            <a:endParaRPr lang="it-IT" sz="1200" dirty="0">
              <a:solidFill>
                <a:schemeClr val="tx1"/>
              </a:solidFill>
              <a:latin typeface="Arial" pitchFamily="34" charset="0"/>
            </a:endParaRPr>
          </a:p>
          <a:p>
            <a:pPr algn="just">
              <a:lnSpc>
                <a:spcPct val="120000"/>
              </a:lnSpc>
              <a:defRPr/>
            </a:pPr>
            <a:r>
              <a:rPr lang="it-IT" sz="1200" dirty="0">
                <a:solidFill>
                  <a:schemeClr val="tx1"/>
                </a:solidFill>
                <a:latin typeface="Arial" pitchFamily="34" charset="0"/>
              </a:rPr>
              <a:t>Tradotto </a:t>
            </a:r>
            <a:r>
              <a:rPr lang="it-IT" sz="1200" dirty="0">
                <a:solidFill>
                  <a:schemeClr val="tx1"/>
                </a:solidFill>
                <a:latin typeface="Arial" pitchFamily="34" charset="0"/>
              </a:rPr>
              <a:t>in formula (es. “aspetti tecnici”):</a:t>
            </a:r>
          </a:p>
          <a:p>
            <a:pPr lvl="1" algn="just">
              <a:lnSpc>
                <a:spcPct val="120000"/>
              </a:lnSpc>
              <a:defRPr/>
            </a:pPr>
            <a:r>
              <a:rPr lang="it-IT" sz="1200" b="1" i="1" dirty="0">
                <a:solidFill>
                  <a:schemeClr val="tx1"/>
                </a:solidFill>
                <a:latin typeface="Arial" pitchFamily="34" charset="0"/>
              </a:rPr>
              <a:t>CSI  INTENSITA’ </a:t>
            </a:r>
            <a:r>
              <a:rPr lang="it-IT" sz="1200" b="1" dirty="0">
                <a:solidFill>
                  <a:schemeClr val="tx1"/>
                </a:solidFill>
                <a:latin typeface="Arial" pitchFamily="34" charset="0"/>
              </a:rPr>
              <a:t>: </a:t>
            </a:r>
            <a:r>
              <a:rPr lang="it-IT" sz="900" u="sng" dirty="0">
                <a:solidFill>
                  <a:schemeClr val="tx1"/>
                </a:solidFill>
                <a:latin typeface="Arial" pitchFamily="34" charset="0"/>
              </a:rPr>
              <a:t>[voto m. sodd._cont. </a:t>
            </a:r>
            <a:r>
              <a:rPr lang="it-IT" sz="900" u="sng" dirty="0" err="1">
                <a:solidFill>
                  <a:schemeClr val="tx1"/>
                </a:solidFill>
                <a:latin typeface="Arial" pitchFamily="34" charset="0"/>
              </a:rPr>
              <a:t>Servizio*</a:t>
            </a:r>
            <a:r>
              <a:rPr lang="it-IT" sz="900" u="sng" dirty="0">
                <a:solidFill>
                  <a:schemeClr val="tx1"/>
                </a:solidFill>
                <a:latin typeface="Arial" pitchFamily="34" charset="0"/>
              </a:rPr>
              <a:t> </a:t>
            </a:r>
            <a:r>
              <a:rPr lang="it-IT" sz="900" u="sng" dirty="0">
                <a:solidFill>
                  <a:schemeClr val="tx1"/>
                </a:solidFill>
                <a:latin typeface="Arial" pitchFamily="34" charset="0"/>
              </a:rPr>
              <a:t>%. </a:t>
            </a:r>
            <a:r>
              <a:rPr lang="it-IT" sz="900" u="sng" dirty="0">
                <a:solidFill>
                  <a:schemeClr val="tx1"/>
                </a:solidFill>
                <a:latin typeface="Arial" pitchFamily="34" charset="0"/>
              </a:rPr>
              <a:t>imp._cont. Servizio] + [voto m. sodd._liv. press. </a:t>
            </a:r>
            <a:r>
              <a:rPr lang="it-IT" sz="900" u="sng" dirty="0" err="1">
                <a:solidFill>
                  <a:schemeClr val="tx1"/>
                </a:solidFill>
                <a:latin typeface="Arial" pitchFamily="34" charset="0"/>
              </a:rPr>
              <a:t>acqua*</a:t>
            </a:r>
            <a:r>
              <a:rPr lang="it-IT" sz="900" u="sng" dirty="0">
                <a:solidFill>
                  <a:schemeClr val="tx1"/>
                </a:solidFill>
                <a:latin typeface="Arial" pitchFamily="34" charset="0"/>
              </a:rPr>
              <a:t> </a:t>
            </a:r>
            <a:r>
              <a:rPr lang="it-IT" sz="900" u="sng" dirty="0">
                <a:solidFill>
                  <a:schemeClr val="tx1"/>
                </a:solidFill>
                <a:latin typeface="Arial" pitchFamily="34" charset="0"/>
              </a:rPr>
              <a:t>%. </a:t>
            </a:r>
            <a:r>
              <a:rPr lang="it-IT" sz="900" u="sng" dirty="0">
                <a:solidFill>
                  <a:schemeClr val="tx1"/>
                </a:solidFill>
                <a:latin typeface="Arial" pitchFamily="34" charset="0"/>
              </a:rPr>
              <a:t>imp._ </a:t>
            </a:r>
            <a:r>
              <a:rPr lang="it-IT" sz="900" u="sng" dirty="0" err="1">
                <a:solidFill>
                  <a:schemeClr val="tx1"/>
                </a:solidFill>
                <a:latin typeface="Arial" pitchFamily="34" charset="0"/>
              </a:rPr>
              <a:t>liv</a:t>
            </a:r>
            <a:r>
              <a:rPr lang="it-IT" sz="900" u="sng" dirty="0">
                <a:solidFill>
                  <a:schemeClr val="tx1"/>
                </a:solidFill>
                <a:latin typeface="Arial" pitchFamily="34" charset="0"/>
              </a:rPr>
              <a:t>. press. acqua] </a:t>
            </a:r>
          </a:p>
          <a:p>
            <a:pPr lvl="1" algn="ctr">
              <a:lnSpc>
                <a:spcPct val="120000"/>
              </a:lnSpc>
              <a:defRPr/>
            </a:pPr>
            <a:r>
              <a:rPr lang="it-IT" dirty="0">
                <a:solidFill>
                  <a:schemeClr val="tx1"/>
                </a:solidFill>
                <a:latin typeface="Arial" pitchFamily="34" charset="0"/>
              </a:rPr>
              <a:t>                                  </a:t>
            </a:r>
            <a:r>
              <a:rPr lang="it-IT" sz="900" dirty="0">
                <a:solidFill>
                  <a:schemeClr val="tx1"/>
                </a:solidFill>
                <a:latin typeface="Arial" pitchFamily="34" charset="0"/>
              </a:rPr>
              <a:t> [Imp._cont. del servizio + Imp._liv. press. acqua.]</a:t>
            </a:r>
          </a:p>
          <a:p>
            <a:pPr algn="just">
              <a:lnSpc>
                <a:spcPct val="120000"/>
              </a:lnSpc>
              <a:defRPr/>
            </a:pPr>
            <a:r>
              <a:rPr lang="it-IT" sz="1200" dirty="0">
                <a:solidFill>
                  <a:schemeClr val="tx1"/>
                </a:solidFill>
                <a:latin typeface="Arial" pitchFamily="34" charset="0"/>
              </a:rPr>
              <a:t>L’indicatore sintetico viene proposto su scala 1-10.</a:t>
            </a:r>
          </a:p>
          <a:p>
            <a:pPr algn="just">
              <a:lnSpc>
                <a:spcPct val="120000"/>
              </a:lnSpc>
              <a:defRPr/>
            </a:pPr>
            <a:endParaRPr lang="it-IT" dirty="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5" name="Text Box 3"/>
          <p:cNvSpPr txBox="1">
            <a:spLocks noChangeArrowheads="1"/>
          </p:cNvSpPr>
          <p:nvPr/>
        </p:nvSpPr>
        <p:spPr bwMode="auto">
          <a:xfrm>
            <a:off x="747713" y="1000125"/>
            <a:ext cx="8396287"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E’ a conoscenza che l’acqua erogata dal pubblico acquedotto é controllata regolarmente dall’azienda sanitaria locale che ne garantisce  tutti i requisiti di potabilità dal punto di visto chimico e  batteriologico?</a:t>
            </a:r>
            <a:endParaRPr lang="it-IT" sz="1200" dirty="0">
              <a:solidFill>
                <a:schemeClr val="tx1"/>
              </a:solidFill>
              <a:latin typeface="+mn-lt"/>
              <a:cs typeface="Arial" pitchFamily="34" charset="0"/>
            </a:endParaRPr>
          </a:p>
        </p:txBody>
      </p:sp>
      <p:sp>
        <p:nvSpPr>
          <p:cNvPr id="50995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USO DELL’ACQUA</a:t>
            </a:r>
            <a:br>
              <a:rPr lang="it-IT" sz="2100">
                <a:solidFill>
                  <a:srgbClr val="3366CC"/>
                </a:solidFill>
                <a:cs typeface="Arial" charset="0"/>
              </a:rPr>
            </a:b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sp>
        <p:nvSpPr>
          <p:cNvPr id="7" name="Segnaposto numero diapositiva 6"/>
          <p:cNvSpPr>
            <a:spLocks noGrp="1"/>
          </p:cNvSpPr>
          <p:nvPr>
            <p:ph type="sldNum" sz="quarter" idx="10"/>
          </p:nvPr>
        </p:nvSpPr>
        <p:spPr/>
        <p:txBody>
          <a:bodyPr/>
          <a:lstStyle/>
          <a:p>
            <a:pPr>
              <a:defRPr/>
            </a:pPr>
            <a:fld id="{09AF2765-3C21-41B3-8264-44578611CC7A}" type="slidenum">
              <a:rPr lang="it-IT" smtClean="0"/>
              <a:pPr>
                <a:defRPr/>
              </a:pPr>
              <a:t>100</a:t>
            </a:fld>
            <a:endParaRPr lang="it-IT"/>
          </a:p>
        </p:txBody>
      </p:sp>
      <p:graphicFrame>
        <p:nvGraphicFramePr>
          <p:cNvPr id="509957" name="Object 6"/>
          <p:cNvGraphicFramePr>
            <a:graphicFrameLocks noGrp="1" noChangeAspect="1"/>
          </p:cNvGraphicFramePr>
          <p:nvPr/>
        </p:nvGraphicFramePr>
        <p:xfrm>
          <a:off x="2073275" y="1001713"/>
          <a:ext cx="5035550" cy="4757737"/>
        </p:xfrm>
        <a:graphic>
          <a:graphicData uri="http://schemas.openxmlformats.org/presentationml/2006/ole">
            <p:oleObj spid="_x0000_s509957" r:id="rId4" imgW="5035732" imgH="4761389" progId="Excel.Chart.8">
              <p:embed/>
            </p:oleObj>
          </a:graphicData>
        </a:graphic>
      </p:graphicFrame>
      <p:sp>
        <p:nvSpPr>
          <p:cNvPr id="509958"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7"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Il sito internet</a:t>
            </a:r>
          </a:p>
        </p:txBody>
      </p:sp>
      <p:sp>
        <p:nvSpPr>
          <p:cNvPr id="3" name="Segnaposto numero diapositiva 2"/>
          <p:cNvSpPr>
            <a:spLocks noGrp="1"/>
          </p:cNvSpPr>
          <p:nvPr>
            <p:ph type="sldNum" sz="quarter" idx="10"/>
          </p:nvPr>
        </p:nvSpPr>
        <p:spPr/>
        <p:txBody>
          <a:bodyPr/>
          <a:lstStyle/>
          <a:p>
            <a:pPr>
              <a:defRPr/>
            </a:pPr>
            <a:fld id="{71D8BA95-EDDA-4A68-A530-63F3CA54FE91}" type="slidenum">
              <a:rPr lang="it-IT" smtClean="0"/>
              <a:pPr>
                <a:defRPr/>
              </a:pPr>
              <a:t>101</a:t>
            </a:fld>
            <a:endParaRPr lang="it-IT"/>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Rectangle 2"/>
          <p:cNvSpPr>
            <a:spLocks noGrp="1" noChangeArrowheads="1"/>
          </p:cNvSpPr>
          <p:nvPr>
            <p:ph type="title" idx="4294967295"/>
          </p:nvPr>
        </p:nvSpPr>
        <p:spPr/>
        <p:txBody>
          <a:bodyPr/>
          <a:lstStyle/>
          <a:p>
            <a:pPr eaLnBrk="1" hangingPunct="1"/>
            <a:r>
              <a:rPr lang="it-IT" smtClean="0"/>
              <a:t>IL SITO INTERNET DI ACQUEDOTTO DEL FIORA</a:t>
            </a:r>
          </a:p>
        </p:txBody>
      </p:sp>
      <p:sp>
        <p:nvSpPr>
          <p:cNvPr id="512002" name="Rectangle 7"/>
          <p:cNvSpPr>
            <a:spLocks noChangeArrowheads="1"/>
          </p:cNvSpPr>
          <p:nvPr/>
        </p:nvSpPr>
        <p:spPr bwMode="auto">
          <a:xfrm>
            <a:off x="1547813" y="2492375"/>
            <a:ext cx="6696075" cy="2089150"/>
          </a:xfrm>
          <a:prstGeom prst="rect">
            <a:avLst/>
          </a:prstGeom>
          <a:noFill/>
          <a:ln w="28575"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0000"/>
                </a:solidFill>
                <a:latin typeface="Arial" charset="0"/>
              </a:rPr>
              <a:t>SITO INTERNET</a:t>
            </a:r>
          </a:p>
          <a:p>
            <a:pPr marL="355600" indent="-266700" algn="ctr" defTabSz="266700" eaLnBrk="0" fontAlgn="b" hangingPunct="0"/>
            <a:endParaRPr lang="it-IT" sz="1200" b="1">
              <a:solidFill>
                <a:srgbClr val="CC3300"/>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reperibilità dell’indirizzo internet</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facilità di navigazione all’interno del sito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ricchezza delle informazioni presenti sul sito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gamma di operazioni che si possono svolgere sul sito</a:t>
            </a:r>
          </a:p>
        </p:txBody>
      </p:sp>
      <p:sp>
        <p:nvSpPr>
          <p:cNvPr id="512003"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SITO INTERNET</a:t>
            </a:r>
            <a:br>
              <a:rPr lang="it-IT" sz="1800">
                <a:solidFill>
                  <a:schemeClr val="bg1"/>
                </a:solidFill>
              </a:rPr>
            </a:br>
            <a:r>
              <a:rPr lang="it-IT" sz="1800" i="1">
                <a:solidFill>
                  <a:schemeClr val="bg1"/>
                </a:solidFill>
              </a:rPr>
              <a:t>Item indagati</a:t>
            </a:r>
            <a:endParaRPr lang="it-IT" sz="1800" i="1">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6CD45A4D-DBB7-49EA-818F-23F07E940D93}" type="slidenum">
              <a:rPr lang="it-IT" smtClean="0"/>
              <a:pPr>
                <a:defRPr/>
              </a:pPr>
              <a:t>102</a:t>
            </a:fld>
            <a:endParaRPr lang="it-IT"/>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SITO INTERNET</a:t>
            </a:r>
            <a:br>
              <a:rPr lang="it-IT" sz="1800" dirty="0">
                <a:solidFill>
                  <a:schemeClr val="bg1"/>
                </a:solidFill>
              </a:rPr>
            </a:br>
            <a:r>
              <a:rPr lang="it-IT" sz="1800" i="1" dirty="0">
                <a:solidFill>
                  <a:schemeClr val="bg1"/>
                </a:solidFill>
              </a:rPr>
              <a:t>Soddisfazione </a:t>
            </a:r>
            <a:r>
              <a:rPr lang="it-IT" sz="1800" i="1" dirty="0" err="1">
                <a:solidFill>
                  <a:schemeClr val="bg1"/>
                </a:solidFill>
              </a:rPr>
              <a:t>sub-overall</a:t>
            </a:r>
            <a:endParaRPr lang="it-IT" sz="1800" i="1" dirty="0">
              <a:solidFill>
                <a:schemeClr val="bg1"/>
              </a:solidFill>
              <a:effectLst>
                <a:outerShdw blurRad="38100" dist="38100" dir="2700000" algn="tl">
                  <a:srgbClr val="C0C0C0"/>
                </a:outerShdw>
              </a:effectLst>
            </a:endParaRPr>
          </a:p>
        </p:txBody>
      </p:sp>
      <p:sp>
        <p:nvSpPr>
          <p:cNvPr id="51302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SITO INTERNET</a:t>
            </a:r>
            <a:br>
              <a:rPr lang="it-IT" sz="2100">
                <a:solidFill>
                  <a:srgbClr val="3366CC"/>
                </a:solidFill>
                <a:cs typeface="Arial" charset="0"/>
              </a:rPr>
            </a:br>
            <a:r>
              <a:rPr lang="it-IT" sz="2100" i="1">
                <a:solidFill>
                  <a:srgbClr val="3366CC"/>
                </a:solidFill>
                <a:cs typeface="Arial" charset="0"/>
              </a:rPr>
              <a:t>2° SEMESTRE 2012</a:t>
            </a:r>
          </a:p>
        </p:txBody>
      </p:sp>
      <p:graphicFrame>
        <p:nvGraphicFramePr>
          <p:cNvPr id="500812" name="Group 76"/>
          <p:cNvGraphicFramePr>
            <a:graphicFrameLocks noGrp="1"/>
          </p:cNvGraphicFramePr>
          <p:nvPr/>
        </p:nvGraphicFramePr>
        <p:xfrm>
          <a:off x="2268538" y="1844675"/>
          <a:ext cx="6191250" cy="3668713"/>
        </p:xfrm>
        <a:graphic>
          <a:graphicData uri="http://schemas.openxmlformats.org/drawingml/2006/table">
            <a:tbl>
              <a:tblPr/>
              <a:tblGrid>
                <a:gridCol w="1798458"/>
                <a:gridCol w="1464743"/>
                <a:gridCol w="1464743"/>
                <a:gridCol w="1464743"/>
              </a:tblGrid>
              <a:tr h="5381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a:t>
                      </a:r>
                      <a:r>
                        <a:rPr kumimoji="0" lang="it-IT" sz="1200" b="1" i="0" u="none" strike="noStrike" kern="1200" cap="none" normalizeH="0" baseline="0" dirty="0" smtClean="0">
                          <a:ln>
                            <a:noFill/>
                          </a:ln>
                          <a:solidFill>
                            <a:schemeClr val="tx1"/>
                          </a:solidFill>
                          <a:effectLst/>
                          <a:latin typeface="Arial" pitchFamily="34" charset="0"/>
                          <a:ea typeface="+mn-ea"/>
                          <a:cs typeface="+mn-cs"/>
                        </a:rPr>
                        <a:t>(</a:t>
                      </a:r>
                      <a:r>
                        <a:rPr kumimoji="0" lang="it-IT" sz="1200" b="1" i="0" u="none" strike="noStrike" kern="1200" cap="none" normalizeH="0" baseline="0" noProof="0" dirty="0" smtClean="0">
                          <a:ln>
                            <a:noFill/>
                          </a:ln>
                          <a:solidFill>
                            <a:schemeClr val="tx1"/>
                          </a:solidFill>
                          <a:effectLst/>
                          <a:latin typeface="Arial" pitchFamily="34" charset="0"/>
                          <a:ea typeface="+mn-ea"/>
                          <a:cs typeface="+mn-cs"/>
                        </a:rPr>
                        <a:t>229.490</a:t>
                      </a:r>
                      <a:r>
                        <a:rPr kumimoji="0" lang="it-IT" sz="1200" b="1" i="0" u="none" strike="noStrike" kern="1200" cap="none" normalizeH="0" baseline="0" dirty="0" smtClean="0">
                          <a:ln>
                            <a:noFill/>
                          </a:ln>
                          <a:solidFill>
                            <a:schemeClr val="tx1"/>
                          </a:solidFill>
                          <a:effectLst/>
                          <a:latin typeface="Arial" pitchFamily="34" charset="0"/>
                          <a:ea typeface="+mn-ea"/>
                          <a:cs typeface="+mn-cs"/>
                        </a:rPr>
                        <a:t>)</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kern="1200" cap="none" normalizeH="0" baseline="0" dirty="0" smtClean="0">
                        <a:ln>
                          <a:noFill/>
                        </a:ln>
                        <a:solidFill>
                          <a:schemeClr val="tx1"/>
                        </a:solidFill>
                        <a:effectLst/>
                        <a:latin typeface="Arial" pitchFamily="34" charset="0"/>
                        <a:ea typeface="+mn-ea"/>
                        <a:cs typeface="+mn-cs"/>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200" b="0" i="0" u="none" strike="noStrike" dirty="0">
                          <a:solidFill>
                            <a:srgbClr val="000000"/>
                          </a:solidFill>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1" i="0" u="none" strike="noStrike" dirty="0" smtClean="0">
                          <a:latin typeface="Arial"/>
                        </a:rPr>
                        <a:t>16%</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200" b="0" i="0" u="none" strike="noStrike" dirty="0">
                          <a:solidFill>
                            <a:srgbClr val="000000"/>
                          </a:solidFill>
                          <a:latin typeface="Arial"/>
                        </a:rPr>
                        <a:t>42%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1" i="0" u="none" strike="noStrike" dirty="0" smtClean="0">
                          <a:latin typeface="Arial"/>
                        </a:rPr>
                        <a:t>42%</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200" b="0" i="0" u="none" strike="noStrike" dirty="0" smtClean="0">
                          <a:solidFill>
                            <a:srgbClr val="000000"/>
                          </a:solidFill>
                          <a:latin typeface="Arial"/>
                        </a:rPr>
                        <a:t>40%</a:t>
                      </a:r>
                      <a:endParaRPr lang="it-IT" sz="1200" b="0"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1" i="0" u="none" strike="noStrike" dirty="0" smtClean="0">
                          <a:latin typeface="Arial"/>
                        </a:rPr>
                        <a:t>41%</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200" b="0" i="0" u="none" strike="noStrike" dirty="0">
                          <a:solidFill>
                            <a:srgbClr val="000000"/>
                          </a:solidFill>
                          <a:latin typeface="Arial"/>
                        </a:rPr>
                        <a:t>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1" i="0" u="none" strike="noStrike" dirty="0" smtClean="0">
                          <a:latin typeface="Arial"/>
                        </a:rPr>
                        <a:t>1%</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1" u="none" strike="noStrike" cap="none" normalizeH="0" baseline="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7,3</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7,7</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8" name="Segnaposto numero diapositiva 7"/>
          <p:cNvSpPr>
            <a:spLocks noGrp="1"/>
          </p:cNvSpPr>
          <p:nvPr>
            <p:ph type="sldNum" sz="quarter" idx="10"/>
          </p:nvPr>
        </p:nvSpPr>
        <p:spPr/>
        <p:txBody>
          <a:bodyPr/>
          <a:lstStyle/>
          <a:p>
            <a:pPr>
              <a:defRPr/>
            </a:pPr>
            <a:fld id="{EFFF2E10-780C-4024-8521-05A72CE9E108}" type="slidenum">
              <a:rPr lang="it-IT" smtClean="0"/>
              <a:pPr>
                <a:defRPr/>
              </a:pPr>
              <a:t>103</a:t>
            </a:fld>
            <a:endParaRPr lang="it-IT"/>
          </a:p>
        </p:txBody>
      </p:sp>
      <p:sp>
        <p:nvSpPr>
          <p:cNvPr id="9"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il sito Internet di Acquedotto del Fiora Spa, che voto dà su una scala da 1 a 10 dove 1 è il minimo della qualità e 10 il massimo?</a:t>
            </a:r>
          </a:p>
        </p:txBody>
      </p:sp>
      <p:sp>
        <p:nvSpPr>
          <p:cNvPr id="10" name="Text Box 10"/>
          <p:cNvSpPr txBox="1">
            <a:spLocks noChangeArrowheads="1"/>
          </p:cNvSpPr>
          <p:nvPr/>
        </p:nvSpPr>
        <p:spPr bwMode="auto">
          <a:xfrm>
            <a:off x="3203848" y="5732816"/>
            <a:ext cx="4392488" cy="648512"/>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a:p>
            <a:pPr algn="ctr" defTabSz="449263">
              <a:buClr>
                <a:srgbClr val="000000"/>
              </a:buClr>
              <a:buSzPct val="100000"/>
              <a:buFont typeface="Times" pitchFamily="18" charset="0"/>
              <a:buNone/>
              <a:defRPr/>
            </a:pPr>
            <a:r>
              <a:rPr lang="it-IT" sz="900" dirty="0">
                <a:solidFill>
                  <a:schemeClr val="tx1"/>
                </a:solidFill>
              </a:rPr>
              <a:t>UNIVERSO: </a:t>
            </a:r>
            <a:r>
              <a:rPr lang="it-IT" sz="900" dirty="0">
                <a:solidFill>
                  <a:schemeClr val="tx1"/>
                </a:solidFill>
                <a:latin typeface="Arial" charset="0"/>
              </a:rPr>
              <a:t>229.490</a:t>
            </a:r>
            <a:r>
              <a:rPr lang="it-IT" sz="900" dirty="0">
                <a:solidFill>
                  <a:schemeClr val="tx1"/>
                </a:solidFill>
              </a:rPr>
              <a:t> UTENZE</a:t>
            </a:r>
          </a:p>
          <a:p>
            <a:pPr algn="ctr" defTabSz="449263">
              <a:buClr>
                <a:srgbClr val="000000"/>
              </a:buClr>
              <a:buSzPct val="100000"/>
              <a:buFont typeface="Times" pitchFamily="18" charset="0"/>
              <a:buNone/>
              <a:defRPr/>
            </a:pPr>
            <a:r>
              <a:rPr lang="it-IT" sz="900" dirty="0">
                <a:solidFill>
                  <a:schemeClr val="tx1"/>
                </a:solidFill>
              </a:rPr>
              <a:t>BASE: SI SONO COLLEGATI AL SITO INTERNET  (102  AD HOC)</a:t>
            </a:r>
          </a:p>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F848439C-45C6-4126-BEEC-9C1B949A43F4}" type="slidenum">
              <a:rPr lang="it-IT" smtClean="0"/>
              <a:pPr>
                <a:defRPr/>
              </a:pPr>
              <a:t>104</a:t>
            </a:fld>
            <a:endParaRPr lang="it-IT"/>
          </a:p>
        </p:txBody>
      </p:sp>
      <p:graphicFrame>
        <p:nvGraphicFramePr>
          <p:cNvPr id="514050" name="Object 3"/>
          <p:cNvGraphicFramePr>
            <a:graphicFrameLocks noChangeAspect="1"/>
          </p:cNvGraphicFramePr>
          <p:nvPr/>
        </p:nvGraphicFramePr>
        <p:xfrm>
          <a:off x="633413" y="1362075"/>
          <a:ext cx="6149975" cy="4494213"/>
        </p:xfrm>
        <a:graphic>
          <a:graphicData uri="http://schemas.openxmlformats.org/presentationml/2006/ole">
            <p:oleObj spid="_x0000_s514050" r:id="rId3" imgW="6151397" imgH="4499238" progId="Excel.Chart.8">
              <p:embed/>
            </p:oleObj>
          </a:graphicData>
        </a:graphic>
      </p:graphicFrame>
      <p:sp>
        <p:nvSpPr>
          <p:cNvPr id="514051" name="Text Box 4"/>
          <p:cNvSpPr txBox="1">
            <a:spLocks noChangeAspect="1" noChangeArrowheads="1"/>
          </p:cNvSpPr>
          <p:nvPr/>
        </p:nvSpPr>
        <p:spPr bwMode="auto">
          <a:xfrm>
            <a:off x="6875463" y="1700213"/>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7" name="Rettangolo arrotondato 6"/>
          <p:cNvSpPr/>
          <p:nvPr/>
        </p:nvSpPr>
        <p:spPr bwMode="auto">
          <a:xfrm>
            <a:off x="7019925" y="1484313"/>
            <a:ext cx="1657350" cy="4321175"/>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10" name="Ovale 9"/>
          <p:cNvSpPr/>
          <p:nvPr/>
        </p:nvSpPr>
        <p:spPr bwMode="auto">
          <a:xfrm>
            <a:off x="7164388" y="259556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14054" name="Text Box 4"/>
          <p:cNvSpPr txBox="1">
            <a:spLocks noChangeAspect="1" noChangeArrowheads="1"/>
          </p:cNvSpPr>
          <p:nvPr/>
        </p:nvSpPr>
        <p:spPr bwMode="auto">
          <a:xfrm>
            <a:off x="7127875" y="2112963"/>
            <a:ext cx="1044575"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 SEM.2011</a:t>
            </a:r>
          </a:p>
        </p:txBody>
      </p:sp>
      <p:sp>
        <p:nvSpPr>
          <p:cNvPr id="16" name="Ovale 15"/>
          <p:cNvSpPr/>
          <p:nvPr/>
        </p:nvSpPr>
        <p:spPr bwMode="auto">
          <a:xfrm>
            <a:off x="7164388" y="349091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9" name="Ovale 18"/>
          <p:cNvSpPr/>
          <p:nvPr/>
        </p:nvSpPr>
        <p:spPr bwMode="auto">
          <a:xfrm>
            <a:off x="7138988" y="51562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2" name="Ovale 21"/>
          <p:cNvSpPr/>
          <p:nvPr/>
        </p:nvSpPr>
        <p:spPr bwMode="auto">
          <a:xfrm>
            <a:off x="7164388" y="43656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14058" name="Freccia in giù 34"/>
          <p:cNvSpPr>
            <a:spLocks noChangeArrowheads="1"/>
          </p:cNvSpPr>
          <p:nvPr/>
        </p:nvSpPr>
        <p:spPr bwMode="auto">
          <a:xfrm rot="10800000">
            <a:off x="8699500" y="5192713"/>
            <a:ext cx="360363"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514059" name="Text Box 4"/>
          <p:cNvSpPr txBox="1">
            <a:spLocks noChangeAspect="1" noChangeArrowheads="1"/>
          </p:cNvSpPr>
          <p:nvPr/>
        </p:nvSpPr>
        <p:spPr bwMode="auto">
          <a:xfrm>
            <a:off x="7885113" y="2112963"/>
            <a:ext cx="1044575"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 SEM.2012</a:t>
            </a:r>
          </a:p>
        </p:txBody>
      </p:sp>
      <p:sp>
        <p:nvSpPr>
          <p:cNvPr id="31" name="Ovale 30"/>
          <p:cNvSpPr/>
          <p:nvPr/>
        </p:nvSpPr>
        <p:spPr bwMode="auto">
          <a:xfrm>
            <a:off x="7929563" y="259556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2" name="Ovale 31"/>
          <p:cNvSpPr/>
          <p:nvPr/>
        </p:nvSpPr>
        <p:spPr bwMode="auto">
          <a:xfrm>
            <a:off x="7929563" y="349091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3" name="Ovale 32"/>
          <p:cNvSpPr/>
          <p:nvPr/>
        </p:nvSpPr>
        <p:spPr bwMode="auto">
          <a:xfrm>
            <a:off x="7904163" y="51562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4" name="Ovale 33"/>
          <p:cNvSpPr/>
          <p:nvPr/>
        </p:nvSpPr>
        <p:spPr bwMode="auto">
          <a:xfrm>
            <a:off x="7929563" y="436562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5" name="CasellaDiTesto 34"/>
          <p:cNvSpPr txBox="1"/>
          <p:nvPr/>
        </p:nvSpPr>
        <p:spPr>
          <a:xfrm>
            <a:off x="8040688" y="2620963"/>
            <a:ext cx="433387" cy="307975"/>
          </a:xfrm>
          <a:prstGeom prst="rect">
            <a:avLst/>
          </a:prstGeom>
          <a:noFill/>
        </p:spPr>
        <p:txBody>
          <a:bodyPr wrap="none">
            <a:spAutoFit/>
          </a:bodyPr>
          <a:lstStyle/>
          <a:p>
            <a:pPr>
              <a:defRPr/>
            </a:pPr>
            <a:r>
              <a:rPr lang="it-IT" b="1" dirty="0">
                <a:solidFill>
                  <a:schemeClr val="tx1"/>
                </a:solidFill>
                <a:latin typeface="+mn-lt"/>
              </a:rPr>
              <a:t>8,1</a:t>
            </a:r>
            <a:endParaRPr lang="it-IT" b="1" dirty="0">
              <a:solidFill>
                <a:schemeClr val="tx1"/>
              </a:solidFill>
              <a:latin typeface="+mn-lt"/>
            </a:endParaRPr>
          </a:p>
        </p:txBody>
      </p:sp>
      <p:sp>
        <p:nvSpPr>
          <p:cNvPr id="36" name="CasellaDiTesto 35"/>
          <p:cNvSpPr txBox="1"/>
          <p:nvPr/>
        </p:nvSpPr>
        <p:spPr>
          <a:xfrm>
            <a:off x="8040688" y="3516313"/>
            <a:ext cx="433387"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37" name="CasellaDiTesto 36"/>
          <p:cNvSpPr txBox="1"/>
          <p:nvPr/>
        </p:nvSpPr>
        <p:spPr>
          <a:xfrm>
            <a:off x="8015288" y="5183188"/>
            <a:ext cx="433387"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38" name="CasellaDiTesto 37"/>
          <p:cNvSpPr txBox="1"/>
          <p:nvPr/>
        </p:nvSpPr>
        <p:spPr>
          <a:xfrm>
            <a:off x="8040688" y="4391025"/>
            <a:ext cx="433387" cy="307975"/>
          </a:xfrm>
          <a:prstGeom prst="rect">
            <a:avLst/>
          </a:prstGeom>
          <a:noFill/>
        </p:spPr>
        <p:txBody>
          <a:bodyPr wrap="none">
            <a:spAutoFit/>
          </a:bodyPr>
          <a:lstStyle/>
          <a:p>
            <a:pPr>
              <a:defRPr/>
            </a:pPr>
            <a:r>
              <a:rPr lang="it-IT" b="1" dirty="0">
                <a:solidFill>
                  <a:schemeClr val="tx1"/>
                </a:solidFill>
                <a:latin typeface="+mn-lt"/>
              </a:rPr>
              <a:t>7,7</a:t>
            </a:r>
            <a:endParaRPr lang="it-IT" b="1" dirty="0">
              <a:solidFill>
                <a:schemeClr val="tx1"/>
              </a:solidFill>
              <a:latin typeface="+mn-lt"/>
            </a:endParaRPr>
          </a:p>
        </p:txBody>
      </p:sp>
      <p:sp>
        <p:nvSpPr>
          <p:cNvPr id="51406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2012</a:t>
            </a:r>
          </a:p>
        </p:txBody>
      </p:sp>
      <p:sp>
        <p:nvSpPr>
          <p:cNvPr id="42" name="Rectangle 102"/>
          <p:cNvSpPr>
            <a:spLocks noChangeArrowheads="1"/>
          </p:cNvSpPr>
          <p:nvPr/>
        </p:nvSpPr>
        <p:spPr bwMode="auto">
          <a:xfrm>
            <a:off x="1162050"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3" name="Rectangle 101"/>
          <p:cNvSpPr>
            <a:spLocks noChangeArrowheads="1"/>
          </p:cNvSpPr>
          <p:nvPr/>
        </p:nvSpPr>
        <p:spPr bwMode="auto">
          <a:xfrm>
            <a:off x="1189038"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4" name="Rectangle 100"/>
          <p:cNvSpPr>
            <a:spLocks noChangeArrowheads="1"/>
          </p:cNvSpPr>
          <p:nvPr/>
        </p:nvSpPr>
        <p:spPr bwMode="auto">
          <a:xfrm>
            <a:off x="755650" y="981075"/>
            <a:ext cx="8353425"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514072" name="Text Box 4"/>
          <p:cNvSpPr txBox="1">
            <a:spLocks noChangeAspect="1" noChangeArrowheads="1"/>
          </p:cNvSpPr>
          <p:nvPr/>
        </p:nvSpPr>
        <p:spPr bwMode="auto">
          <a:xfrm>
            <a:off x="1476375"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41" name="CasellaDiTesto 40"/>
          <p:cNvSpPr txBox="1"/>
          <p:nvPr/>
        </p:nvSpPr>
        <p:spPr>
          <a:xfrm>
            <a:off x="7261225" y="2636838"/>
            <a:ext cx="433388"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48" name="CasellaDiTesto 47"/>
          <p:cNvSpPr txBox="1"/>
          <p:nvPr/>
        </p:nvSpPr>
        <p:spPr>
          <a:xfrm>
            <a:off x="7261225" y="3532188"/>
            <a:ext cx="433388" cy="307975"/>
          </a:xfrm>
          <a:prstGeom prst="rect">
            <a:avLst/>
          </a:prstGeom>
          <a:noFill/>
        </p:spPr>
        <p:txBody>
          <a:bodyPr wrap="none">
            <a:spAutoFit/>
          </a:bodyPr>
          <a:lstStyle/>
          <a:p>
            <a:pPr>
              <a:defRPr/>
            </a:pPr>
            <a:r>
              <a:rPr lang="it-IT" b="1" dirty="0">
                <a:solidFill>
                  <a:schemeClr val="tx1"/>
                </a:solidFill>
                <a:latin typeface="+mn-lt"/>
              </a:rPr>
              <a:t>7,2</a:t>
            </a:r>
            <a:endParaRPr lang="it-IT" b="1" dirty="0">
              <a:solidFill>
                <a:schemeClr val="tx1"/>
              </a:solidFill>
              <a:latin typeface="+mn-lt"/>
            </a:endParaRPr>
          </a:p>
        </p:txBody>
      </p:sp>
      <p:sp>
        <p:nvSpPr>
          <p:cNvPr id="49" name="CasellaDiTesto 48"/>
          <p:cNvSpPr txBox="1"/>
          <p:nvPr/>
        </p:nvSpPr>
        <p:spPr>
          <a:xfrm>
            <a:off x="7235825" y="5199063"/>
            <a:ext cx="433388" cy="307975"/>
          </a:xfrm>
          <a:prstGeom prst="rect">
            <a:avLst/>
          </a:prstGeom>
          <a:noFill/>
        </p:spPr>
        <p:txBody>
          <a:bodyPr wrap="none">
            <a:spAutoFit/>
          </a:bodyPr>
          <a:lstStyle/>
          <a:p>
            <a:pPr>
              <a:defRPr/>
            </a:pPr>
            <a:r>
              <a:rPr lang="it-IT" b="1" dirty="0">
                <a:solidFill>
                  <a:schemeClr val="tx1"/>
                </a:solidFill>
                <a:latin typeface="+mn-lt"/>
              </a:rPr>
              <a:t>6,9</a:t>
            </a:r>
            <a:endParaRPr lang="it-IT" b="1" dirty="0">
              <a:solidFill>
                <a:schemeClr val="tx1"/>
              </a:solidFill>
              <a:latin typeface="+mn-lt"/>
            </a:endParaRPr>
          </a:p>
        </p:txBody>
      </p:sp>
      <p:sp>
        <p:nvSpPr>
          <p:cNvPr id="50" name="CasellaDiTesto 49"/>
          <p:cNvSpPr txBox="1"/>
          <p:nvPr/>
        </p:nvSpPr>
        <p:spPr>
          <a:xfrm>
            <a:off x="7261225" y="4406900"/>
            <a:ext cx="433388" cy="307975"/>
          </a:xfrm>
          <a:prstGeom prst="rect">
            <a:avLst/>
          </a:prstGeom>
          <a:noFill/>
        </p:spPr>
        <p:txBody>
          <a:bodyPr wrap="none">
            <a:spAutoFit/>
          </a:bodyPr>
          <a:lstStyle/>
          <a:p>
            <a:pPr>
              <a:defRPr/>
            </a:pPr>
            <a:r>
              <a:rPr lang="it-IT" b="1" dirty="0">
                <a:solidFill>
                  <a:schemeClr val="tx1"/>
                </a:solidFill>
                <a:latin typeface="+mn-lt"/>
              </a:rPr>
              <a:t>7</a:t>
            </a:r>
            <a:r>
              <a:rPr lang="it-IT" b="1" dirty="0">
                <a:solidFill>
                  <a:schemeClr val="tx1"/>
                </a:solidFill>
                <a:latin typeface="+mn-lt"/>
              </a:rPr>
              <a:t>,0</a:t>
            </a:r>
            <a:endParaRPr lang="it-IT" b="1" dirty="0">
              <a:solidFill>
                <a:schemeClr val="tx1"/>
              </a:solidFill>
              <a:latin typeface="+mn-lt"/>
            </a:endParaRPr>
          </a:p>
        </p:txBody>
      </p:sp>
      <p:sp>
        <p:nvSpPr>
          <p:cNvPr id="51" name="Text Box 10"/>
          <p:cNvSpPr txBox="1">
            <a:spLocks noChangeArrowheads="1"/>
          </p:cNvSpPr>
          <p:nvPr/>
        </p:nvSpPr>
        <p:spPr bwMode="auto">
          <a:xfrm>
            <a:off x="3203848" y="5949280"/>
            <a:ext cx="4392488" cy="648512"/>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a:p>
            <a:pPr algn="ctr" defTabSz="449263">
              <a:buClr>
                <a:srgbClr val="000000"/>
              </a:buClr>
              <a:buSzPct val="100000"/>
              <a:buFont typeface="Times" pitchFamily="18" charset="0"/>
              <a:buNone/>
              <a:defRPr/>
            </a:pPr>
            <a:r>
              <a:rPr lang="it-IT" sz="900" dirty="0">
                <a:solidFill>
                  <a:schemeClr val="tx1"/>
                </a:solidFill>
              </a:rPr>
              <a:t>UNIVERSO: </a:t>
            </a:r>
            <a:r>
              <a:rPr lang="it-IT" sz="900" dirty="0">
                <a:solidFill>
                  <a:schemeClr val="tx1"/>
                </a:solidFill>
                <a:latin typeface="Arial" charset="0"/>
              </a:rPr>
              <a:t>229.490</a:t>
            </a:r>
            <a:r>
              <a:rPr lang="it-IT" sz="900" dirty="0">
                <a:solidFill>
                  <a:schemeClr val="tx1"/>
                </a:solidFill>
              </a:rPr>
              <a:t> UTENZE</a:t>
            </a:r>
          </a:p>
          <a:p>
            <a:pPr algn="ctr" defTabSz="449263">
              <a:buClr>
                <a:srgbClr val="000000"/>
              </a:buClr>
              <a:buSzPct val="100000"/>
              <a:buFont typeface="Times" pitchFamily="18" charset="0"/>
              <a:buNone/>
              <a:defRPr/>
            </a:pPr>
            <a:r>
              <a:rPr lang="it-IT" sz="900" dirty="0">
                <a:solidFill>
                  <a:schemeClr val="tx1"/>
                </a:solidFill>
              </a:rPr>
              <a:t>BASE: SI SONO COLLEGATI AL SITO INTERNET  (102  AD HOC)</a:t>
            </a:r>
          </a:p>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p:txBody>
      </p:sp>
      <p:sp>
        <p:nvSpPr>
          <p:cNvPr id="514078" name="Freccia in giù 34"/>
          <p:cNvSpPr>
            <a:spLocks noChangeArrowheads="1"/>
          </p:cNvSpPr>
          <p:nvPr/>
        </p:nvSpPr>
        <p:spPr bwMode="auto">
          <a:xfrm rot="10800000">
            <a:off x="8694738" y="4406900"/>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514079" name="Freccia in giù 34"/>
          <p:cNvSpPr>
            <a:spLocks noChangeArrowheads="1"/>
          </p:cNvSpPr>
          <p:nvPr/>
        </p:nvSpPr>
        <p:spPr bwMode="auto">
          <a:xfrm rot="10800000">
            <a:off x="8694738" y="3516313"/>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514080" name="Freccia in giù 34"/>
          <p:cNvSpPr>
            <a:spLocks noChangeArrowheads="1"/>
          </p:cNvSpPr>
          <p:nvPr/>
        </p:nvSpPr>
        <p:spPr bwMode="auto">
          <a:xfrm rot="10800000">
            <a:off x="8680450" y="2613025"/>
            <a:ext cx="360363"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2011 </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SITO INTERNET</a:t>
            </a:r>
            <a:br>
              <a:rPr lang="it-IT" sz="1800" dirty="0">
                <a:solidFill>
                  <a:schemeClr val="bg1"/>
                </a:solidFill>
              </a:rPr>
            </a:br>
            <a:r>
              <a:rPr lang="it-IT" sz="1800" i="1" dirty="0">
                <a:solidFill>
                  <a:schemeClr val="bg1"/>
                </a:solidFill>
              </a:rPr>
              <a:t>% utenti soddisfatti, insoddisfatti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CE63065B-6573-4148-8247-3608080608A3}" type="slidenum">
              <a:rPr lang="it-IT" smtClean="0"/>
              <a:pPr>
                <a:defRPr/>
              </a:pPr>
              <a:t>105</a:t>
            </a:fld>
            <a:endParaRPr lang="it-IT"/>
          </a:p>
        </p:txBody>
      </p:sp>
      <p:graphicFrame>
        <p:nvGraphicFramePr>
          <p:cNvPr id="17" name="Group 761"/>
          <p:cNvGraphicFramePr>
            <a:graphicFrameLocks noGrp="1"/>
          </p:cNvGraphicFramePr>
          <p:nvPr/>
        </p:nvGraphicFramePr>
        <p:xfrm>
          <a:off x="755650" y="930275"/>
          <a:ext cx="8137525" cy="4956175"/>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60"/>
              </a:tblGrid>
              <a:tr h="64807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 SITO INTERNET</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2011</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0129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1049442">
                <a:tc>
                  <a:txBody>
                    <a:bodyPr/>
                    <a:lstStyle/>
                    <a:p>
                      <a:pPr algn="l" rtl="0" fontAlgn="ctr"/>
                      <a:r>
                        <a:rPr lang="it-IT" sz="1200" b="0" i="1" u="none" strike="noStrike" dirty="0">
                          <a:solidFill>
                            <a:srgbClr val="000000"/>
                          </a:solidFill>
                          <a:latin typeface="Arial"/>
                        </a:rPr>
                        <a:t>Reperibilità </a:t>
                      </a:r>
                      <a:r>
                        <a:rPr lang="it-IT" sz="1200" b="0" i="1" u="none" strike="noStrike" dirty="0" err="1">
                          <a:solidFill>
                            <a:srgbClr val="000000"/>
                          </a:solidFill>
                          <a:latin typeface="Arial"/>
                        </a:rPr>
                        <a:t>dell</a:t>
                      </a:r>
                      <a:r>
                        <a:rPr lang="it-IT" sz="1200" b="0" i="1" u="none" strike="noStrike" dirty="0">
                          <a:solidFill>
                            <a:srgbClr val="000000"/>
                          </a:solidFill>
                          <a:latin typeface="Arial"/>
                        </a:rPr>
                        <a:t> indirizzo internet</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latin typeface="Arial"/>
                        </a:rPr>
                        <a:t>0%</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1%</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99%</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7,9</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7,4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u="none" strike="noStrike" dirty="0">
                          <a:effectLst/>
                        </a:rPr>
                        <a:t>0%</a:t>
                      </a:r>
                      <a:endParaRPr lang="en-US" sz="1400" b="1"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u="none" strike="noStrike">
                          <a:effectLst/>
                        </a:rPr>
                        <a:t>2%</a:t>
                      </a:r>
                      <a:endParaRPr lang="en-US" sz="1400" b="1" i="0" u="none" strike="noStrike">
                        <a:effectLst/>
                        <a:latin typeface="Arial" panose="020B0604020202020204" pitchFamily="34" charset="0"/>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u="none" strike="noStrike">
                          <a:effectLst/>
                        </a:rPr>
                        <a:t>98%</a:t>
                      </a:r>
                      <a:endParaRPr lang="en-US" sz="1400" b="1" i="0" u="none" strike="noStrike">
                        <a:effectLst/>
                        <a:latin typeface="Arial" panose="020B0604020202020204" pitchFamily="34" charset="0"/>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u="none" strike="noStrike">
                          <a:effectLst/>
                        </a:rPr>
                        <a:t>8.1</a:t>
                      </a:r>
                      <a:endParaRPr lang="en-US" sz="1400" b="1" i="0" u="none" strike="noStrike">
                        <a:effectLst/>
                        <a:latin typeface="Arial" panose="020B0604020202020204" pitchFamily="34" charset="0"/>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rtl="0" fontAlgn="ctr"/>
                      <a:r>
                        <a:rPr lang="it-IT" sz="1200" b="0" i="1" u="none" strike="noStrike" dirty="0">
                          <a:solidFill>
                            <a:srgbClr val="000000"/>
                          </a:solidFill>
                          <a:latin typeface="Arial"/>
                        </a:rPr>
                        <a:t>Facilità di navigazione </a:t>
                      </a:r>
                      <a:r>
                        <a:rPr lang="it-IT" sz="1200" b="0" i="1" u="none" strike="noStrike" dirty="0" err="1">
                          <a:solidFill>
                            <a:srgbClr val="000000"/>
                          </a:solidFill>
                          <a:latin typeface="Arial"/>
                        </a:rPr>
                        <a:t>all</a:t>
                      </a:r>
                      <a:r>
                        <a:rPr lang="it-IT" sz="1200" b="0" i="1" u="none" strike="noStrike" dirty="0">
                          <a:solidFill>
                            <a:srgbClr val="000000"/>
                          </a:solidFill>
                          <a:latin typeface="Arial"/>
                        </a:rPr>
                        <a:t> interno del sito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a:latin typeface="Arial"/>
                        </a:rPr>
                        <a:t>0%</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8,0</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7,2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u="none" strike="noStrike">
                          <a:effectLst/>
                        </a:rPr>
                        <a:t>0%</a:t>
                      </a:r>
                      <a:endParaRPr lang="en-US" sz="1400" b="1"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u="none" strike="noStrike" dirty="0">
                          <a:effectLst/>
                        </a:rPr>
                        <a:t>3%</a:t>
                      </a:r>
                      <a:endParaRPr lang="en-US" sz="1400" b="1"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u="none" strike="noStrike" dirty="0">
                          <a:effectLst/>
                        </a:rPr>
                        <a:t>97%</a:t>
                      </a:r>
                      <a:endParaRPr lang="en-US" sz="1400" b="1"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u="none" strike="noStrike">
                          <a:effectLst/>
                        </a:rPr>
                        <a:t>7.8</a:t>
                      </a:r>
                      <a:endParaRPr lang="en-US" sz="1400" b="1" i="0" u="none" strike="noStrike">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rtl="0" fontAlgn="ctr"/>
                      <a:r>
                        <a:rPr lang="it-IT" sz="1200" b="0" i="1" u="none" strike="noStrike" dirty="0">
                          <a:solidFill>
                            <a:srgbClr val="000000"/>
                          </a:solidFill>
                          <a:latin typeface="Arial"/>
                        </a:rPr>
                        <a:t>Ricchezza delle informazioni presenti sul sito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a:latin typeface="Arial"/>
                        </a:rPr>
                        <a:t>0%</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8,0</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u="none" strike="noStrike">
                          <a:effectLst/>
                        </a:rPr>
                        <a:t>0%</a:t>
                      </a:r>
                      <a:endParaRPr lang="en-US" sz="1400" b="1"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u="none" strike="noStrike" dirty="0">
                          <a:effectLst/>
                        </a:rPr>
                        <a:t>6%</a:t>
                      </a:r>
                      <a:endParaRPr lang="en-US" sz="1400" b="1"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u="none" strike="noStrike" dirty="0">
                          <a:effectLst/>
                        </a:rPr>
                        <a:t>94%</a:t>
                      </a:r>
                      <a:endParaRPr lang="en-US" sz="1400" b="1"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u="none" strike="noStrike">
                          <a:effectLst/>
                        </a:rPr>
                        <a:t>7.7</a:t>
                      </a:r>
                      <a:endParaRPr lang="en-US" sz="1400" b="1" i="0" u="none" strike="noStrike">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899718">
                <a:tc>
                  <a:txBody>
                    <a:bodyPr/>
                    <a:lstStyle/>
                    <a:p>
                      <a:pPr algn="l" fontAlgn="ctr"/>
                      <a:r>
                        <a:rPr lang="it-IT" sz="1200" b="0" i="1" u="none" strike="noStrike" dirty="0" smtClean="0">
                          <a:solidFill>
                            <a:srgbClr val="000000"/>
                          </a:solidFill>
                          <a:latin typeface="+mn-lt"/>
                        </a:rPr>
                        <a:t>Gamma di operazioni che si possono svolgere sul sito</a:t>
                      </a:r>
                      <a:endParaRPr lang="it-IT" sz="1200" b="0" i="1" u="none" strike="noStrike" dirty="0">
                        <a:solidFill>
                          <a:srgbClr val="000000"/>
                        </a:solidFill>
                        <a:latin typeface="+mn-lt"/>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400" b="0" i="0" u="none" strike="noStrike">
                          <a:latin typeface="Arial"/>
                        </a:rPr>
                        <a:t>1%</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latin typeface="Arial"/>
                        </a:rPr>
                        <a:t>8%</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latin typeface="Arial"/>
                        </a:rPr>
                        <a:t>91%</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latin typeface="Arial"/>
                        </a:rPr>
                        <a:t>7,7</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latin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6,9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u="none" strike="noStrike">
                          <a:effectLst/>
                        </a:rPr>
                        <a:t>2%</a:t>
                      </a:r>
                      <a:endParaRPr lang="en-US" sz="1400" b="1"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en-US" sz="1400" b="1" u="none" strike="noStrike" dirty="0">
                          <a:effectLst/>
                        </a:rPr>
                        <a:t>4%</a:t>
                      </a:r>
                      <a:endParaRPr lang="en-US" sz="1400" b="1"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1" u="none" strike="noStrike" dirty="0">
                          <a:effectLst/>
                        </a:rPr>
                        <a:t>94%</a:t>
                      </a:r>
                      <a:endParaRPr lang="en-US" sz="1400" b="1"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1" u="none" strike="noStrike" dirty="0">
                          <a:effectLst/>
                        </a:rPr>
                        <a:t>7.5</a:t>
                      </a:r>
                      <a:endParaRPr lang="en-US" sz="1400" b="1"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515163" name="CasellaDiTesto 17"/>
          <p:cNvSpPr txBox="1">
            <a:spLocks noChangeArrowheads="1"/>
          </p:cNvSpPr>
          <p:nvPr/>
        </p:nvSpPr>
        <p:spPr bwMode="auto">
          <a:xfrm>
            <a:off x="1908175" y="218916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515164" name="CasellaDiTesto 18"/>
          <p:cNvSpPr txBox="1">
            <a:spLocks noChangeArrowheads="1"/>
          </p:cNvSpPr>
          <p:nvPr/>
        </p:nvSpPr>
        <p:spPr bwMode="auto">
          <a:xfrm>
            <a:off x="2582863" y="217011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515165" name="CasellaDiTesto 21"/>
          <p:cNvSpPr txBox="1">
            <a:spLocks noChangeArrowheads="1"/>
          </p:cNvSpPr>
          <p:nvPr/>
        </p:nvSpPr>
        <p:spPr bwMode="auto">
          <a:xfrm>
            <a:off x="3087688" y="217011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515166" name="CasellaDiTesto 24"/>
          <p:cNvSpPr txBox="1">
            <a:spLocks noChangeArrowheads="1"/>
          </p:cNvSpPr>
          <p:nvPr/>
        </p:nvSpPr>
        <p:spPr bwMode="auto">
          <a:xfrm>
            <a:off x="4211638" y="2170113"/>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515167" name="CasellaDiTesto 25"/>
          <p:cNvSpPr txBox="1">
            <a:spLocks noChangeArrowheads="1"/>
          </p:cNvSpPr>
          <p:nvPr/>
        </p:nvSpPr>
        <p:spPr bwMode="auto">
          <a:xfrm>
            <a:off x="4919663" y="2171700"/>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515168" name="CasellaDiTesto 26"/>
          <p:cNvSpPr txBox="1">
            <a:spLocks noChangeArrowheads="1"/>
          </p:cNvSpPr>
          <p:nvPr/>
        </p:nvSpPr>
        <p:spPr bwMode="auto">
          <a:xfrm>
            <a:off x="5422900" y="2171700"/>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515169" name="CasellaDiTesto 27"/>
          <p:cNvSpPr txBox="1">
            <a:spLocks noChangeArrowheads="1"/>
          </p:cNvSpPr>
          <p:nvPr/>
        </p:nvSpPr>
        <p:spPr bwMode="auto">
          <a:xfrm>
            <a:off x="6629400" y="219551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515170" name="CasellaDiTesto 28"/>
          <p:cNvSpPr txBox="1">
            <a:spLocks noChangeArrowheads="1"/>
          </p:cNvSpPr>
          <p:nvPr/>
        </p:nvSpPr>
        <p:spPr bwMode="auto">
          <a:xfrm>
            <a:off x="7304088" y="217646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515171" name="CasellaDiTesto 29"/>
          <p:cNvSpPr txBox="1">
            <a:spLocks noChangeArrowheads="1"/>
          </p:cNvSpPr>
          <p:nvPr/>
        </p:nvSpPr>
        <p:spPr bwMode="auto">
          <a:xfrm>
            <a:off x="7808913" y="217646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1" name="Text Box 10"/>
          <p:cNvSpPr txBox="1">
            <a:spLocks noChangeArrowheads="1"/>
          </p:cNvSpPr>
          <p:nvPr/>
        </p:nvSpPr>
        <p:spPr bwMode="auto">
          <a:xfrm>
            <a:off x="3203848" y="5949280"/>
            <a:ext cx="4392488" cy="648512"/>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a:p>
            <a:pPr algn="ctr" defTabSz="449263">
              <a:buClr>
                <a:srgbClr val="000000"/>
              </a:buClr>
              <a:buSzPct val="100000"/>
              <a:buFont typeface="Times" pitchFamily="18" charset="0"/>
              <a:buNone/>
              <a:defRPr/>
            </a:pPr>
            <a:r>
              <a:rPr lang="it-IT" sz="900" dirty="0">
                <a:solidFill>
                  <a:schemeClr val="tx1"/>
                </a:solidFill>
              </a:rPr>
              <a:t>UNIVERSO: </a:t>
            </a:r>
            <a:r>
              <a:rPr lang="it-IT" sz="900" dirty="0">
                <a:solidFill>
                  <a:schemeClr val="tx1"/>
                </a:solidFill>
                <a:latin typeface="Arial" charset="0"/>
              </a:rPr>
              <a:t>229.490</a:t>
            </a:r>
            <a:r>
              <a:rPr lang="it-IT" sz="900" dirty="0">
                <a:solidFill>
                  <a:schemeClr val="tx1"/>
                </a:solidFill>
              </a:rPr>
              <a:t> UTENZE</a:t>
            </a:r>
          </a:p>
          <a:p>
            <a:pPr algn="ctr" defTabSz="449263">
              <a:buClr>
                <a:srgbClr val="000000"/>
              </a:buClr>
              <a:buSzPct val="100000"/>
              <a:buFont typeface="Times" pitchFamily="18" charset="0"/>
              <a:buNone/>
              <a:defRPr/>
            </a:pPr>
            <a:r>
              <a:rPr lang="it-IT" sz="900" dirty="0">
                <a:solidFill>
                  <a:schemeClr val="tx1"/>
                </a:solidFill>
              </a:rPr>
              <a:t>BASE: SI SONO COLLEGATI AL SITO INTERNET  (102  AD HOC)</a:t>
            </a:r>
          </a:p>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DEL SITO INTERNET - </a:t>
            </a:r>
            <a:r>
              <a:rPr lang="it-IT" sz="2100" i="1">
                <a:solidFill>
                  <a:srgbClr val="3366CC"/>
                </a:solidFill>
                <a:cs typeface="Arial" charset="0"/>
              </a:rPr>
              <a:t> 2° SEMESTRE 2012 </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SITO INTERNET</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513032" name="Text Box 3"/>
          <p:cNvSpPr txBox="1">
            <a:spLocks noChangeArrowheads="1"/>
          </p:cNvSpPr>
          <p:nvPr/>
        </p:nvSpPr>
        <p:spPr bwMode="auto">
          <a:xfrm>
            <a:off x="755650" y="1093788"/>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Quali dei seguenti aspetti sono per Lei i due più importanti?</a:t>
            </a:r>
            <a:endParaRPr lang="it-IT" sz="1200" dirty="0">
              <a:solidFill>
                <a:schemeClr val="tx1"/>
              </a:solidFill>
              <a:latin typeface="+mn-lt"/>
              <a:cs typeface="Arial" pitchFamily="34" charset="0"/>
            </a:endParaRPr>
          </a:p>
        </p:txBody>
      </p:sp>
      <p:sp>
        <p:nvSpPr>
          <p:cNvPr id="8" name="Segnaposto numero diapositiva 7"/>
          <p:cNvSpPr>
            <a:spLocks noGrp="1"/>
          </p:cNvSpPr>
          <p:nvPr>
            <p:ph type="sldNum" sz="quarter" idx="10"/>
          </p:nvPr>
        </p:nvSpPr>
        <p:spPr/>
        <p:txBody>
          <a:bodyPr/>
          <a:lstStyle/>
          <a:p>
            <a:pPr>
              <a:defRPr/>
            </a:pPr>
            <a:fld id="{18C19165-5065-4FD7-B914-09AA2671B6A0}" type="slidenum">
              <a:rPr lang="it-IT" smtClean="0"/>
              <a:pPr>
                <a:defRPr/>
              </a:pPr>
              <a:t>106</a:t>
            </a:fld>
            <a:endParaRPr lang="it-IT"/>
          </a:p>
        </p:txBody>
      </p:sp>
      <p:sp>
        <p:nvSpPr>
          <p:cNvPr id="9" name="Text Box 10"/>
          <p:cNvSpPr txBox="1">
            <a:spLocks noChangeArrowheads="1"/>
          </p:cNvSpPr>
          <p:nvPr/>
        </p:nvSpPr>
        <p:spPr bwMode="auto">
          <a:xfrm>
            <a:off x="3203848" y="5949280"/>
            <a:ext cx="4392488" cy="648512"/>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a:p>
            <a:pPr algn="ctr" defTabSz="449263">
              <a:buClr>
                <a:srgbClr val="000000"/>
              </a:buClr>
              <a:buSzPct val="100000"/>
              <a:buFont typeface="Times" pitchFamily="18" charset="0"/>
              <a:buNone/>
              <a:defRPr/>
            </a:pPr>
            <a:r>
              <a:rPr lang="it-IT" sz="900" dirty="0">
                <a:solidFill>
                  <a:schemeClr val="tx1"/>
                </a:solidFill>
              </a:rPr>
              <a:t>UNIVERSO: </a:t>
            </a:r>
            <a:r>
              <a:rPr lang="it-IT" sz="900" dirty="0">
                <a:solidFill>
                  <a:schemeClr val="tx1"/>
                </a:solidFill>
                <a:latin typeface="Arial" charset="0"/>
              </a:rPr>
              <a:t>229.490</a:t>
            </a:r>
            <a:r>
              <a:rPr lang="it-IT" sz="900" dirty="0">
                <a:solidFill>
                  <a:schemeClr val="tx1"/>
                </a:solidFill>
              </a:rPr>
              <a:t> UTENZE</a:t>
            </a:r>
          </a:p>
          <a:p>
            <a:pPr algn="ctr" defTabSz="449263">
              <a:buClr>
                <a:srgbClr val="000000"/>
              </a:buClr>
              <a:buSzPct val="100000"/>
              <a:buFont typeface="Times" pitchFamily="18" charset="0"/>
              <a:buNone/>
              <a:defRPr/>
            </a:pPr>
            <a:r>
              <a:rPr lang="it-IT" sz="900" dirty="0">
                <a:solidFill>
                  <a:schemeClr val="tx1"/>
                </a:solidFill>
              </a:rPr>
              <a:t>BASE: SI SONO COLLEGATI AL SITO INTERNET  (102  AD HOC)</a:t>
            </a:r>
          </a:p>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p:txBody>
      </p:sp>
      <p:graphicFrame>
        <p:nvGraphicFramePr>
          <p:cNvPr id="516102" name="Object 3"/>
          <p:cNvGraphicFramePr>
            <a:graphicFrameLocks noChangeAspect="1"/>
          </p:cNvGraphicFramePr>
          <p:nvPr/>
        </p:nvGraphicFramePr>
        <p:xfrm>
          <a:off x="1136650" y="1506538"/>
          <a:ext cx="7224713" cy="4664075"/>
        </p:xfrm>
        <a:graphic>
          <a:graphicData uri="http://schemas.openxmlformats.org/presentationml/2006/ole">
            <p:oleObj spid="_x0000_s516102" r:id="rId4" imgW="7230483" imgH="4663844" progId="Excel.Chart.8">
              <p:embed/>
            </p:oleObj>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7121" name="Grafico 31"/>
          <p:cNvGraphicFramePr>
            <a:graphicFrameLocks/>
          </p:cNvGraphicFramePr>
          <p:nvPr/>
        </p:nvGraphicFramePr>
        <p:xfrm>
          <a:off x="1784350" y="1290638"/>
          <a:ext cx="6367463" cy="4205287"/>
        </p:xfrm>
        <a:graphic>
          <a:graphicData uri="http://schemas.openxmlformats.org/presentationml/2006/ole">
            <p:oleObj spid="_x0000_s517121" r:id="rId3" imgW="6364776" imgH="4206605" progId="Excel.Chart.8">
              <p:embed/>
            </p:oleObj>
          </a:graphicData>
        </a:graphic>
      </p:graphicFrame>
      <p:sp>
        <p:nvSpPr>
          <p:cNvPr id="51712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SITO INTERNET</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a:solidFill>
                  <a:schemeClr val="bg1"/>
                </a:solidFill>
              </a:rPr>
              <a:t>LE PRIORITÀ DI INTERVENTO</a:t>
            </a:r>
            <a:endParaRPr lang="it-IT" sz="1800">
              <a:solidFill>
                <a:schemeClr val="bg1"/>
              </a:solidFill>
              <a:effectLst>
                <a:outerShdw blurRad="38100" dist="38100" dir="2700000" algn="tl">
                  <a:srgbClr val="C0C0C0"/>
                </a:outerShdw>
              </a:effectLst>
            </a:endParaRPr>
          </a:p>
        </p:txBody>
      </p:sp>
      <p:sp>
        <p:nvSpPr>
          <p:cNvPr id="28" name="Rectangle 22"/>
          <p:cNvSpPr>
            <a:spLocks noChangeArrowheads="1"/>
          </p:cNvSpPr>
          <p:nvPr/>
        </p:nvSpPr>
        <p:spPr bwMode="auto">
          <a:xfrm>
            <a:off x="5708650" y="2389188"/>
            <a:ext cx="1781175" cy="357187"/>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FACILITA’ </a:t>
            </a:r>
            <a:r>
              <a:rPr lang="it-IT" sz="900" dirty="0" err="1">
                <a:solidFill>
                  <a:schemeClr val="tx1"/>
                </a:solidFill>
                <a:latin typeface="+mn-lt"/>
              </a:rPr>
              <a:t>DI</a:t>
            </a:r>
            <a:r>
              <a:rPr lang="it-IT" sz="900" dirty="0">
                <a:solidFill>
                  <a:schemeClr val="tx1"/>
                </a:solidFill>
                <a:latin typeface="+mn-lt"/>
              </a:rPr>
              <a:t> NAVIGAZIONE</a:t>
            </a:r>
          </a:p>
        </p:txBody>
      </p:sp>
      <p:sp>
        <p:nvSpPr>
          <p:cNvPr id="29" name="Rectangle 22"/>
          <p:cNvSpPr>
            <a:spLocks noChangeArrowheads="1"/>
          </p:cNvSpPr>
          <p:nvPr/>
        </p:nvSpPr>
        <p:spPr bwMode="auto">
          <a:xfrm>
            <a:off x="6215063" y="3803650"/>
            <a:ext cx="1785937"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RICCHEZZA DIELLE INFORMAZIONI PRESENTI SUL SITO</a:t>
            </a:r>
          </a:p>
        </p:txBody>
      </p:sp>
      <p:sp>
        <p:nvSpPr>
          <p:cNvPr id="30" name="Rectangle 22"/>
          <p:cNvSpPr>
            <a:spLocks noChangeArrowheads="1"/>
          </p:cNvSpPr>
          <p:nvPr/>
        </p:nvSpPr>
        <p:spPr bwMode="auto">
          <a:xfrm>
            <a:off x="1973263" y="1925638"/>
            <a:ext cx="1419225" cy="381000"/>
          </a:xfrm>
          <a:prstGeom prst="rect">
            <a:avLst/>
          </a:prstGeom>
          <a:noFill/>
          <a:ln w="12700" algn="ctr">
            <a:noFill/>
            <a:miter lim="800000"/>
            <a:headEnd/>
            <a:tailEnd/>
          </a:ln>
        </p:spPr>
        <p:txBody>
          <a:bodyPr lIns="90000" tIns="46800" rIns="90000" bIns="46800" anchor="ctr"/>
          <a:lstStyle/>
          <a:p>
            <a:pPr algn="ctr" defTabSz="449263">
              <a:buClr>
                <a:srgbClr val="000000"/>
              </a:buClr>
              <a:buSzPct val="100000"/>
              <a:buFont typeface="Times" pitchFamily="18" charset="0"/>
              <a:buNone/>
              <a:defRPr/>
            </a:pPr>
            <a:r>
              <a:rPr lang="it-IT" sz="900" dirty="0">
                <a:solidFill>
                  <a:schemeClr val="tx1"/>
                </a:solidFill>
                <a:latin typeface="+mn-lt"/>
              </a:rPr>
              <a:t>REPERIBILITA’ DELL’INDIRIZZO INTERNET</a:t>
            </a:r>
          </a:p>
        </p:txBody>
      </p:sp>
      <p:sp>
        <p:nvSpPr>
          <p:cNvPr id="31" name="Text Box 4"/>
          <p:cNvSpPr txBox="1">
            <a:spLocks noChangeArrowheads="1"/>
          </p:cNvSpPr>
          <p:nvPr/>
        </p:nvSpPr>
        <p:spPr bwMode="auto">
          <a:xfrm>
            <a:off x="1916113" y="1058863"/>
            <a:ext cx="1230312"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2" name="Text Box 5"/>
          <p:cNvSpPr txBox="1">
            <a:spLocks noChangeArrowheads="1"/>
          </p:cNvSpPr>
          <p:nvPr/>
        </p:nvSpPr>
        <p:spPr bwMode="auto">
          <a:xfrm>
            <a:off x="6743700" y="105886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3" name="Text Box 6"/>
          <p:cNvSpPr txBox="1">
            <a:spLocks noChangeArrowheads="1"/>
          </p:cNvSpPr>
          <p:nvPr/>
        </p:nvSpPr>
        <p:spPr bwMode="auto">
          <a:xfrm>
            <a:off x="6786563" y="5480050"/>
            <a:ext cx="1184275" cy="23018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4" name="Text Box 7"/>
          <p:cNvSpPr txBox="1">
            <a:spLocks noChangeArrowheads="1"/>
          </p:cNvSpPr>
          <p:nvPr/>
        </p:nvSpPr>
        <p:spPr bwMode="auto">
          <a:xfrm>
            <a:off x="1882775" y="5475288"/>
            <a:ext cx="1182688" cy="230187"/>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5" name="Text Box 8"/>
          <p:cNvSpPr txBox="1">
            <a:spLocks noChangeArrowheads="1"/>
          </p:cNvSpPr>
          <p:nvPr/>
        </p:nvSpPr>
        <p:spPr bwMode="auto">
          <a:xfrm>
            <a:off x="1857375" y="5749925"/>
            <a:ext cx="6072188"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6" name="Text Box 9"/>
          <p:cNvSpPr txBox="1">
            <a:spLocks noChangeArrowheads="1"/>
          </p:cNvSpPr>
          <p:nvPr/>
        </p:nvSpPr>
        <p:spPr bwMode="auto">
          <a:xfrm rot="16200000">
            <a:off x="-514349" y="315912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9" name="Text Box 36"/>
          <p:cNvSpPr txBox="1">
            <a:spLocks noChangeArrowheads="1"/>
          </p:cNvSpPr>
          <p:nvPr/>
        </p:nvSpPr>
        <p:spPr bwMode="auto">
          <a:xfrm rot="16200000">
            <a:off x="1350169" y="4874419"/>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pic>
        <p:nvPicPr>
          <p:cNvPr id="517134" name="Picture 40" descr="AEN_159"/>
          <p:cNvPicPr>
            <a:picLocks noChangeAspect="1" noChangeArrowheads="1"/>
          </p:cNvPicPr>
          <p:nvPr/>
        </p:nvPicPr>
        <p:blipFill>
          <a:blip r:embed="rId4"/>
          <a:srcRect/>
          <a:stretch>
            <a:fillRect/>
          </a:stretch>
        </p:blipFill>
        <p:spPr bwMode="auto">
          <a:xfrm>
            <a:off x="8001000" y="714375"/>
            <a:ext cx="582613" cy="595313"/>
          </a:xfrm>
          <a:prstGeom prst="rect">
            <a:avLst/>
          </a:prstGeom>
          <a:solidFill>
            <a:schemeClr val="bg1"/>
          </a:solidFill>
          <a:ln w="28575">
            <a:noFill/>
            <a:miter lim="800000"/>
            <a:headEnd/>
            <a:tailEnd/>
          </a:ln>
        </p:spPr>
      </p:pic>
      <p:pic>
        <p:nvPicPr>
          <p:cNvPr id="517135" name="Picture 41" descr="lente"/>
          <p:cNvPicPr>
            <a:picLocks noChangeAspect="1" noChangeArrowheads="1"/>
          </p:cNvPicPr>
          <p:nvPr/>
        </p:nvPicPr>
        <p:blipFill>
          <a:blip r:embed="rId5"/>
          <a:srcRect/>
          <a:stretch>
            <a:fillRect/>
          </a:stretch>
        </p:blipFill>
        <p:spPr bwMode="auto">
          <a:xfrm>
            <a:off x="1285875" y="752475"/>
            <a:ext cx="639763" cy="642938"/>
          </a:xfrm>
          <a:prstGeom prst="rect">
            <a:avLst/>
          </a:prstGeom>
          <a:solidFill>
            <a:schemeClr val="bg1"/>
          </a:solidFill>
          <a:ln w="28575">
            <a:noFill/>
            <a:miter lim="800000"/>
            <a:headEnd/>
            <a:tailEnd/>
          </a:ln>
        </p:spPr>
      </p:pic>
      <p:pic>
        <p:nvPicPr>
          <p:cNvPr id="517136" name="Picture 46" descr="BWBW0157"/>
          <p:cNvPicPr>
            <a:picLocks noChangeAspect="1" noChangeArrowheads="1"/>
          </p:cNvPicPr>
          <p:nvPr/>
        </p:nvPicPr>
        <p:blipFill>
          <a:blip r:embed="rId6"/>
          <a:srcRect/>
          <a:stretch>
            <a:fillRect/>
          </a:stretch>
        </p:blipFill>
        <p:spPr bwMode="auto">
          <a:xfrm>
            <a:off x="1360488" y="5429250"/>
            <a:ext cx="450850" cy="514350"/>
          </a:xfrm>
          <a:prstGeom prst="rect">
            <a:avLst/>
          </a:prstGeom>
          <a:noFill/>
          <a:ln w="9525">
            <a:noFill/>
            <a:miter lim="800000"/>
            <a:headEnd/>
            <a:tailEnd/>
          </a:ln>
        </p:spPr>
      </p:pic>
      <p:sp>
        <p:nvSpPr>
          <p:cNvPr id="45" name="Rectangle 23"/>
          <p:cNvSpPr>
            <a:spLocks noChangeArrowheads="1"/>
          </p:cNvSpPr>
          <p:nvPr/>
        </p:nvSpPr>
        <p:spPr bwMode="auto">
          <a:xfrm rot="16200000">
            <a:off x="4030663" y="2432050"/>
            <a:ext cx="1646238" cy="17938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25%</a:t>
            </a:r>
            <a:endParaRPr lang="it-IT" sz="900" dirty="0">
              <a:solidFill>
                <a:schemeClr val="tx1"/>
              </a:solidFill>
              <a:latin typeface="+mn-lt"/>
            </a:endParaRPr>
          </a:p>
        </p:txBody>
      </p:sp>
      <p:sp>
        <p:nvSpPr>
          <p:cNvPr id="46" name="Text Box 36"/>
          <p:cNvSpPr txBox="1">
            <a:spLocks noChangeArrowheads="1"/>
          </p:cNvSpPr>
          <p:nvPr/>
        </p:nvSpPr>
        <p:spPr bwMode="auto">
          <a:xfrm>
            <a:off x="1714500" y="587057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47" name="Rectangle 23"/>
          <p:cNvSpPr>
            <a:spLocks noChangeArrowheads="1"/>
          </p:cNvSpPr>
          <p:nvPr/>
        </p:nvSpPr>
        <p:spPr bwMode="auto">
          <a:xfrm>
            <a:off x="1905000" y="3124200"/>
            <a:ext cx="2374900" cy="22701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a:t>
            </a:r>
            <a:r>
              <a:rPr lang="it-IT" sz="900" dirty="0">
                <a:solidFill>
                  <a:schemeClr val="tx1"/>
                </a:solidFill>
                <a:latin typeface="+mn-lt"/>
              </a:rPr>
              <a:t> </a:t>
            </a:r>
            <a:r>
              <a:rPr lang="it-IT" sz="900" b="1" dirty="0">
                <a:solidFill>
                  <a:schemeClr val="tx1"/>
                </a:solidFill>
                <a:latin typeface="+mn-lt"/>
              </a:rPr>
              <a:t>95,8%</a:t>
            </a:r>
            <a:endParaRPr lang="it-IT" sz="900" b="1" dirty="0">
              <a:solidFill>
                <a:schemeClr val="tx1"/>
              </a:solidFill>
              <a:latin typeface="+mn-lt"/>
            </a:endParaRPr>
          </a:p>
        </p:txBody>
      </p:sp>
      <p:pic>
        <p:nvPicPr>
          <p:cNvPr id="517140" name="Picture 45" descr="marketing_usability_main">
            <a:hlinkClick r:id="rId7"/>
          </p:cNvPr>
          <p:cNvPicPr>
            <a:picLocks noChangeAspect="1" noChangeArrowheads="1"/>
          </p:cNvPicPr>
          <p:nvPr/>
        </p:nvPicPr>
        <p:blipFill>
          <a:blip r:embed="rId8"/>
          <a:srcRect/>
          <a:stretch>
            <a:fillRect/>
          </a:stretch>
        </p:blipFill>
        <p:spPr bwMode="auto">
          <a:xfrm>
            <a:off x="8001000" y="5429250"/>
            <a:ext cx="747713" cy="592138"/>
          </a:xfrm>
          <a:prstGeom prst="rect">
            <a:avLst/>
          </a:prstGeom>
          <a:solidFill>
            <a:schemeClr val="bg1"/>
          </a:solidFill>
          <a:ln w="28575">
            <a:noFill/>
            <a:miter lim="800000"/>
            <a:headEnd/>
            <a:tailEnd/>
          </a:ln>
        </p:spPr>
      </p:pic>
      <p:sp>
        <p:nvSpPr>
          <p:cNvPr id="50" name="Text Box 36"/>
          <p:cNvSpPr txBox="1">
            <a:spLocks noChangeArrowheads="1"/>
          </p:cNvSpPr>
          <p:nvPr/>
        </p:nvSpPr>
        <p:spPr bwMode="auto">
          <a:xfrm rot="16200000">
            <a:off x="1348581" y="1397794"/>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51" name="Text Box 36"/>
          <p:cNvSpPr txBox="1">
            <a:spLocks noChangeArrowheads="1"/>
          </p:cNvSpPr>
          <p:nvPr/>
        </p:nvSpPr>
        <p:spPr bwMode="auto">
          <a:xfrm>
            <a:off x="7412038"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53" name="Rectangle 22"/>
          <p:cNvSpPr>
            <a:spLocks noChangeArrowheads="1"/>
          </p:cNvSpPr>
          <p:nvPr/>
        </p:nvSpPr>
        <p:spPr bwMode="auto">
          <a:xfrm>
            <a:off x="3027363" y="4011613"/>
            <a:ext cx="1447800" cy="35718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GAMMA </a:t>
            </a:r>
            <a:r>
              <a:rPr lang="it-IT" sz="900" dirty="0" err="1">
                <a:solidFill>
                  <a:schemeClr val="tx1"/>
                </a:solidFill>
                <a:latin typeface="+mn-lt"/>
              </a:rPr>
              <a:t>DI</a:t>
            </a:r>
            <a:r>
              <a:rPr lang="it-IT" sz="900" dirty="0">
                <a:solidFill>
                  <a:schemeClr val="tx1"/>
                </a:solidFill>
                <a:latin typeface="+mn-lt"/>
              </a:rPr>
              <a:t> OPERAZIONI CHE SI POSSONO SVOLGERE</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5"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Lo sportello on line</a:t>
            </a:r>
          </a:p>
        </p:txBody>
      </p:sp>
      <p:sp>
        <p:nvSpPr>
          <p:cNvPr id="3" name="Segnaposto numero diapositiva 2"/>
          <p:cNvSpPr>
            <a:spLocks noGrp="1"/>
          </p:cNvSpPr>
          <p:nvPr>
            <p:ph type="sldNum" sz="quarter" idx="10"/>
          </p:nvPr>
        </p:nvSpPr>
        <p:spPr/>
        <p:txBody>
          <a:bodyPr/>
          <a:lstStyle/>
          <a:p>
            <a:pPr>
              <a:defRPr/>
            </a:pPr>
            <a:fld id="{E257EC40-761F-405B-95DC-F2B691E0B8B4}" type="slidenum">
              <a:rPr lang="it-IT" smtClean="0"/>
              <a:pPr>
                <a:defRPr/>
              </a:pPr>
              <a:t>108</a:t>
            </a:fld>
            <a:endParaRPr lang="it-IT"/>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7203D66E-6A44-480B-8771-C341FA67763C}" type="slidenum">
              <a:rPr lang="it-IT" smtClean="0"/>
              <a:pPr>
                <a:defRPr/>
              </a:pPr>
              <a:t>109</a:t>
            </a:fld>
            <a:endParaRPr lang="it-IT"/>
          </a:p>
        </p:txBody>
      </p:sp>
      <p:sp>
        <p:nvSpPr>
          <p:cNvPr id="519170" name="Rectangle 2"/>
          <p:cNvSpPr>
            <a:spLocks noChangeArrowheads="1"/>
          </p:cNvSpPr>
          <p:nvPr/>
        </p:nvSpPr>
        <p:spPr bwMode="auto">
          <a:xfrm>
            <a:off x="103346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Motivi e modalità di contatto</a:t>
            </a:r>
          </a:p>
        </p:txBody>
      </p:sp>
      <p:sp>
        <p:nvSpPr>
          <p:cNvPr id="519171"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8755" name="Group 99"/>
          <p:cNvGraphicFramePr>
            <a:graphicFrameLocks noGrp="1"/>
          </p:cNvGraphicFramePr>
          <p:nvPr/>
        </p:nvGraphicFramePr>
        <p:xfrm>
          <a:off x="709613" y="244475"/>
          <a:ext cx="8350250" cy="5848350"/>
        </p:xfrm>
        <a:graphic>
          <a:graphicData uri="http://schemas.openxmlformats.org/drawingml/2006/table">
            <a:tbl>
              <a:tblPr/>
              <a:tblGrid>
                <a:gridCol w="1198562"/>
                <a:gridCol w="647700"/>
                <a:gridCol w="2232149"/>
                <a:gridCol w="647576"/>
                <a:gridCol w="649288"/>
                <a:gridCol w="791368"/>
                <a:gridCol w="1008857"/>
                <a:gridCol w="1174750"/>
              </a:tblGrid>
              <a:tr h="288142">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Fattore</a:t>
                      </a:r>
                    </a:p>
                  </a:txBody>
                  <a:tcPr marL="0" marR="0" marT="46800" marB="46800" anchor="ctr" horzOverflow="overflow">
                    <a:lnL>
                      <a:noFill/>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Giudizio</a:t>
                      </a:r>
                      <a:br>
                        <a:rPr kumimoji="0" lang="it-IT" sz="700" b="1" i="0" u="none" strike="noStrike" cap="none" normalizeH="0" baseline="0" dirty="0" smtClean="0">
                          <a:ln>
                            <a:noFill/>
                          </a:ln>
                          <a:solidFill>
                            <a:schemeClr val="tx1"/>
                          </a:solidFill>
                          <a:effectLst/>
                          <a:latin typeface="Arial" charset="0"/>
                          <a:cs typeface="Lucida Sans Unicode" pitchFamily="34" charset="0"/>
                        </a:rPr>
                      </a:br>
                      <a:r>
                        <a:rPr kumimoji="0" lang="it-IT" sz="700" b="1" i="0" u="none" strike="noStrike" cap="none" normalizeH="0" baseline="0" dirty="0" smtClean="0">
                          <a:ln>
                            <a:noFill/>
                          </a:ln>
                          <a:solidFill>
                            <a:schemeClr val="tx1"/>
                          </a:solidFill>
                          <a:effectLst/>
                          <a:latin typeface="Arial" charset="0"/>
                          <a:cs typeface="Lucida Sans Unicode" pitchFamily="34" charset="0"/>
                        </a:rPr>
                        <a:t>globale</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Aspetti</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Importanza</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 Soddisfatti</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Voto medio soddisfazione</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CSI SODDISFATTI</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CSI INTENSITÀ</a:t>
                      </a:r>
                    </a:p>
                  </a:txBody>
                  <a:tcPr marL="0" marR="0" marT="46800" marB="46800" anchor="ctr" horzOverflow="overflow">
                    <a:lnL w="3175" cap="flat" cmpd="sng" algn="ctr">
                      <a:solidFill>
                        <a:schemeClr val="tx1"/>
                      </a:solidFill>
                      <a:prstDash val="sys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31200">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cs typeface="Lucida Sans Unicode" pitchFamily="34" charset="0"/>
                        </a:rPr>
                        <a:t>RAPPORTO QUALITÀ-PREZZO</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Voto medio</a:t>
                      </a:r>
                      <a:br>
                        <a:rPr kumimoji="0" lang="it-IT" sz="800" b="0" i="0" u="none" strike="noStrike" cap="none" normalizeH="0" baseline="0" smtClean="0">
                          <a:ln>
                            <a:noFill/>
                          </a:ln>
                          <a:solidFill>
                            <a:schemeClr val="tx1"/>
                          </a:solidFill>
                          <a:effectLst/>
                          <a:latin typeface="Arial" charset="0"/>
                          <a:cs typeface="Lucida Sans Unicode" pitchFamily="34" charset="0"/>
                        </a:rPr>
                      </a:br>
                      <a:r>
                        <a:rPr kumimoji="0" lang="it-IT" sz="8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Voto medio</a:t>
                      </a:r>
                      <a:br>
                        <a:rPr kumimoji="0" lang="it-IT" sz="800" b="0" i="0" u="none" strike="noStrike" cap="none" normalizeH="0" baseline="0" smtClean="0">
                          <a:ln>
                            <a:noFill/>
                          </a:ln>
                          <a:solidFill>
                            <a:schemeClr val="tx1"/>
                          </a:solidFill>
                          <a:effectLst/>
                          <a:latin typeface="Arial" charset="0"/>
                          <a:cs typeface="Lucida Sans Unicode" pitchFamily="34" charset="0"/>
                        </a:rPr>
                      </a:br>
                      <a:r>
                        <a:rPr kumimoji="0" lang="it-IT" sz="8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 % soddisfatti</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 voto medio sodd</a:t>
                      </a:r>
                    </a:p>
                  </a:txBody>
                  <a:tcPr marL="0" marR="72000" marT="46800" marB="46800" anchor="ctr" horzOverflow="overflow">
                    <a:lnL w="3175" cap="flat" cmpd="sng" algn="ctr">
                      <a:solidFill>
                        <a:schemeClr val="tx1"/>
                      </a:solidFill>
                      <a:prstDash val="sysDash"/>
                      <a:round/>
                      <a:headEnd type="none" w="med" len="med"/>
                      <a:tailEnd type="none" w="med" len="med"/>
                    </a:lnL>
                    <a:lnR>
                      <a:noFill/>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660092">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cs typeface="Lucida Sans Unicode" pitchFamily="34" charset="0"/>
                        </a:rPr>
                        <a:t>ASPETTI TECNICI</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Voto medio </a:t>
                      </a:r>
                      <a:br>
                        <a:rPr kumimoji="0" lang="it-IT" sz="800" b="0" i="0" u="none" strike="noStrike" cap="none" normalizeH="0" baseline="0" smtClean="0">
                          <a:ln>
                            <a:noFill/>
                          </a:ln>
                          <a:solidFill>
                            <a:schemeClr val="tx1"/>
                          </a:solidFill>
                          <a:effectLst/>
                          <a:latin typeface="Arial" charset="0"/>
                          <a:cs typeface="Lucida Sans Unicode" pitchFamily="34" charset="0"/>
                        </a:rPr>
                      </a:br>
                      <a:r>
                        <a:rPr kumimoji="0" lang="it-IT" sz="8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Continuità del servizio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Pressione dell’acqua</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  di citazione </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Voto medio </a:t>
                      </a:r>
                      <a:br>
                        <a:rPr kumimoji="0" lang="it-IT" sz="800" b="0" i="0" u="none" strike="noStrike" cap="none" normalizeH="0" baseline="0" smtClean="0">
                          <a:ln>
                            <a:noFill/>
                          </a:ln>
                          <a:solidFill>
                            <a:schemeClr val="tx1"/>
                          </a:solidFill>
                          <a:effectLst/>
                          <a:latin typeface="Arial" charset="0"/>
                          <a:cs typeface="Lucida Sans Unicode" pitchFamily="34" charset="0"/>
                        </a:rPr>
                      </a:br>
                      <a:r>
                        <a:rPr kumimoji="0" lang="it-IT" sz="8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660092">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Arial" pitchFamily="34" charset="0"/>
                        </a:rPr>
                        <a:t>INTERVENTO TECNICO</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pitchFamily="34" charset="0"/>
                        </a:rPr>
                        <a:t>Voto medio </a:t>
                      </a:r>
                      <a:br>
                        <a:rPr kumimoji="0" lang="it-IT" sz="800" b="0" i="0" u="none" strike="noStrike" cap="none" normalizeH="0" baseline="0" dirty="0" smtClean="0">
                          <a:ln>
                            <a:noFill/>
                          </a:ln>
                          <a:solidFill>
                            <a:schemeClr val="tx1"/>
                          </a:solidFill>
                          <a:effectLst/>
                          <a:latin typeface="Arial" pitchFamily="34" charset="0"/>
                        </a:rPr>
                      </a:br>
                      <a:r>
                        <a:rPr kumimoji="0" lang="it-IT" sz="800" b="0" i="0" u="none" strike="noStrike" cap="none" normalizeH="0" baseline="0" dirty="0" smtClean="0">
                          <a:ln>
                            <a:noFill/>
                          </a:ln>
                          <a:solidFill>
                            <a:schemeClr val="tx1"/>
                          </a:solidFill>
                          <a:effectLst/>
                          <a:latin typeface="Arial"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pitchFamily="34" charset="0"/>
                        </a:rPr>
                        <a:t>La rapidità con cui si è effettuato l’intervento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pitchFamily="34" charset="0"/>
                        </a:rPr>
                        <a:t>Il rispetto degli orari degli appuntamenti</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pitchFamily="34" charset="0"/>
                        </a:rPr>
                        <a:t>La cortesia dei tecnici</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pitchFamily="34" charset="0"/>
                        </a:rPr>
                        <a:t> La risolutività dell’intervento</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  di citazione </a:t>
                      </a:r>
                      <a:endParaRPr kumimoji="0" lang="it-IT" sz="800" b="0" i="0" u="none" strike="noStrike" cap="none" normalizeH="0" baseline="0" dirty="0" smtClean="0">
                        <a:ln>
                          <a:noFill/>
                        </a:ln>
                        <a:solidFill>
                          <a:schemeClr val="tx1"/>
                        </a:solidFill>
                        <a:effectLst/>
                        <a:latin typeface="Arial" charset="0"/>
                        <a:cs typeface="Lucida Sans Unicode" pitchFamily="34" charset="0"/>
                      </a:endParaRP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pitchFamily="34" charset="0"/>
                        </a:rPr>
                        <a:t>Voto medio </a:t>
                      </a:r>
                      <a:br>
                        <a:rPr kumimoji="0" lang="it-IT" sz="800" b="0" i="0" u="none" strike="noStrike" cap="none" normalizeH="0" baseline="0" dirty="0" smtClean="0">
                          <a:ln>
                            <a:noFill/>
                          </a:ln>
                          <a:solidFill>
                            <a:schemeClr val="tx1"/>
                          </a:solidFill>
                          <a:effectLst/>
                          <a:latin typeface="Arial" pitchFamily="34" charset="0"/>
                        </a:rPr>
                      </a:br>
                      <a:r>
                        <a:rPr kumimoji="0" lang="it-IT" sz="800" b="0" i="0" u="none" strike="noStrike" cap="none" normalizeH="0" baseline="0" dirty="0" smtClean="0">
                          <a:ln>
                            <a:noFill/>
                          </a:ln>
                          <a:solidFill>
                            <a:schemeClr val="tx1"/>
                          </a:solidFill>
                          <a:effectLst/>
                          <a:latin typeface="Arial"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660092">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cs typeface="Lucida Sans Unicode" pitchFamily="34" charset="0"/>
                        </a:rPr>
                        <a:t>FATTURAZIONE</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Voto medio </a:t>
                      </a:r>
                      <a:br>
                        <a:rPr kumimoji="0" lang="it-IT" sz="800" b="0" i="0" u="none" strike="noStrike" cap="none" normalizeH="0" baseline="0" dirty="0" smtClean="0">
                          <a:ln>
                            <a:noFill/>
                          </a:ln>
                          <a:solidFill>
                            <a:schemeClr val="tx1"/>
                          </a:solidFill>
                          <a:effectLst/>
                          <a:latin typeface="Arial" charset="0"/>
                          <a:cs typeface="Lucida Sans Unicode" pitchFamily="34" charset="0"/>
                        </a:rPr>
                      </a:br>
                      <a:r>
                        <a:rPr kumimoji="0" lang="it-IT" sz="800" b="0" i="0" u="none" strike="noStrike" cap="none" normalizeH="0" baseline="0" dirty="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Regolarità nelle lettura dei contatori</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Correttezza degli importi in bolletta</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Chiarezza e facilità di lettura della bolletta</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  di citazione </a:t>
                      </a:r>
                      <a:endParaRPr kumimoji="0" lang="it-IT" sz="800" b="0" i="0" u="none" strike="noStrike" cap="none" normalizeH="0" baseline="0" dirty="0" smtClean="0">
                        <a:ln>
                          <a:noFill/>
                        </a:ln>
                        <a:solidFill>
                          <a:schemeClr val="tx1"/>
                        </a:solidFill>
                        <a:effectLst/>
                        <a:latin typeface="Arial" charset="0"/>
                        <a:cs typeface="Lucida Sans Unicode" pitchFamily="34" charset="0"/>
                      </a:endParaRP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Voto medio </a:t>
                      </a:r>
                      <a:br>
                        <a:rPr kumimoji="0" lang="it-IT" sz="800" b="0" i="0" u="none" strike="noStrike" cap="none" normalizeH="0" baseline="0" dirty="0" smtClean="0">
                          <a:ln>
                            <a:noFill/>
                          </a:ln>
                          <a:solidFill>
                            <a:schemeClr val="tx1"/>
                          </a:solidFill>
                          <a:effectLst/>
                          <a:latin typeface="Arial" charset="0"/>
                          <a:cs typeface="Lucida Sans Unicode" pitchFamily="34" charset="0"/>
                        </a:rPr>
                      </a:br>
                      <a:r>
                        <a:rPr kumimoji="0" lang="it-IT" sz="800" b="0" i="0" u="none" strike="noStrike" cap="none" normalizeH="0" baseline="0" dirty="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774537">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cs typeface="Lucida Sans Unicode" pitchFamily="34" charset="0"/>
                        </a:rPr>
                        <a:t>SEGNALAZIONE GUASTI</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Voto medio</a:t>
                      </a:r>
                      <a:br>
                        <a:rPr kumimoji="0" lang="it-IT" sz="800" b="0" i="0" u="none" strike="noStrike" cap="none" normalizeH="0" baseline="0" smtClean="0">
                          <a:ln>
                            <a:noFill/>
                          </a:ln>
                          <a:solidFill>
                            <a:schemeClr val="tx1"/>
                          </a:solidFill>
                          <a:effectLst/>
                          <a:latin typeface="Arial" charset="0"/>
                          <a:cs typeface="Lucida Sans Unicode" pitchFamily="34" charset="0"/>
                        </a:rPr>
                      </a:br>
                      <a:r>
                        <a:rPr kumimoji="0" lang="it-IT" sz="8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Facilità di trovare la linea libera</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Chiarezza delle informazioni fornite dal risponditore automatico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Tempo di attesa per parlare con 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Cortesia dell’operatore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Competenza dell’operatore</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  di citazione </a:t>
                      </a:r>
                      <a:endParaRPr kumimoji="0" lang="it-IT" sz="800" b="0" i="0" u="none" strike="noStrike" cap="none" normalizeH="0" baseline="0" dirty="0" smtClean="0">
                        <a:ln>
                          <a:noFill/>
                        </a:ln>
                        <a:solidFill>
                          <a:schemeClr val="tx1"/>
                        </a:solidFill>
                        <a:effectLst/>
                        <a:latin typeface="Arial" charset="0"/>
                        <a:cs typeface="Lucida Sans Unicode" pitchFamily="34" charset="0"/>
                      </a:endParaRP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Voto medio</a:t>
                      </a:r>
                      <a:br>
                        <a:rPr kumimoji="0" lang="it-IT" sz="800" b="0" i="0" u="none" strike="noStrike" cap="none" normalizeH="0" baseline="0" smtClean="0">
                          <a:ln>
                            <a:noFill/>
                          </a:ln>
                          <a:solidFill>
                            <a:schemeClr val="tx1"/>
                          </a:solidFill>
                          <a:effectLst/>
                          <a:latin typeface="Arial" charset="0"/>
                          <a:cs typeface="Lucida Sans Unicode" pitchFamily="34" charset="0"/>
                        </a:rPr>
                      </a:br>
                      <a:r>
                        <a:rPr kumimoji="0" lang="it-IT" sz="8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1003429">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cs typeface="Lucida Sans Unicode" pitchFamily="34" charset="0"/>
                        </a:rPr>
                        <a:t>RELAZIONE COMMERCIALE NV</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Voto medio </a:t>
                      </a:r>
                      <a:br>
                        <a:rPr kumimoji="0" lang="it-IT" sz="800" b="0" i="0" u="none" strike="noStrike" cap="none" normalizeH="0" baseline="0" smtClean="0">
                          <a:ln>
                            <a:noFill/>
                          </a:ln>
                          <a:solidFill>
                            <a:schemeClr val="tx1"/>
                          </a:solidFill>
                          <a:effectLst/>
                          <a:latin typeface="Arial" charset="0"/>
                          <a:cs typeface="Lucida Sans Unicode" pitchFamily="34" charset="0"/>
                        </a:rPr>
                      </a:br>
                      <a:r>
                        <a:rPr kumimoji="0" lang="it-IT" sz="8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Tempo di attesa per parlare con 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Cortesia dell’operatore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Competenza dell’operatore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Facilità di trovare la linea libera</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Tipo di operazioni che si possono fare al telefono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Chiarezza delle informazioni fornite dal risponditore automatico</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  di citazione </a:t>
                      </a:r>
                      <a:endParaRPr kumimoji="0" lang="it-IT" sz="800" b="0" i="0" u="none" strike="noStrike" cap="none" normalizeH="0" baseline="0" dirty="0" smtClean="0">
                        <a:ln>
                          <a:noFill/>
                        </a:ln>
                        <a:solidFill>
                          <a:schemeClr val="tx1"/>
                        </a:solidFill>
                        <a:effectLst/>
                        <a:latin typeface="Arial" charset="0"/>
                        <a:cs typeface="Lucida Sans Unicode" pitchFamily="34" charset="0"/>
                      </a:endParaRP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Voto medio </a:t>
                      </a:r>
                      <a:br>
                        <a:rPr kumimoji="0" lang="it-IT" sz="800" b="0" i="0" u="none" strike="noStrike" cap="none" normalizeH="0" baseline="0" smtClean="0">
                          <a:ln>
                            <a:noFill/>
                          </a:ln>
                          <a:solidFill>
                            <a:schemeClr val="tx1"/>
                          </a:solidFill>
                          <a:effectLst/>
                          <a:latin typeface="Arial" charset="0"/>
                          <a:cs typeface="Lucida Sans Unicode" pitchFamily="34" charset="0"/>
                        </a:rPr>
                      </a:br>
                      <a:r>
                        <a:rPr kumimoji="0" lang="it-IT" sz="8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660092">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cs typeface="Lucida Sans Unicode" pitchFamily="34" charset="0"/>
                        </a:rPr>
                        <a:t>RELAZIONE ALLO SPORTELLO</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Voto medio </a:t>
                      </a:r>
                      <a:br>
                        <a:rPr kumimoji="0" lang="it-IT" sz="800" b="0" i="0" u="none" strike="noStrike" cap="none" normalizeH="0" baseline="0" dirty="0" smtClean="0">
                          <a:ln>
                            <a:noFill/>
                          </a:ln>
                          <a:solidFill>
                            <a:schemeClr val="tx1"/>
                          </a:solidFill>
                          <a:effectLst/>
                          <a:latin typeface="Arial" charset="0"/>
                          <a:cs typeface="Lucida Sans Unicode" pitchFamily="34" charset="0"/>
                        </a:rPr>
                      </a:br>
                      <a:r>
                        <a:rPr kumimoji="0" lang="it-IT" sz="800" b="0" i="0" u="none" strike="noStrike" cap="none" normalizeH="0" baseline="0" dirty="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Tempo di attesa per parlare con 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Cortesia dell’operatore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Competenza dell’operatore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Orari di apertura dello sportello</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  di citazione </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Voto medio </a:t>
                      </a:r>
                      <a:br>
                        <a:rPr kumimoji="0" lang="it-IT" sz="800" b="0" i="0" u="none" strike="noStrike" cap="none" normalizeH="0" baseline="0" smtClean="0">
                          <a:ln>
                            <a:noFill/>
                          </a:ln>
                          <a:solidFill>
                            <a:schemeClr val="tx1"/>
                          </a:solidFill>
                          <a:effectLst/>
                          <a:latin typeface="Arial" charset="0"/>
                          <a:cs typeface="Lucida Sans Unicode" pitchFamily="34" charset="0"/>
                        </a:rPr>
                      </a:br>
                      <a:r>
                        <a:rPr kumimoji="0" lang="it-IT" sz="8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918">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charset="0"/>
                          <a:cs typeface="Lucida Sans Unicode" pitchFamily="34" charset="0"/>
                        </a:rPr>
                        <a:t>CSI </a:t>
                      </a:r>
                    </a:p>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charset="0"/>
                          <a:cs typeface="Lucida Sans Unicode" pitchFamily="34" charset="0"/>
                        </a:rPr>
                        <a:t>COMPLESSIVO</a:t>
                      </a:r>
                    </a:p>
                  </a:txBody>
                  <a:tcPr marL="0" marR="0" marT="46800" marB="46800" anchor="ctr" horzOverflow="overflow">
                    <a:lnL>
                      <a:noFill/>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Voto medio </a:t>
                      </a:r>
                      <a:br>
                        <a:rPr kumimoji="0" lang="it-IT" sz="800" b="0" i="0" u="none" strike="noStrike" cap="none" normalizeH="0" baseline="0" dirty="0" smtClean="0">
                          <a:ln>
                            <a:noFill/>
                          </a:ln>
                          <a:solidFill>
                            <a:schemeClr val="tx1"/>
                          </a:solidFill>
                          <a:effectLst/>
                          <a:latin typeface="Arial" charset="0"/>
                          <a:cs typeface="Lucida Sans Unicode" pitchFamily="34" charset="0"/>
                        </a:rPr>
                      </a:br>
                      <a:r>
                        <a:rPr kumimoji="0" lang="it-IT" sz="800" b="0" i="0" u="none" strike="noStrike" cap="none" normalizeH="0" baseline="0" dirty="0" smtClean="0">
                          <a:ln>
                            <a:noFill/>
                          </a:ln>
                          <a:solidFill>
                            <a:schemeClr val="tx1"/>
                          </a:solidFill>
                          <a:effectLst/>
                          <a:latin typeface="Arial" charset="0"/>
                          <a:cs typeface="Lucida Sans Unicode" pitchFamily="34" charset="0"/>
                        </a:rPr>
                        <a:t>1-10</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charset="0"/>
                          <a:cs typeface="Lucida Sans Unicode" pitchFamily="34" charset="0"/>
                        </a:rPr>
                        <a:t>-</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charset="0"/>
                          <a:cs typeface="Lucida Sans Unicode" pitchFamily="34" charset="0"/>
                        </a:rPr>
                        <a:t>-</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charset="0"/>
                          <a:cs typeface="Lucida Sans Unicode" pitchFamily="34" charset="0"/>
                        </a:rPr>
                        <a:t>-</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charset="0"/>
                          <a:cs typeface="Lucida Sans Unicode" pitchFamily="34" charset="0"/>
                        </a:rPr>
                        <a:t>-</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charset="0"/>
                          <a:cs typeface="Lucida Sans Unicode" pitchFamily="34" charset="0"/>
                        </a:rPr>
                        <a:t>CSI – UTENTI SODDISFATTI</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charset="0"/>
                          <a:cs typeface="Lucida Sans Unicode" pitchFamily="34" charset="0"/>
                        </a:rPr>
                        <a:t>CSI – INTENSITÀ SODDISFAZ.</a:t>
                      </a:r>
                    </a:p>
                  </a:txBody>
                  <a:tcPr marL="0" marR="0" marT="46800" marB="46800" anchor="ctr" horzOverflow="overflow">
                    <a:lnL w="3175" cap="flat" cmpd="sng" algn="ctr">
                      <a:solidFill>
                        <a:schemeClr val="tx1"/>
                      </a:solidFill>
                      <a:prstDash val="sys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CUSTOMER SATISFACTION</a:t>
            </a:r>
            <a:endParaRPr lang="it-IT" sz="1800" dirty="0">
              <a:solidFill>
                <a:schemeClr val="bg1"/>
              </a:solidFill>
              <a:effectLst>
                <a:outerShdw blurRad="38100" dist="38100" dir="2700000" algn="tl">
                  <a:srgbClr val="C0C0C0"/>
                </a:outerShdw>
              </a:effectLst>
            </a:endParaRPr>
          </a:p>
        </p:txBody>
      </p:sp>
      <p:sp>
        <p:nvSpPr>
          <p:cNvPr id="25692" name="Rectangle 2"/>
          <p:cNvSpPr>
            <a:spLocks noChangeArrowheads="1"/>
          </p:cNvSpPr>
          <p:nvPr/>
        </p:nvSpPr>
        <p:spPr bwMode="auto">
          <a:xfrm>
            <a:off x="611188" y="-26988"/>
            <a:ext cx="8204200" cy="346076"/>
          </a:xfrm>
          <a:prstGeom prst="rect">
            <a:avLst/>
          </a:prstGeom>
          <a:noFill/>
          <a:ln w="9525">
            <a:noFill/>
            <a:miter lim="800000"/>
            <a:headEnd/>
            <a:tailEnd/>
          </a:ln>
        </p:spPr>
        <p:txBody>
          <a:bodyPr/>
          <a:lstStyle/>
          <a:p>
            <a:pPr>
              <a:spcBef>
                <a:spcPct val="20000"/>
              </a:spcBef>
            </a:pPr>
            <a:r>
              <a:rPr lang="it-IT">
                <a:solidFill>
                  <a:srgbClr val="3366CC"/>
                </a:solidFill>
                <a:cs typeface="Arial" charset="0"/>
              </a:rPr>
              <a:t>LA COSTRUZIONE DEGLI INDICI /2</a:t>
            </a:r>
          </a:p>
        </p:txBody>
      </p:sp>
      <p:sp>
        <p:nvSpPr>
          <p:cNvPr id="5" name="Segnaposto numero diapositiva 4"/>
          <p:cNvSpPr>
            <a:spLocks noGrp="1"/>
          </p:cNvSpPr>
          <p:nvPr>
            <p:ph type="sldNum" sz="quarter" idx="10"/>
          </p:nvPr>
        </p:nvSpPr>
        <p:spPr/>
        <p:txBody>
          <a:bodyPr/>
          <a:lstStyle/>
          <a:p>
            <a:pPr>
              <a:defRPr/>
            </a:pPr>
            <a:fld id="{C58F399A-AED1-422B-9DD9-5B40441C6598}" type="slidenum">
              <a:rPr lang="it-IT" smtClean="0"/>
              <a:pPr>
                <a:defRPr/>
              </a:pPr>
              <a:t>11</a:t>
            </a:fld>
            <a:endParaRPr lang="it-IT"/>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0796" name="Object 108"/>
          <p:cNvGraphicFramePr>
            <a:graphicFrameLocks noChangeAspect="1"/>
          </p:cNvGraphicFramePr>
          <p:nvPr/>
        </p:nvGraphicFramePr>
        <p:xfrm>
          <a:off x="1030288" y="1212850"/>
          <a:ext cx="7934325" cy="5046663"/>
        </p:xfrm>
        <a:graphic>
          <a:graphicData uri="http://schemas.openxmlformats.org/presentationml/2006/ole">
            <p:oleObj spid="_x0000_s370796" name="Worksheet" r:id="rId3" imgW="8858297" imgH="6829317" progId="Excel.Sheet.8">
              <p:embed/>
            </p:oleObj>
          </a:graphicData>
        </a:graphic>
      </p:graphicFrame>
      <p:sp>
        <p:nvSpPr>
          <p:cNvPr id="3707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70798" name="Rectangle 3"/>
          <p:cNvSpPr>
            <a:spLocks noChangeArrowheads="1"/>
          </p:cNvSpPr>
          <p:nvPr/>
        </p:nvSpPr>
        <p:spPr bwMode="auto">
          <a:xfrm>
            <a:off x="747713" y="10779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4"/>
              </a:buBlip>
            </a:pPr>
            <a:r>
              <a:rPr lang="it-IT" sz="1200">
                <a:solidFill>
                  <a:schemeClr val="tx1"/>
                </a:solidFill>
                <a:latin typeface="Arial" charset="0"/>
              </a:rPr>
              <a:t>Per quali motivi si è registrato allo sportello online? (risposta multipla)</a:t>
            </a:r>
          </a:p>
        </p:txBody>
      </p:sp>
      <p:sp>
        <p:nvSpPr>
          <p:cNvPr id="7" name="Segnaposto numero diapositiva 6"/>
          <p:cNvSpPr>
            <a:spLocks noGrp="1"/>
          </p:cNvSpPr>
          <p:nvPr>
            <p:ph type="sldNum" sz="quarter" idx="10"/>
          </p:nvPr>
        </p:nvSpPr>
        <p:spPr/>
        <p:txBody>
          <a:bodyPr/>
          <a:lstStyle/>
          <a:p>
            <a:pPr>
              <a:defRPr/>
            </a:pPr>
            <a:fld id="{176398F8-0C47-4A53-9D1A-0ADC302F2B18}" type="slidenum">
              <a:rPr lang="it-IT" smtClean="0"/>
              <a:pPr>
                <a:defRPr/>
              </a:pPr>
              <a:t>110</a:t>
            </a:fld>
            <a:endParaRPr lang="it-IT"/>
          </a:p>
        </p:txBody>
      </p:sp>
      <p:sp>
        <p:nvSpPr>
          <p:cNvPr id="370800" name="Rectangle 8"/>
          <p:cNvSpPr>
            <a:spLocks noGrp="1"/>
          </p:cNvSpPr>
          <p:nvPr>
            <p:ph type="title"/>
          </p:nvPr>
        </p:nvSpPr>
        <p:spPr>
          <a:xfrm>
            <a:off x="684213" y="44450"/>
            <a:ext cx="8204200" cy="1143000"/>
          </a:xfrm>
        </p:spPr>
        <p:txBody>
          <a:bodyPr/>
          <a:lstStyle/>
          <a:p>
            <a:pPr eaLnBrk="1" hangingPunct="1"/>
            <a:r>
              <a:rPr lang="it-IT" smtClean="0"/>
              <a:t>MOTIVI E MODALITÀ DELLA REGISTRAZIONE /1</a:t>
            </a:r>
          </a:p>
        </p:txBody>
      </p:sp>
      <p:sp>
        <p:nvSpPr>
          <p:cNvPr id="8"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(102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821"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71822" name="Rectangle 8"/>
          <p:cNvSpPr>
            <a:spLocks noGrp="1"/>
          </p:cNvSpPr>
          <p:nvPr>
            <p:ph type="title" idx="4294967295"/>
          </p:nvPr>
        </p:nvSpPr>
        <p:spPr>
          <a:xfrm>
            <a:off x="760413" y="130175"/>
            <a:ext cx="8204200" cy="441325"/>
          </a:xfrm>
        </p:spPr>
        <p:txBody>
          <a:bodyPr/>
          <a:lstStyle/>
          <a:p>
            <a:pPr eaLnBrk="1" hangingPunct="1"/>
            <a:r>
              <a:rPr lang="it-IT" smtClean="0"/>
              <a:t>MOTIVI E MODALITÀ DELLA REGISTRAZIONE /2</a:t>
            </a:r>
          </a:p>
        </p:txBody>
      </p:sp>
      <p:sp>
        <p:nvSpPr>
          <p:cNvPr id="371823" name="Rectangle 3"/>
          <p:cNvSpPr>
            <a:spLocks noChangeArrowheads="1"/>
          </p:cNvSpPr>
          <p:nvPr/>
        </p:nvSpPr>
        <p:spPr bwMode="auto">
          <a:xfrm>
            <a:off x="747713" y="1077913"/>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3"/>
              </a:buBlip>
            </a:pPr>
            <a:r>
              <a:rPr lang="it-IT" sz="1200">
                <a:solidFill>
                  <a:schemeClr val="tx1"/>
                </a:solidFill>
                <a:latin typeface="Arial" charset="0"/>
              </a:rPr>
              <a:t>Dove ha reperito l’indirizzo dello sportello online di Acquedotto del Fiora?</a:t>
            </a:r>
          </a:p>
        </p:txBody>
      </p:sp>
      <p:sp>
        <p:nvSpPr>
          <p:cNvPr id="7" name="Segnaposto numero diapositiva 6"/>
          <p:cNvSpPr txBox="1">
            <a:spLocks noGrp="1"/>
          </p:cNvSpPr>
          <p:nvPr/>
        </p:nvSpPr>
        <p:spPr bwMode="auto">
          <a:xfrm>
            <a:off x="7881938" y="6643688"/>
            <a:ext cx="1262062" cy="214312"/>
          </a:xfrm>
          <a:prstGeom prst="rect">
            <a:avLst/>
          </a:prstGeom>
          <a:noFill/>
          <a:ln>
            <a:miter lim="800000"/>
            <a:headEnd/>
            <a:tailEnd/>
          </a:ln>
        </p:spPr>
        <p:txBody>
          <a:bodyPr anchor="ctr"/>
          <a:lstStyle/>
          <a:p>
            <a:pPr algn="r" eaLnBrk="0" hangingPunct="0">
              <a:defRPr/>
            </a:pPr>
            <a:fld id="{C6145510-8298-4A2C-843E-8436D291EE2F}" type="slidenum">
              <a:rPr lang="it-IT" sz="1200">
                <a:solidFill>
                  <a:schemeClr val="tx1"/>
                </a:solidFill>
                <a:latin typeface="+mn-lt"/>
                <a:ea typeface="Arial Unicode MS" pitchFamily="34" charset="-128"/>
                <a:cs typeface="+mj-cs"/>
              </a:rPr>
              <a:pPr algn="r" eaLnBrk="0" hangingPunct="0">
                <a:defRPr/>
              </a:pPr>
              <a:t>111</a:t>
            </a:fld>
            <a:endParaRPr lang="it-IT" sz="1200">
              <a:solidFill>
                <a:schemeClr val="tx1"/>
              </a:solidFill>
              <a:latin typeface="+mn-lt"/>
              <a:ea typeface="Arial Unicode MS" pitchFamily="34" charset="-128"/>
              <a:cs typeface="+mj-cs"/>
            </a:endParaRPr>
          </a:p>
        </p:txBody>
      </p:sp>
      <p:sp>
        <p:nvSpPr>
          <p:cNvPr id="8"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LINE </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(102 CASI AD HOC)</a:t>
            </a:r>
            <a:endParaRPr lang="it-IT" sz="900" dirty="0">
              <a:solidFill>
                <a:schemeClr val="tx1"/>
              </a:solidFill>
              <a:latin typeface="+mn-lt"/>
            </a:endParaRPr>
          </a:p>
        </p:txBody>
      </p:sp>
      <p:graphicFrame>
        <p:nvGraphicFramePr>
          <p:cNvPr id="371820" name="Object 108"/>
          <p:cNvGraphicFramePr>
            <a:graphicFrameLocks noChangeAspect="1"/>
          </p:cNvGraphicFramePr>
          <p:nvPr/>
        </p:nvGraphicFramePr>
        <p:xfrm>
          <a:off x="1500188" y="1285875"/>
          <a:ext cx="7310437" cy="4656138"/>
        </p:xfrm>
        <a:graphic>
          <a:graphicData uri="http://schemas.openxmlformats.org/presentationml/2006/ole">
            <p:oleObj spid="_x0000_s371820" name="Worksheet" r:id="rId4" imgW="7315328" imgH="4657857" progId="Excel.Sheet.8">
              <p:embed/>
            </p:oleObj>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45"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72846" name="Rectangle 8"/>
          <p:cNvSpPr>
            <a:spLocks noGrp="1"/>
          </p:cNvSpPr>
          <p:nvPr>
            <p:ph type="title"/>
          </p:nvPr>
        </p:nvSpPr>
        <p:spPr>
          <a:xfrm>
            <a:off x="760413" y="130175"/>
            <a:ext cx="8204200" cy="441325"/>
          </a:xfrm>
        </p:spPr>
        <p:txBody>
          <a:bodyPr/>
          <a:lstStyle/>
          <a:p>
            <a:pPr eaLnBrk="1" hangingPunct="1"/>
            <a:r>
              <a:rPr lang="it-IT" smtClean="0"/>
              <a:t>MOTIVI E MODALITÀ DELLA REGISTRAZIONE /3</a:t>
            </a:r>
          </a:p>
        </p:txBody>
      </p:sp>
      <p:sp>
        <p:nvSpPr>
          <p:cNvPr id="372847" name="Rectangle 3"/>
          <p:cNvSpPr>
            <a:spLocks noChangeArrowheads="1"/>
          </p:cNvSpPr>
          <p:nvPr/>
        </p:nvSpPr>
        <p:spPr bwMode="auto">
          <a:xfrm>
            <a:off x="747713" y="1077913"/>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3"/>
              </a:buBlip>
            </a:pPr>
            <a:r>
              <a:rPr lang="it-IT" sz="1200">
                <a:solidFill>
                  <a:schemeClr val="tx1"/>
                </a:solidFill>
                <a:latin typeface="Arial" charset="0"/>
              </a:rPr>
              <a:t>Quando ha cercato di accedere allo sportello online lo ha sempre trovato disponibile e funzionante? </a:t>
            </a:r>
          </a:p>
        </p:txBody>
      </p:sp>
      <p:sp>
        <p:nvSpPr>
          <p:cNvPr id="7" name="Segnaposto numero diapositiva 6"/>
          <p:cNvSpPr>
            <a:spLocks noGrp="1"/>
          </p:cNvSpPr>
          <p:nvPr>
            <p:ph type="sldNum" sz="quarter" idx="10"/>
          </p:nvPr>
        </p:nvSpPr>
        <p:spPr/>
        <p:txBody>
          <a:bodyPr/>
          <a:lstStyle/>
          <a:p>
            <a:pPr>
              <a:defRPr/>
            </a:pPr>
            <a:fld id="{61A02496-9697-44B6-BFDB-81302834D32C}" type="slidenum">
              <a:rPr lang="it-IT" smtClean="0"/>
              <a:pPr>
                <a:defRPr/>
              </a:pPr>
              <a:t>112</a:t>
            </a:fld>
            <a:endParaRPr lang="it-IT"/>
          </a:p>
        </p:txBody>
      </p:sp>
      <p:graphicFrame>
        <p:nvGraphicFramePr>
          <p:cNvPr id="372844" name="Object 108"/>
          <p:cNvGraphicFramePr>
            <a:graphicFrameLocks noGrp="1" noChangeAspect="1"/>
          </p:cNvGraphicFramePr>
          <p:nvPr>
            <p:ph sz="half" idx="4294967295"/>
          </p:nvPr>
        </p:nvGraphicFramePr>
        <p:xfrm>
          <a:off x="1411288" y="1427163"/>
          <a:ext cx="7032625" cy="4241800"/>
        </p:xfrm>
        <a:graphic>
          <a:graphicData uri="http://schemas.openxmlformats.org/presentationml/2006/ole">
            <p:oleObj spid="_x0000_s372844" name="Worksheet" r:id="rId4" imgW="7943690" imgH="4791071" progId="Excel.Sheet.8">
              <p:embed/>
            </p:oleObj>
          </a:graphicData>
        </a:graphic>
      </p:graphicFrame>
      <p:sp>
        <p:nvSpPr>
          <p:cNvPr id="9"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LINE </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(102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3868" name="Object 108"/>
          <p:cNvGraphicFramePr>
            <a:graphicFrameLocks noGrp="1" noChangeAspect="1"/>
          </p:cNvGraphicFramePr>
          <p:nvPr>
            <p:ph sz="half" idx="1"/>
          </p:nvPr>
        </p:nvGraphicFramePr>
        <p:xfrm>
          <a:off x="1171575" y="1449388"/>
          <a:ext cx="3578225" cy="2671762"/>
        </p:xfrm>
        <a:graphic>
          <a:graphicData uri="http://schemas.openxmlformats.org/presentationml/2006/ole">
            <p:oleObj spid="_x0000_s373868" name="Worksheet" r:id="rId3" imgW="4248140" imgH="3171717" progId="Excel.Sheet.8">
              <p:embed/>
            </p:oleObj>
          </a:graphicData>
        </a:graphic>
      </p:graphicFrame>
      <p:grpSp>
        <p:nvGrpSpPr>
          <p:cNvPr id="373869" name="Group 4"/>
          <p:cNvGrpSpPr>
            <a:grpSpLocks/>
          </p:cNvGrpSpPr>
          <p:nvPr/>
        </p:nvGrpSpPr>
        <p:grpSpPr bwMode="auto">
          <a:xfrm>
            <a:off x="4786313" y="3214688"/>
            <a:ext cx="574675" cy="215900"/>
            <a:chOff x="2629" y="2115"/>
            <a:chExt cx="342" cy="226"/>
          </a:xfrm>
        </p:grpSpPr>
        <p:sp>
          <p:nvSpPr>
            <p:cNvPr id="373887" name="AutoShape 5"/>
            <p:cNvSpPr>
              <a:spLocks noChangeArrowheads="1"/>
            </p:cNvSpPr>
            <p:nvPr/>
          </p:nvSpPr>
          <p:spPr bwMode="auto">
            <a:xfrm>
              <a:off x="2789" y="2115"/>
              <a:ext cx="182" cy="226"/>
            </a:xfrm>
            <a:prstGeom prst="chevron">
              <a:avLst>
                <a:gd name="adj" fmla="val 25000"/>
              </a:avLst>
            </a:prstGeom>
            <a:solidFill>
              <a:srgbClr val="FFCC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73888" name="AutoShape 6"/>
            <p:cNvSpPr>
              <a:spLocks noChangeArrowheads="1"/>
            </p:cNvSpPr>
            <p:nvPr/>
          </p:nvSpPr>
          <p:spPr bwMode="auto">
            <a:xfrm>
              <a:off x="2629" y="2115"/>
              <a:ext cx="182" cy="226"/>
            </a:xfrm>
            <a:prstGeom prst="chevron">
              <a:avLst>
                <a:gd name="adj" fmla="val 25000"/>
              </a:avLst>
            </a:prstGeom>
            <a:solidFill>
              <a:srgbClr val="FFCC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373870" name="Line 7"/>
          <p:cNvSpPr>
            <a:spLocks noChangeShapeType="1"/>
          </p:cNvSpPr>
          <p:nvPr/>
        </p:nvSpPr>
        <p:spPr bwMode="auto">
          <a:xfrm>
            <a:off x="8029575" y="3070225"/>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73871" name="Text Box 8"/>
          <p:cNvSpPr txBox="1">
            <a:spLocks noChangeArrowheads="1"/>
          </p:cNvSpPr>
          <p:nvPr/>
        </p:nvSpPr>
        <p:spPr bwMode="auto">
          <a:xfrm>
            <a:off x="5429250" y="2978150"/>
            <a:ext cx="3492500" cy="806450"/>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4"/>
              </a:buBlip>
            </a:pPr>
            <a:r>
              <a:rPr lang="it-IT" sz="1200">
                <a:solidFill>
                  <a:schemeClr val="tx1"/>
                </a:solidFill>
                <a:latin typeface="Arial" charset="0"/>
              </a:rPr>
              <a:t>Quali sono le carenze che riscontra nelle funzionalità dello sportello online?  </a:t>
            </a:r>
            <a:r>
              <a:rPr lang="it-IT" sz="1200" i="1">
                <a:solidFill>
                  <a:schemeClr val="tx1"/>
                </a:solidFill>
                <a:latin typeface="Arial" charset="0"/>
              </a:rPr>
              <a:t>(risposta multipla)</a:t>
            </a:r>
          </a:p>
        </p:txBody>
      </p:sp>
      <p:sp>
        <p:nvSpPr>
          <p:cNvPr id="373872" name="Rectangle 16"/>
          <p:cNvSpPr>
            <a:spLocks noGrp="1" noChangeArrowheads="1"/>
          </p:cNvSpPr>
          <p:nvPr>
            <p:ph type="title"/>
          </p:nvPr>
        </p:nvSpPr>
        <p:spPr/>
        <p:txBody>
          <a:bodyPr/>
          <a:lstStyle/>
          <a:p>
            <a:pPr eaLnBrk="1" hangingPunct="1"/>
            <a:r>
              <a:rPr lang="it-IT" smtClean="0"/>
              <a:t>MOTIVI E MODALITÀ DI CONTATTO /4</a:t>
            </a:r>
          </a:p>
        </p:txBody>
      </p:sp>
      <p:sp>
        <p:nvSpPr>
          <p:cNvPr id="373873"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73874" name="Rectangle 3"/>
          <p:cNvSpPr>
            <a:spLocks noChangeArrowheads="1"/>
          </p:cNvSpPr>
          <p:nvPr/>
        </p:nvSpPr>
        <p:spPr bwMode="auto">
          <a:xfrm>
            <a:off x="747713" y="1077913"/>
            <a:ext cx="8216900" cy="350837"/>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4"/>
              </a:buBlip>
            </a:pPr>
            <a:r>
              <a:rPr lang="it-IT" sz="1200">
                <a:solidFill>
                  <a:schemeClr val="tx1"/>
                </a:solidFill>
                <a:latin typeface="Arial" charset="0"/>
              </a:rPr>
              <a:t>Operando attraverso lo sportello online riesce a trovare una risposta alle sue esigenze? </a:t>
            </a:r>
          </a:p>
        </p:txBody>
      </p:sp>
      <p:graphicFrame>
        <p:nvGraphicFramePr>
          <p:cNvPr id="50241" name="Group 65"/>
          <p:cNvGraphicFramePr>
            <a:graphicFrameLocks noGrp="1"/>
          </p:cNvGraphicFramePr>
          <p:nvPr/>
        </p:nvGraphicFramePr>
        <p:xfrm>
          <a:off x="5076825" y="3716338"/>
          <a:ext cx="3876675" cy="1225550"/>
        </p:xfrm>
        <a:graphic>
          <a:graphicData uri="http://schemas.openxmlformats.org/drawingml/2006/table">
            <a:tbl>
              <a:tblPr/>
              <a:tblGrid>
                <a:gridCol w="3333750"/>
                <a:gridCol w="542925"/>
              </a:tblGrid>
              <a:tr h="714406">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charset="0"/>
                          <a:cs typeface="Lucida Sans Unicode" pitchFamily="34" charset="0"/>
                        </a:rPr>
                        <a:t>Le risposte alle mie richieste / reclami non arrivano</a:t>
                      </a:r>
                    </a:p>
                  </a:txBody>
                  <a:tcPr marL="9525" marR="9525" marT="9525" marB="0" anchor="ctr" horzOverflow="overflow">
                    <a:lnL w="28575" cap="flat" cmpd="sng" algn="ctr">
                      <a:solidFill>
                        <a:srgbClr val="FF9900"/>
                      </a:solidFill>
                      <a:prstDash val="solid"/>
                      <a:round/>
                      <a:headEnd type="none" w="med" len="med"/>
                      <a:tailEnd type="none" w="med" len="med"/>
                    </a:lnL>
                    <a:lnR>
                      <a:noFill/>
                    </a:lnR>
                    <a:lnT w="28575" cap="flat" cmpd="sng" algn="ctr">
                      <a:solidFill>
                        <a:srgbClr val="FF99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charset="0"/>
                          <a:cs typeface="Lucida Sans Unicode" pitchFamily="34" charset="0"/>
                        </a:rPr>
                        <a:t>56%</a:t>
                      </a:r>
                    </a:p>
                  </a:txBody>
                  <a:tcPr marL="9525" marR="9525" marT="9525" marB="0" anchor="ctr" horzOverflow="overflow">
                    <a:lnL>
                      <a:noFill/>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a:noFill/>
                    </a:lnB>
                    <a:lnTlToBr>
                      <a:noFill/>
                    </a:lnTlToBr>
                    <a:lnBlToTr>
                      <a:noFill/>
                    </a:lnBlToTr>
                    <a:noFill/>
                  </a:tcPr>
                </a:tc>
              </a:tr>
              <a:tr h="510424">
                <a:tc>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0" lang="it-IT" sz="1100" b="0" i="0" u="none" strike="noStrike" cap="none" normalizeH="0" baseline="0" dirty="0" smtClean="0">
                          <a:ln>
                            <a:noFill/>
                          </a:ln>
                          <a:solidFill>
                            <a:schemeClr val="tx1"/>
                          </a:solidFill>
                          <a:effectLst/>
                          <a:latin typeface="Arial" charset="0"/>
                          <a:cs typeface="Lucida Sans Unicode" pitchFamily="34" charset="0"/>
                        </a:rPr>
                        <a:t>Per concludere la pratica  ho dovuto contattare il numero verde</a:t>
                      </a:r>
                    </a:p>
                  </a:txBody>
                  <a:tcPr marL="9525" marR="9525" marT="9525" marB="0" anchor="ctr" horzOverflow="overflow">
                    <a:lnL w="28575" cap="flat" cmpd="sng" algn="ctr">
                      <a:solidFill>
                        <a:srgbClr val="FF9900"/>
                      </a:solidFill>
                      <a:prstDash val="solid"/>
                      <a:round/>
                      <a:headEnd type="none" w="med" len="med"/>
                      <a:tailEnd type="none" w="med" len="med"/>
                    </a:lnL>
                    <a:lnR>
                      <a:noFill/>
                    </a:lnR>
                    <a:lnT>
                      <a:noFill/>
                    </a:lnT>
                    <a:lnB w="28575"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charset="0"/>
                          <a:cs typeface="Lucida Sans Unicode" pitchFamily="34" charset="0"/>
                        </a:rPr>
                        <a:t>44%</a:t>
                      </a:r>
                    </a:p>
                  </a:txBody>
                  <a:tcPr marL="9525" marR="9525" marT="9525" marB="0" anchor="ctr" horzOverflow="overflow">
                    <a:lnL>
                      <a:noFill/>
                    </a:lnL>
                    <a:lnR w="28575" cap="flat" cmpd="sng" algn="ctr">
                      <a:solidFill>
                        <a:srgbClr val="FF9900"/>
                      </a:solidFill>
                      <a:prstDash val="solid"/>
                      <a:round/>
                      <a:headEnd type="none" w="med" len="med"/>
                      <a:tailEnd type="none" w="med" len="med"/>
                    </a:lnR>
                    <a:lnT>
                      <a:noFill/>
                    </a:lnT>
                    <a:lnB w="28575" cap="flat" cmpd="sng" algn="ctr">
                      <a:solidFill>
                        <a:srgbClr val="FF9900"/>
                      </a:solidFill>
                      <a:prstDash val="solid"/>
                      <a:round/>
                      <a:headEnd type="none" w="med" len="med"/>
                      <a:tailEnd type="none" w="med" len="med"/>
                    </a:lnB>
                    <a:lnTlToBr>
                      <a:noFill/>
                    </a:lnTlToBr>
                    <a:lnBlToTr>
                      <a:noFill/>
                    </a:lnBlToTr>
                    <a:noFill/>
                  </a:tcPr>
                </a:tc>
              </a:tr>
            </a:tbl>
          </a:graphicData>
        </a:graphic>
      </p:graphicFrame>
      <p:sp>
        <p:nvSpPr>
          <p:cNvPr id="23" name="Segnaposto numero diapositiva 22"/>
          <p:cNvSpPr>
            <a:spLocks noGrp="1"/>
          </p:cNvSpPr>
          <p:nvPr>
            <p:ph type="sldNum" sz="quarter" idx="10"/>
          </p:nvPr>
        </p:nvSpPr>
        <p:spPr/>
        <p:txBody>
          <a:bodyPr/>
          <a:lstStyle/>
          <a:p>
            <a:pPr>
              <a:defRPr/>
            </a:pPr>
            <a:fld id="{EBC67E60-152B-44F5-A0F1-A42EC490884B}" type="slidenum">
              <a:rPr lang="it-IT" smtClean="0"/>
              <a:pPr>
                <a:defRPr/>
              </a:pPr>
              <a:t>113</a:t>
            </a:fld>
            <a:endParaRPr lang="it-IT"/>
          </a:p>
        </p:txBody>
      </p:sp>
      <p:sp>
        <p:nvSpPr>
          <p:cNvPr id="14" name="Text Box 10"/>
          <p:cNvSpPr txBox="1">
            <a:spLocks noChangeArrowheads="1"/>
          </p:cNvSpPr>
          <p:nvPr/>
        </p:nvSpPr>
        <p:spPr bwMode="auto">
          <a:xfrm>
            <a:off x="5292725" y="5084763"/>
            <a:ext cx="3071813"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BASE: HANNO TROVATO SOLO IN PARTE UNA RISPOSTA ALLE LORO ESIGENZE </a:t>
            </a:r>
            <a:r>
              <a:rPr lang="it-IT" sz="900" dirty="0">
                <a:solidFill>
                  <a:schemeClr val="tx1"/>
                </a:solidFill>
                <a:latin typeface="+mn-lt"/>
              </a:rPr>
              <a:t>(16%)</a:t>
            </a:r>
            <a:endParaRPr lang="it-IT" sz="900" dirty="0">
              <a:solidFill>
                <a:schemeClr val="tx1"/>
              </a:solidFill>
              <a:latin typeface="+mn-lt"/>
            </a:endParaRPr>
          </a:p>
        </p:txBody>
      </p:sp>
      <p:sp>
        <p:nvSpPr>
          <p:cNvPr id="16" name="Text Box 10"/>
          <p:cNvSpPr txBox="1">
            <a:spLocks noChangeArrowheads="1"/>
          </p:cNvSpPr>
          <p:nvPr/>
        </p:nvSpPr>
        <p:spPr bwMode="auto">
          <a:xfrm>
            <a:off x="971550" y="3644900"/>
            <a:ext cx="4000500" cy="509588"/>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LINE </a:t>
            </a:r>
            <a:endParaRPr lang="it-IT" sz="900" dirty="0">
              <a:solidFill>
                <a:schemeClr val="tx1"/>
              </a:solidFill>
              <a:latin typeface="+mn-lt"/>
            </a:endParaRPr>
          </a:p>
          <a:p>
            <a:pPr defTabSz="449263">
              <a:buClr>
                <a:srgbClr val="000000"/>
              </a:buClr>
              <a:buSzPct val="100000"/>
              <a:buFont typeface="Times" pitchFamily="18" charset="0"/>
              <a:buNone/>
              <a:defRPr/>
            </a:pPr>
            <a:r>
              <a:rPr lang="it-IT" sz="900" dirty="0">
                <a:solidFill>
                  <a:schemeClr val="tx1"/>
                </a:solidFill>
                <a:latin typeface="+mn-lt"/>
              </a:rPr>
              <a:t>(102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00DF4010-FD4E-4E8D-A6EA-C4F07C6DC20D}" type="slidenum">
              <a:rPr lang="it-IT" smtClean="0"/>
              <a:pPr>
                <a:defRPr/>
              </a:pPr>
              <a:t>114</a:t>
            </a:fld>
            <a:endParaRPr lang="it-IT"/>
          </a:p>
        </p:txBody>
      </p:sp>
      <p:sp>
        <p:nvSpPr>
          <p:cNvPr id="524290" name="Rectangle 2"/>
          <p:cNvSpPr>
            <a:spLocks noChangeArrowheads="1"/>
          </p:cNvSpPr>
          <p:nvPr/>
        </p:nvSpPr>
        <p:spPr bwMode="auto">
          <a:xfrm>
            <a:off x="971550" y="3789363"/>
            <a:ext cx="8110538"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Precedente esperienza </a:t>
            </a:r>
          </a:p>
        </p:txBody>
      </p:sp>
      <p:sp>
        <p:nvSpPr>
          <p:cNvPr id="524291"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Precedente esperienza</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892" name="Line 3"/>
          <p:cNvSpPr>
            <a:spLocks noChangeShapeType="1"/>
          </p:cNvSpPr>
          <p:nvPr/>
        </p:nvSpPr>
        <p:spPr bwMode="auto">
          <a:xfrm>
            <a:off x="8062913" y="4154488"/>
            <a:ext cx="647700" cy="0"/>
          </a:xfrm>
          <a:prstGeom prst="line">
            <a:avLst/>
          </a:prstGeom>
          <a:noFill/>
          <a:ln w="3175">
            <a:noFill/>
            <a:round/>
            <a:headEnd/>
            <a:tailEnd/>
          </a:ln>
        </p:spPr>
        <p:txBody>
          <a:bodyPr lIns="90000" tIns="46800" rIns="90000" bIns="46800"/>
          <a:lstStyle/>
          <a:p>
            <a:endParaRPr lang="it-IT"/>
          </a:p>
        </p:txBody>
      </p:sp>
      <p:sp>
        <p:nvSpPr>
          <p:cNvPr id="374893" name="Line 4"/>
          <p:cNvSpPr>
            <a:spLocks noChangeShapeType="1"/>
          </p:cNvSpPr>
          <p:nvPr/>
        </p:nvSpPr>
        <p:spPr bwMode="auto">
          <a:xfrm>
            <a:off x="8062913" y="242728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74894" name="Text Box 5"/>
          <p:cNvSpPr txBox="1">
            <a:spLocks noChangeArrowheads="1"/>
          </p:cNvSpPr>
          <p:nvPr/>
        </p:nvSpPr>
        <p:spPr bwMode="auto">
          <a:xfrm>
            <a:off x="5613400" y="2420938"/>
            <a:ext cx="3097213" cy="43656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Quali</a:t>
            </a:r>
            <a:r>
              <a:rPr lang="it-IT" sz="1200">
                <a:solidFill>
                  <a:schemeClr val="tx1"/>
                </a:solidFill>
                <a:cs typeface="Arial" charset="0"/>
              </a:rPr>
              <a:t> </a:t>
            </a:r>
            <a:r>
              <a:rPr lang="it-IT" sz="1200">
                <a:solidFill>
                  <a:schemeClr val="tx1"/>
                </a:solidFill>
                <a:latin typeface="Arial" charset="0"/>
              </a:rPr>
              <a:t>tra questi? </a:t>
            </a:r>
            <a:r>
              <a:rPr lang="it-IT" sz="1200" i="1">
                <a:solidFill>
                  <a:schemeClr val="tx1"/>
                </a:solidFill>
                <a:latin typeface="Arial" charset="0"/>
              </a:rPr>
              <a:t>(risposta multipla)</a:t>
            </a:r>
          </a:p>
        </p:txBody>
      </p:sp>
      <p:graphicFrame>
        <p:nvGraphicFramePr>
          <p:cNvPr id="374891" name="Object 107"/>
          <p:cNvGraphicFramePr>
            <a:graphicFrameLocks noGrp="1" noChangeAspect="1"/>
          </p:cNvGraphicFramePr>
          <p:nvPr>
            <p:ph sz="half" idx="1"/>
          </p:nvPr>
        </p:nvGraphicFramePr>
        <p:xfrm>
          <a:off x="847725" y="809625"/>
          <a:ext cx="4786313" cy="4359275"/>
        </p:xfrm>
        <a:graphic>
          <a:graphicData uri="http://schemas.openxmlformats.org/presentationml/2006/ole">
            <p:oleObj spid="_x0000_s374891" name="Worksheet" r:id="rId4" imgW="5124480" imgH="4667098" progId="Excel.Sheet.8">
              <p:embed/>
            </p:oleObj>
          </a:graphicData>
        </a:graphic>
      </p:graphicFrame>
      <p:grpSp>
        <p:nvGrpSpPr>
          <p:cNvPr id="374895" name="Group 8"/>
          <p:cNvGrpSpPr>
            <a:grpSpLocks/>
          </p:cNvGrpSpPr>
          <p:nvPr/>
        </p:nvGrpSpPr>
        <p:grpSpPr bwMode="auto">
          <a:xfrm>
            <a:off x="5081588" y="2538413"/>
            <a:ext cx="574675" cy="215900"/>
            <a:chOff x="2629" y="2115"/>
            <a:chExt cx="342" cy="226"/>
          </a:xfrm>
        </p:grpSpPr>
        <p:sp>
          <p:nvSpPr>
            <p:cNvPr id="374902" name="AutoShape 9"/>
            <p:cNvSpPr>
              <a:spLocks noChangeArrowheads="1"/>
            </p:cNvSpPr>
            <p:nvPr/>
          </p:nvSpPr>
          <p:spPr bwMode="auto">
            <a:xfrm>
              <a:off x="2789" y="2115"/>
              <a:ext cx="182" cy="226"/>
            </a:xfrm>
            <a:prstGeom prst="chevron">
              <a:avLst>
                <a:gd name="adj" fmla="val 25000"/>
              </a:avLst>
            </a:prstGeom>
            <a:solidFill>
              <a:srgbClr val="008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74903" name="AutoShape 10"/>
            <p:cNvSpPr>
              <a:spLocks noChangeArrowheads="1"/>
            </p:cNvSpPr>
            <p:nvPr/>
          </p:nvSpPr>
          <p:spPr bwMode="auto">
            <a:xfrm>
              <a:off x="2629" y="2115"/>
              <a:ext cx="182" cy="226"/>
            </a:xfrm>
            <a:prstGeom prst="chevron">
              <a:avLst>
                <a:gd name="adj" fmla="val 25000"/>
              </a:avLst>
            </a:prstGeom>
            <a:solidFill>
              <a:srgbClr val="008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66604" name="Text Box 11"/>
          <p:cNvSpPr txBox="1">
            <a:spLocks noChangeArrowheads="1"/>
          </p:cNvSpPr>
          <p:nvPr/>
        </p:nvSpPr>
        <p:spPr bwMode="auto">
          <a:xfrm>
            <a:off x="5781675" y="2997200"/>
            <a:ext cx="2928938" cy="2465388"/>
          </a:xfrm>
          <a:prstGeom prst="rect">
            <a:avLst/>
          </a:prstGeom>
          <a:noFill/>
          <a:ln w="28575" algn="ctr">
            <a:solidFill>
              <a:srgbClr val="008000"/>
            </a:solidFill>
            <a:miter lim="800000"/>
            <a:headEnd/>
            <a:tailEnd/>
          </a:ln>
        </p:spPr>
        <p:txBody>
          <a:bodyPr lIns="90000" tIns="46800" rIns="90000" bIns="46800">
            <a:spAutoFit/>
          </a:bodyPr>
          <a:lstStyle/>
          <a:p>
            <a:pPr defTabSz="449263">
              <a:spcBef>
                <a:spcPts val="600"/>
              </a:spcBef>
              <a:spcAft>
                <a:spcPts val="600"/>
              </a:spcAft>
              <a:buClr>
                <a:srgbClr val="000000"/>
              </a:buClr>
              <a:buSzPct val="100000"/>
              <a:buFont typeface="Times" pitchFamily="18" charset="0"/>
              <a:buNone/>
              <a:defRPr/>
            </a:pPr>
            <a:r>
              <a:rPr lang="it-IT" sz="1300" b="1" i="1" dirty="0">
                <a:solidFill>
                  <a:schemeClr val="tx1"/>
                </a:solidFill>
                <a:latin typeface="+mn-lt"/>
              </a:rPr>
              <a:t>“Numero Verde” </a:t>
            </a:r>
            <a:r>
              <a:rPr lang="it-IT" sz="1300" b="1" i="1" dirty="0">
                <a:solidFill>
                  <a:schemeClr val="tx1"/>
                </a:solidFill>
                <a:latin typeface="+mn-lt"/>
              </a:rPr>
              <a:t>(58%)</a:t>
            </a:r>
          </a:p>
          <a:p>
            <a:pPr defTabSz="449263">
              <a:spcBef>
                <a:spcPts val="600"/>
              </a:spcBef>
              <a:spcAft>
                <a:spcPts val="600"/>
              </a:spcAft>
              <a:buClr>
                <a:srgbClr val="000000"/>
              </a:buClr>
              <a:buSzPct val="100000"/>
              <a:defRPr/>
            </a:pPr>
            <a:r>
              <a:rPr lang="it-IT" sz="1300" b="1" i="1" dirty="0">
                <a:solidFill>
                  <a:schemeClr val="tx1"/>
                </a:solidFill>
                <a:latin typeface="+mn-lt"/>
              </a:rPr>
              <a:t>“</a:t>
            </a:r>
            <a:r>
              <a:rPr lang="it-IT" sz="1300" b="1" i="1" dirty="0">
                <a:solidFill>
                  <a:schemeClr val="tx1"/>
                </a:solidFill>
                <a:latin typeface="+mn-lt"/>
              </a:rPr>
              <a:t>Invio  lettera o fax” (19</a:t>
            </a:r>
            <a:r>
              <a:rPr lang="it-IT" sz="1300" b="1" i="1" dirty="0">
                <a:solidFill>
                  <a:schemeClr val="tx1"/>
                </a:solidFill>
                <a:latin typeface="+mn-lt"/>
              </a:rPr>
              <a:t>%)</a:t>
            </a:r>
          </a:p>
          <a:p>
            <a:pPr defTabSz="449263">
              <a:spcBef>
                <a:spcPts val="600"/>
              </a:spcBef>
              <a:spcAft>
                <a:spcPts val="600"/>
              </a:spcAft>
              <a:buClr>
                <a:srgbClr val="000000"/>
              </a:buClr>
              <a:buSzPct val="100000"/>
              <a:buFont typeface="Times" pitchFamily="18" charset="0"/>
              <a:buNone/>
              <a:defRPr/>
            </a:pPr>
            <a:r>
              <a:rPr lang="it-IT" sz="1300" b="1" i="1" dirty="0">
                <a:solidFill>
                  <a:schemeClr val="tx1"/>
                </a:solidFill>
                <a:latin typeface="+mn-lt"/>
              </a:rPr>
              <a:t>“</a:t>
            </a:r>
            <a:r>
              <a:rPr lang="it-IT" sz="1300" b="1" i="1" dirty="0">
                <a:solidFill>
                  <a:schemeClr val="tx1"/>
                </a:solidFill>
                <a:latin typeface="+mn-lt"/>
              </a:rPr>
              <a:t>Sportello aziendale” (9%) </a:t>
            </a:r>
            <a:endParaRPr lang="it-IT" sz="1300" b="1" i="1" dirty="0">
              <a:solidFill>
                <a:schemeClr val="tx1"/>
              </a:solidFill>
              <a:latin typeface="+mn-lt"/>
            </a:endParaRPr>
          </a:p>
          <a:p>
            <a:pPr defTabSz="449263">
              <a:spcBef>
                <a:spcPts val="600"/>
              </a:spcBef>
              <a:spcAft>
                <a:spcPts val="600"/>
              </a:spcAft>
              <a:buClr>
                <a:srgbClr val="000000"/>
              </a:buClr>
              <a:buSzPct val="100000"/>
              <a:buFont typeface="Times" pitchFamily="18" charset="0"/>
              <a:buNone/>
              <a:defRPr/>
            </a:pPr>
            <a:r>
              <a:rPr lang="it-IT" sz="1300" b="1" i="1" dirty="0">
                <a:solidFill>
                  <a:schemeClr val="tx1"/>
                </a:solidFill>
                <a:latin typeface="+mn-lt"/>
              </a:rPr>
              <a:t>“</a:t>
            </a:r>
            <a:r>
              <a:rPr lang="it-IT" sz="1300" b="1" i="1" dirty="0">
                <a:solidFill>
                  <a:schemeClr val="tx1"/>
                </a:solidFill>
                <a:latin typeface="+mn-lt"/>
              </a:rPr>
              <a:t>Invio e-mail” (7%) </a:t>
            </a:r>
            <a:endParaRPr lang="it-IT" sz="1300" b="1" i="1" dirty="0">
              <a:solidFill>
                <a:schemeClr val="tx1"/>
              </a:solidFill>
              <a:latin typeface="+mn-lt"/>
            </a:endParaRPr>
          </a:p>
          <a:p>
            <a:pPr defTabSz="449263">
              <a:spcBef>
                <a:spcPts val="600"/>
              </a:spcBef>
              <a:spcAft>
                <a:spcPts val="600"/>
              </a:spcAft>
              <a:buClr>
                <a:srgbClr val="000000"/>
              </a:buClr>
              <a:buSzPct val="100000"/>
              <a:buFont typeface="Times" pitchFamily="18" charset="0"/>
              <a:buNone/>
              <a:defRPr/>
            </a:pPr>
            <a:r>
              <a:rPr lang="it-IT" sz="1300" b="1" i="1" dirty="0">
                <a:solidFill>
                  <a:schemeClr val="tx1"/>
                </a:solidFill>
                <a:latin typeface="+mn-lt"/>
              </a:rPr>
              <a:t> “Contatto </a:t>
            </a:r>
            <a:r>
              <a:rPr lang="it-IT" sz="1300" b="1" i="1" dirty="0">
                <a:solidFill>
                  <a:schemeClr val="tx1"/>
                </a:solidFill>
                <a:latin typeface="+mn-lt"/>
              </a:rPr>
              <a:t>diretto/conoscenza personale con un dipendente </a:t>
            </a:r>
            <a:r>
              <a:rPr lang="it-IT" sz="1300" b="1" i="1" dirty="0">
                <a:solidFill>
                  <a:schemeClr val="tx1"/>
                </a:solidFill>
                <a:latin typeface="+mn-lt"/>
              </a:rPr>
              <a:t>Acquedotto del Fiora” (5%)</a:t>
            </a:r>
          </a:p>
          <a:p>
            <a:pPr defTabSz="449263">
              <a:spcBef>
                <a:spcPts val="600"/>
              </a:spcBef>
              <a:spcAft>
                <a:spcPts val="600"/>
              </a:spcAft>
              <a:buClr>
                <a:srgbClr val="000000"/>
              </a:buClr>
              <a:buSzPct val="100000"/>
              <a:defRPr/>
            </a:pPr>
            <a:r>
              <a:rPr lang="it-IT" sz="1300" b="1" i="1" dirty="0">
                <a:solidFill>
                  <a:schemeClr val="tx1"/>
                </a:solidFill>
                <a:latin typeface="+mn-lt"/>
              </a:rPr>
              <a:t>“</a:t>
            </a:r>
            <a:r>
              <a:rPr lang="it-IT" sz="1300" b="1" i="1" dirty="0">
                <a:solidFill>
                  <a:schemeClr val="tx1"/>
                </a:solidFill>
                <a:latin typeface="+mn-lt"/>
              </a:rPr>
              <a:t>Sportello comunale” (2</a:t>
            </a:r>
            <a:r>
              <a:rPr lang="it-IT" sz="1300" b="1" i="1" dirty="0">
                <a:solidFill>
                  <a:schemeClr val="tx1"/>
                </a:solidFill>
                <a:latin typeface="+mn-lt"/>
              </a:rPr>
              <a:t>%)</a:t>
            </a:r>
            <a:endParaRPr lang="it-IT" sz="1200" b="1" i="1" dirty="0">
              <a:solidFill>
                <a:schemeClr val="tx1"/>
              </a:solidFill>
              <a:latin typeface="+mn-lt"/>
            </a:endParaRPr>
          </a:p>
        </p:txBody>
      </p:sp>
      <p:sp>
        <p:nvSpPr>
          <p:cNvPr id="3748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7489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/1</a:t>
            </a:r>
            <a:endParaRPr lang="it-IT" sz="2100" i="1">
              <a:solidFill>
                <a:srgbClr val="3366CC"/>
              </a:solidFill>
              <a:cs typeface="Arial" charset="0"/>
            </a:endParaRPr>
          </a:p>
        </p:txBody>
      </p:sp>
      <p:sp>
        <p:nvSpPr>
          <p:cNvPr id="374899"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pPr>
            <a:r>
              <a:rPr lang="it-IT" sz="1200">
                <a:solidFill>
                  <a:schemeClr val="tx1"/>
                </a:solidFill>
                <a:latin typeface="Arial" charset="0"/>
              </a:rPr>
              <a:t>Oltre a usare lo sportello online, ha utilizzato qualche altro canale di contatto con Acquedotto del Fiora?</a:t>
            </a:r>
          </a:p>
        </p:txBody>
      </p:sp>
      <p:sp>
        <p:nvSpPr>
          <p:cNvPr id="17" name="Segnaposto numero diapositiva 16"/>
          <p:cNvSpPr>
            <a:spLocks noGrp="1"/>
          </p:cNvSpPr>
          <p:nvPr>
            <p:ph type="sldNum" sz="quarter" idx="10"/>
          </p:nvPr>
        </p:nvSpPr>
        <p:spPr/>
        <p:txBody>
          <a:bodyPr/>
          <a:lstStyle/>
          <a:p>
            <a:pPr>
              <a:defRPr/>
            </a:pPr>
            <a:fld id="{40C1F2EF-A460-411C-8B0E-F95EDEF446D4}" type="slidenum">
              <a:rPr lang="it-IT" smtClean="0"/>
              <a:pPr>
                <a:defRPr/>
              </a:pPr>
              <a:t>115</a:t>
            </a:fld>
            <a:endParaRPr lang="it-IT"/>
          </a:p>
        </p:txBody>
      </p:sp>
      <p:sp>
        <p:nvSpPr>
          <p:cNvPr id="15" name="Text Box 10"/>
          <p:cNvSpPr txBox="1">
            <a:spLocks noChangeArrowheads="1"/>
          </p:cNvSpPr>
          <p:nvPr/>
        </p:nvSpPr>
        <p:spPr bwMode="auto">
          <a:xfrm>
            <a:off x="971550" y="3933825"/>
            <a:ext cx="4000500" cy="509588"/>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LINE </a:t>
            </a:r>
            <a:endParaRPr lang="it-IT" sz="900" dirty="0">
              <a:solidFill>
                <a:schemeClr val="tx1"/>
              </a:solidFill>
              <a:latin typeface="+mn-lt"/>
            </a:endParaRPr>
          </a:p>
          <a:p>
            <a:pPr defTabSz="449263">
              <a:buClr>
                <a:srgbClr val="000000"/>
              </a:buClr>
              <a:buSzPct val="100000"/>
              <a:buFont typeface="Times" pitchFamily="18" charset="0"/>
              <a:buNone/>
              <a:defRPr/>
            </a:pPr>
            <a:r>
              <a:rPr lang="it-IT" sz="900" dirty="0">
                <a:solidFill>
                  <a:schemeClr val="tx1"/>
                </a:solidFill>
                <a:latin typeface="+mn-lt"/>
              </a:rPr>
              <a:t>(102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916" name="Line 3"/>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graphicFrame>
        <p:nvGraphicFramePr>
          <p:cNvPr id="375915" name="Object 107"/>
          <p:cNvGraphicFramePr>
            <a:graphicFrameLocks noGrp="1" noChangeAspect="1"/>
          </p:cNvGraphicFramePr>
          <p:nvPr>
            <p:ph sz="half" idx="1"/>
          </p:nvPr>
        </p:nvGraphicFramePr>
        <p:xfrm>
          <a:off x="1000125" y="1422400"/>
          <a:ext cx="6010275" cy="4286250"/>
        </p:xfrm>
        <a:graphic>
          <a:graphicData uri="http://schemas.openxmlformats.org/presentationml/2006/ole">
            <p:oleObj spid="_x0000_s375915" name="Worksheet" r:id="rId3" imgW="6076972" imgH="4334063" progId="Excel.Sheet.8">
              <p:embed/>
            </p:oleObj>
          </a:graphicData>
        </a:graphic>
      </p:graphicFrame>
      <p:sp>
        <p:nvSpPr>
          <p:cNvPr id="375917" name="Line 5"/>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375918" name="Line 6"/>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75919" name="Rectangle 8"/>
          <p:cNvSpPr>
            <a:spLocks noChangeArrowheads="1"/>
          </p:cNvSpPr>
          <p:nvPr/>
        </p:nvSpPr>
        <p:spPr bwMode="auto">
          <a:xfrm>
            <a:off x="6286500" y="2357438"/>
            <a:ext cx="2463800" cy="1511300"/>
          </a:xfrm>
          <a:prstGeom prst="rect">
            <a:avLst/>
          </a:prstGeom>
          <a:solidFill>
            <a:srgbClr val="008000"/>
          </a:solidFill>
          <a:ln w="9525">
            <a:solidFill>
              <a:srgbClr val="99CC00"/>
            </a:solidFill>
            <a:miter lim="800000"/>
            <a:headEnd/>
            <a:tailEnd/>
          </a:ln>
        </p:spPr>
        <p:txBody>
          <a:bodyPr wrap="none" anchor="ctr"/>
          <a:lstStyle/>
          <a:p>
            <a:pPr algn="ctr"/>
            <a:r>
              <a:rPr lang="it-IT" b="1">
                <a:solidFill>
                  <a:schemeClr val="bg1"/>
                </a:solidFill>
                <a:cs typeface="Arial" charset="0"/>
              </a:rPr>
              <a:t>LE INFORMAZIONI</a:t>
            </a:r>
          </a:p>
          <a:p>
            <a:pPr algn="ctr"/>
            <a:r>
              <a:rPr lang="it-IT" b="1">
                <a:solidFill>
                  <a:schemeClr val="bg1"/>
                </a:solidFill>
                <a:cs typeface="Arial" charset="0"/>
              </a:rPr>
              <a:t>ERANO DEL TUTTO </a:t>
            </a:r>
          </a:p>
          <a:p>
            <a:pPr algn="ctr"/>
            <a:r>
              <a:rPr lang="it-IT" b="1">
                <a:solidFill>
                  <a:schemeClr val="bg1"/>
                </a:solidFill>
                <a:cs typeface="Arial" charset="0"/>
              </a:rPr>
              <a:t>O ABBASTANZA </a:t>
            </a:r>
          </a:p>
          <a:p>
            <a:pPr algn="ctr"/>
            <a:r>
              <a:rPr lang="it-IT" b="1">
                <a:solidFill>
                  <a:schemeClr val="bg1"/>
                </a:solidFill>
                <a:cs typeface="Arial" charset="0"/>
              </a:rPr>
              <a:t>COERENTI TRA LORO</a:t>
            </a:r>
          </a:p>
          <a:p>
            <a:pPr algn="ctr"/>
            <a:r>
              <a:rPr lang="it-IT" sz="1800" b="1">
                <a:solidFill>
                  <a:schemeClr val="bg1"/>
                </a:solidFill>
                <a:cs typeface="Arial" charset="0"/>
              </a:rPr>
              <a:t>72%</a:t>
            </a:r>
          </a:p>
        </p:txBody>
      </p:sp>
      <p:sp>
        <p:nvSpPr>
          <p:cNvPr id="37592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7592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/2</a:t>
            </a:r>
            <a:endParaRPr lang="it-IT" sz="2100" i="1">
              <a:solidFill>
                <a:srgbClr val="3366CC"/>
              </a:solidFill>
              <a:cs typeface="Arial" charset="0"/>
            </a:endParaRPr>
          </a:p>
        </p:txBody>
      </p:sp>
      <p:sp>
        <p:nvSpPr>
          <p:cNvPr id="375922"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4"/>
              </a:buBlip>
            </a:pPr>
            <a:r>
              <a:rPr lang="it-IT" sz="1200">
                <a:solidFill>
                  <a:schemeClr val="tx1"/>
                </a:solidFill>
                <a:latin typeface="Arial" charset="0"/>
              </a:rPr>
              <a:t>Le informazioni che ha ricevuto nei diversi contatti erano coerenti tra loro?</a:t>
            </a:r>
          </a:p>
        </p:txBody>
      </p:sp>
      <p:sp>
        <p:nvSpPr>
          <p:cNvPr id="13" name="Segnaposto numero diapositiva 12"/>
          <p:cNvSpPr>
            <a:spLocks noGrp="1"/>
          </p:cNvSpPr>
          <p:nvPr>
            <p:ph type="sldNum" sz="quarter" idx="10"/>
          </p:nvPr>
        </p:nvSpPr>
        <p:spPr/>
        <p:txBody>
          <a:bodyPr/>
          <a:lstStyle/>
          <a:p>
            <a:pPr>
              <a:defRPr/>
            </a:pPr>
            <a:fld id="{020F086A-D690-4D1B-B8E9-8208C07B4E5A}" type="slidenum">
              <a:rPr lang="it-IT" smtClean="0"/>
              <a:pPr>
                <a:defRPr/>
              </a:pPr>
              <a:t>116</a:t>
            </a:fld>
            <a:endParaRPr lang="it-IT"/>
          </a:p>
        </p:txBody>
      </p:sp>
      <p:sp>
        <p:nvSpPr>
          <p:cNvPr id="14"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ALTRI  CANALI</a:t>
            </a:r>
          </a:p>
          <a:p>
            <a:pPr algn="ctr" defTabSz="449263">
              <a:buClr>
                <a:srgbClr val="000000"/>
              </a:buClr>
              <a:buSzPct val="100000"/>
              <a:buFont typeface="Times" pitchFamily="18" charset="0"/>
              <a:buNone/>
              <a:defRPr/>
            </a:pPr>
            <a:r>
              <a:rPr lang="it-IT" sz="900" dirty="0">
                <a:solidFill>
                  <a:schemeClr val="tx1"/>
                </a:solidFill>
                <a:latin typeface="+mn-lt"/>
              </a:rPr>
              <a:t>(42%)</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2"/>
          <p:cNvSpPr>
            <a:spLocks noGrp="1" noChangeArrowheads="1"/>
          </p:cNvSpPr>
          <p:nvPr>
            <p:ph type="title" idx="4294967295"/>
          </p:nvPr>
        </p:nvSpPr>
        <p:spPr>
          <a:xfrm>
            <a:off x="760413" y="130175"/>
            <a:ext cx="8383587" cy="1143000"/>
          </a:xfrm>
        </p:spPr>
        <p:txBody>
          <a:bodyPr/>
          <a:lstStyle/>
          <a:p>
            <a:pPr eaLnBrk="1" hangingPunct="1"/>
            <a:r>
              <a:rPr lang="it-IT" smtClean="0"/>
              <a:t>I FATTORI DI SODDISFAZIONE DELLO SPORTELLO ON LINE</a:t>
            </a:r>
          </a:p>
        </p:txBody>
      </p:sp>
      <p:sp>
        <p:nvSpPr>
          <p:cNvPr id="556034" name="Rectangle 7"/>
          <p:cNvSpPr>
            <a:spLocks noChangeArrowheads="1"/>
          </p:cNvSpPr>
          <p:nvPr/>
        </p:nvSpPr>
        <p:spPr bwMode="auto">
          <a:xfrm>
            <a:off x="1547813" y="2492375"/>
            <a:ext cx="6696075" cy="3168650"/>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defRPr/>
            </a:pPr>
            <a:r>
              <a:rPr lang="it-IT" sz="1600" b="1" dirty="0">
                <a:solidFill>
                  <a:srgbClr val="FF3300"/>
                </a:solidFill>
                <a:latin typeface="Arial" charset="0"/>
              </a:rPr>
              <a:t>SPORTELLO ON LINE</a:t>
            </a:r>
          </a:p>
          <a:p>
            <a:pPr marL="355600" indent="-266700" algn="ctr" defTabSz="266700" eaLnBrk="0" fontAlgn="b" hangingPunct="0">
              <a:defRPr/>
            </a:pPr>
            <a:endParaRPr lang="it-IT" sz="1200" b="1" dirty="0">
              <a:solidFill>
                <a:srgbClr val="FF3300"/>
              </a:solidFill>
              <a:latin typeface="Arial" charset="0"/>
            </a:endParaRPr>
          </a:p>
          <a:p>
            <a:pPr marL="355600" indent="-266700" algn="ctr" defTabSz="266700" eaLnBrk="0" fontAlgn="b" hangingPunct="0">
              <a:defRPr/>
            </a:pPr>
            <a:endParaRPr lang="it-IT" sz="1200" b="1" dirty="0">
              <a:solidFill>
                <a:srgbClr val="CC3300"/>
              </a:solidFill>
              <a:latin typeface="Arial" charset="0"/>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a:t>
            </a:r>
            <a:r>
              <a:rPr lang="it-IT" dirty="0">
                <a:solidFill>
                  <a:schemeClr val="tx1"/>
                </a:solidFill>
              </a:rPr>
              <a:t>facilità di accesso ai servizi dello sportello on line</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a:t>
            </a:r>
            <a:r>
              <a:rPr lang="it-IT" dirty="0">
                <a:solidFill>
                  <a:schemeClr val="tx1"/>
                </a:solidFill>
              </a:rPr>
              <a:t>disponibilità dello sportello on line pienamente funzionante</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a:t>
            </a:r>
            <a:r>
              <a:rPr lang="it-IT" dirty="0">
                <a:solidFill>
                  <a:schemeClr val="tx1"/>
                </a:solidFill>
              </a:rPr>
              <a:t>chiarezza delle informazioni presenti nello sportello on line</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 facilità di navigazione all interno dello sportello on line</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a:t>
            </a:r>
            <a:r>
              <a:rPr lang="it-IT" dirty="0">
                <a:solidFill>
                  <a:schemeClr val="tx1"/>
                </a:solidFill>
              </a:rPr>
              <a:t>completezza delle risposte ai quesiti / reclami</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tempestività/rapidità </a:t>
            </a:r>
            <a:r>
              <a:rPr lang="it-IT" dirty="0">
                <a:solidFill>
                  <a:schemeClr val="tx1"/>
                </a:solidFill>
              </a:rPr>
              <a:t>delle risposte ai quesiti / </a:t>
            </a:r>
            <a:r>
              <a:rPr lang="it-IT" dirty="0">
                <a:solidFill>
                  <a:schemeClr val="tx1"/>
                </a:solidFill>
              </a:rPr>
              <a:t>reclami</a:t>
            </a:r>
          </a:p>
          <a:p>
            <a:pPr marL="285750" indent="-285750" algn="just" fontAlgn="b">
              <a:lnSpc>
                <a:spcPct val="150000"/>
              </a:lnSpc>
              <a:buFont typeface="Arial" panose="020B0604020202020204" pitchFamily="34" charset="0"/>
              <a:buChar char="•"/>
              <a:defRPr/>
            </a:pPr>
            <a:r>
              <a:rPr lang="it-IT" dirty="0">
                <a:solidFill>
                  <a:schemeClr val="tx1"/>
                </a:solidFill>
              </a:rPr>
              <a:t>Il </a:t>
            </a:r>
            <a:r>
              <a:rPr lang="it-IT" dirty="0">
                <a:solidFill>
                  <a:schemeClr val="tx1"/>
                </a:solidFill>
              </a:rPr>
              <a:t>numero delle operazioni che è possibile </a:t>
            </a:r>
            <a:r>
              <a:rPr lang="it-IT" dirty="0">
                <a:solidFill>
                  <a:schemeClr val="tx1"/>
                </a:solidFill>
              </a:rPr>
              <a:t>fare</a:t>
            </a:r>
            <a:endParaRPr lang="en-US" dirty="0">
              <a:solidFill>
                <a:schemeClr val="tx1"/>
              </a:solidFill>
            </a:endParaRPr>
          </a:p>
        </p:txBody>
      </p:sp>
      <p:sp>
        <p:nvSpPr>
          <p:cNvPr id="527363"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D91992FD-0297-4604-838D-BE2C2B86B468}" type="slidenum">
              <a:rPr lang="it-IT" smtClean="0"/>
              <a:pPr>
                <a:defRPr/>
              </a:pPr>
              <a:t>117</a:t>
            </a:fld>
            <a:endParaRPr lang="it-IT"/>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SULLO SPORTELLO ON LINE</a:t>
            </a:r>
            <a:br>
              <a:rPr lang="it-IT" sz="2100">
                <a:solidFill>
                  <a:srgbClr val="3366CC"/>
                </a:solidFill>
                <a:cs typeface="Arial" charset="0"/>
              </a:rPr>
            </a:br>
            <a:r>
              <a:rPr lang="it-IT" sz="2100" i="1">
                <a:solidFill>
                  <a:srgbClr val="3366CC"/>
                </a:solidFill>
                <a:cs typeface="Arial" charset="0"/>
              </a:rPr>
              <a:t>2° SEMESTRE 2012</a:t>
            </a:r>
          </a:p>
        </p:txBody>
      </p:sp>
      <p:sp>
        <p:nvSpPr>
          <p:cNvPr id="528386" name="Text Box 3"/>
          <p:cNvSpPr txBox="1">
            <a:spLocks noChangeArrowheads="1"/>
          </p:cNvSpPr>
          <p:nvPr/>
        </p:nvSpPr>
        <p:spPr bwMode="auto">
          <a:xfrm>
            <a:off x="755650" y="1000125"/>
            <a:ext cx="8137525" cy="619125"/>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2"/>
              </a:buBlip>
            </a:pPr>
            <a:r>
              <a:rPr lang="it-IT" sz="1200">
                <a:solidFill>
                  <a:schemeClr val="tx1"/>
                </a:solidFill>
                <a:latin typeface="Arial" charset="0"/>
                <a:cs typeface="Arial" charset="0"/>
              </a:rPr>
              <a:t>Considerando complessivamente lo sportello online di </a:t>
            </a:r>
            <a:r>
              <a:rPr lang="it-IT" sz="1200">
                <a:solidFill>
                  <a:schemeClr val="tx1"/>
                </a:solidFill>
                <a:latin typeface="Arial" charset="0"/>
              </a:rPr>
              <a:t>Acquedotto del Fiora ,</a:t>
            </a:r>
            <a:r>
              <a:rPr lang="it-IT" sz="1200">
                <a:solidFill>
                  <a:schemeClr val="tx1"/>
                </a:solidFill>
                <a:latin typeface="Arial" charset="0"/>
                <a:cs typeface="Arial" charset="0"/>
              </a:rPr>
              <a:t> negli ultimi 6 mesi, che voto dà su una scala da 1 a 10 dove 1 è il minimo della qualità e 10 il massimo?</a:t>
            </a:r>
          </a:p>
        </p:txBody>
      </p:sp>
      <p:graphicFrame>
        <p:nvGraphicFramePr>
          <p:cNvPr id="500812" name="Group 76"/>
          <p:cNvGraphicFramePr>
            <a:graphicFrameLocks noGrp="1"/>
          </p:cNvGraphicFramePr>
          <p:nvPr/>
        </p:nvGraphicFramePr>
        <p:xfrm>
          <a:off x="1692275" y="2027238"/>
          <a:ext cx="6696075" cy="3668712"/>
        </p:xfrm>
        <a:graphic>
          <a:graphicData uri="http://schemas.openxmlformats.org/drawingml/2006/table">
            <a:tbl>
              <a:tblPr/>
              <a:tblGrid>
                <a:gridCol w="1944844"/>
                <a:gridCol w="1583966"/>
                <a:gridCol w="1583966"/>
                <a:gridCol w="1583966"/>
              </a:tblGrid>
              <a:tr h="5381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e non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1" u="none" strike="noStrike" dirty="0">
                          <a:effectLst/>
                        </a:rPr>
                        <a:t>29%</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43%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1" u="none" strike="noStrike" dirty="0">
                          <a:effectLst/>
                        </a:rPr>
                        <a:t>32%</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30%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1" u="none" strike="noStrike" dirty="0" smtClean="0">
                          <a:effectLst/>
                        </a:rPr>
                        <a:t>32%</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1" u="none" strike="noStrike" dirty="0">
                          <a:effectLst/>
                        </a:rPr>
                        <a:t>7%</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1" u="none" strike="noStrike" cap="none" normalizeH="0" baseline="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7,3</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7.8</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8" name="Segnaposto numero diapositiva 7"/>
          <p:cNvSpPr>
            <a:spLocks noGrp="1"/>
          </p:cNvSpPr>
          <p:nvPr>
            <p:ph type="sldNum" sz="quarter" idx="10"/>
          </p:nvPr>
        </p:nvSpPr>
        <p:spPr/>
        <p:txBody>
          <a:bodyPr/>
          <a:lstStyle/>
          <a:p>
            <a:pPr>
              <a:defRPr/>
            </a:pPr>
            <a:fld id="{9F51B512-68D4-4E7E-9855-F2AB0E9E17E5}" type="slidenum">
              <a:rPr lang="it-IT" smtClean="0"/>
              <a:pPr>
                <a:defRPr/>
              </a:pPr>
              <a:t>118</a:t>
            </a:fld>
            <a:endParaRPr lang="it-IT"/>
          </a:p>
        </p:txBody>
      </p:sp>
      <p:sp>
        <p:nvSpPr>
          <p:cNvPr id="9"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10"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(102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D2EDEBD5-1B6B-449F-940B-05D933F4DE25}" type="slidenum">
              <a:rPr lang="it-IT" smtClean="0"/>
              <a:pPr>
                <a:defRPr/>
              </a:pPr>
              <a:t>119</a:t>
            </a:fld>
            <a:endParaRPr lang="it-IT"/>
          </a:p>
        </p:txBody>
      </p:sp>
      <p:sp>
        <p:nvSpPr>
          <p:cNvPr id="52941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2012</a:t>
            </a:r>
          </a:p>
        </p:txBody>
      </p:sp>
      <p:sp>
        <p:nvSpPr>
          <p:cNvPr id="529411" name="Text Box 4"/>
          <p:cNvSpPr txBox="1">
            <a:spLocks noChangeAspect="1" noChangeArrowheads="1"/>
          </p:cNvSpPr>
          <p:nvPr/>
        </p:nvSpPr>
        <p:spPr bwMode="auto">
          <a:xfrm>
            <a:off x="1476375"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7" name="Rectangle 100"/>
          <p:cNvSpPr>
            <a:spLocks noChangeArrowheads="1"/>
          </p:cNvSpPr>
          <p:nvPr/>
        </p:nvSpPr>
        <p:spPr bwMode="auto">
          <a:xfrm>
            <a:off x="755650" y="981075"/>
            <a:ext cx="7848600"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dirty="0">
              <a:solidFill>
                <a:srgbClr val="000000"/>
              </a:solidFill>
            </a:endParaRPr>
          </a:p>
        </p:txBody>
      </p:sp>
      <p:sp>
        <p:nvSpPr>
          <p:cNvPr id="8" name="Rectangle 101"/>
          <p:cNvSpPr>
            <a:spLocks noChangeArrowheads="1"/>
          </p:cNvSpPr>
          <p:nvPr/>
        </p:nvSpPr>
        <p:spPr bwMode="auto">
          <a:xfrm>
            <a:off x="1189038"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9" name="Rectangle 102"/>
          <p:cNvSpPr>
            <a:spLocks noChangeArrowheads="1"/>
          </p:cNvSpPr>
          <p:nvPr/>
        </p:nvSpPr>
        <p:spPr bwMode="auto">
          <a:xfrm>
            <a:off x="1162050"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2"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529416" name="Text Box 4"/>
          <p:cNvSpPr txBox="1">
            <a:spLocks noChangeAspect="1" noChangeArrowheads="1"/>
          </p:cNvSpPr>
          <p:nvPr/>
        </p:nvSpPr>
        <p:spPr bwMode="auto">
          <a:xfrm>
            <a:off x="6372225" y="1052513"/>
            <a:ext cx="2017713"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30" name="Rettangolo arrotondato 29"/>
          <p:cNvSpPr/>
          <p:nvPr/>
        </p:nvSpPr>
        <p:spPr bwMode="auto">
          <a:xfrm>
            <a:off x="6372225" y="1052513"/>
            <a:ext cx="2016125" cy="4824412"/>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31" name="Ovale 30"/>
          <p:cNvSpPr/>
          <p:nvPr/>
        </p:nvSpPr>
        <p:spPr bwMode="auto">
          <a:xfrm>
            <a:off x="6532563" y="201771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29419" name="Text Box 4"/>
          <p:cNvSpPr txBox="1">
            <a:spLocks noChangeAspect="1" noChangeArrowheads="1"/>
          </p:cNvSpPr>
          <p:nvPr/>
        </p:nvSpPr>
        <p:spPr bwMode="auto">
          <a:xfrm>
            <a:off x="6372225" y="1700213"/>
            <a:ext cx="1046163"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 I SEM.2012</a:t>
            </a:r>
          </a:p>
        </p:txBody>
      </p:sp>
      <p:sp>
        <p:nvSpPr>
          <p:cNvPr id="35" name="Ovale 34"/>
          <p:cNvSpPr/>
          <p:nvPr/>
        </p:nvSpPr>
        <p:spPr bwMode="auto">
          <a:xfrm>
            <a:off x="6532563" y="257968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6" name="Ovale 35"/>
          <p:cNvSpPr/>
          <p:nvPr/>
        </p:nvSpPr>
        <p:spPr bwMode="auto">
          <a:xfrm>
            <a:off x="6530975" y="311308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8" name="Ovale 37"/>
          <p:cNvSpPr/>
          <p:nvPr/>
        </p:nvSpPr>
        <p:spPr bwMode="auto">
          <a:xfrm>
            <a:off x="6530975" y="367347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9" name="CasellaDiTesto 38"/>
          <p:cNvSpPr txBox="1"/>
          <p:nvPr/>
        </p:nvSpPr>
        <p:spPr>
          <a:xfrm>
            <a:off x="6643688" y="2043113"/>
            <a:ext cx="433387" cy="307975"/>
          </a:xfrm>
          <a:prstGeom prst="rect">
            <a:avLst/>
          </a:prstGeom>
          <a:noFill/>
        </p:spPr>
        <p:txBody>
          <a:bodyPr wrap="none">
            <a:spAutoFit/>
          </a:bodyPr>
          <a:lstStyle/>
          <a:p>
            <a:pPr>
              <a:defRPr/>
            </a:pPr>
            <a:r>
              <a:rPr lang="it-IT" b="1" dirty="0">
                <a:solidFill>
                  <a:schemeClr val="tx1"/>
                </a:solidFill>
                <a:latin typeface="+mn-lt"/>
              </a:rPr>
              <a:t>7,3</a:t>
            </a:r>
            <a:endParaRPr lang="it-IT" b="1" dirty="0">
              <a:solidFill>
                <a:schemeClr val="tx1"/>
              </a:solidFill>
              <a:latin typeface="+mn-lt"/>
            </a:endParaRPr>
          </a:p>
        </p:txBody>
      </p:sp>
      <p:sp>
        <p:nvSpPr>
          <p:cNvPr id="40" name="CasellaDiTesto 39"/>
          <p:cNvSpPr txBox="1"/>
          <p:nvPr/>
        </p:nvSpPr>
        <p:spPr>
          <a:xfrm>
            <a:off x="6643688" y="2605088"/>
            <a:ext cx="433387" cy="307975"/>
          </a:xfrm>
          <a:prstGeom prst="rect">
            <a:avLst/>
          </a:prstGeom>
          <a:noFill/>
        </p:spPr>
        <p:txBody>
          <a:bodyPr wrap="none">
            <a:spAutoFit/>
          </a:bodyPr>
          <a:lstStyle/>
          <a:p>
            <a:pPr>
              <a:defRPr/>
            </a:pPr>
            <a:r>
              <a:rPr lang="it-IT" b="1" dirty="0">
                <a:solidFill>
                  <a:schemeClr val="tx1"/>
                </a:solidFill>
                <a:latin typeface="+mn-lt"/>
              </a:rPr>
              <a:t>7,2</a:t>
            </a:r>
            <a:endParaRPr lang="it-IT" b="1" dirty="0">
              <a:solidFill>
                <a:schemeClr val="tx1"/>
              </a:solidFill>
              <a:latin typeface="+mn-lt"/>
            </a:endParaRPr>
          </a:p>
        </p:txBody>
      </p:sp>
      <p:sp>
        <p:nvSpPr>
          <p:cNvPr id="43" name="CasellaDiTesto 42"/>
          <p:cNvSpPr txBox="1"/>
          <p:nvPr/>
        </p:nvSpPr>
        <p:spPr>
          <a:xfrm>
            <a:off x="6643688" y="3138488"/>
            <a:ext cx="431800" cy="307975"/>
          </a:xfrm>
          <a:prstGeom prst="rect">
            <a:avLst/>
          </a:prstGeom>
          <a:noFill/>
        </p:spPr>
        <p:txBody>
          <a:bodyPr wrap="none">
            <a:spAutoFit/>
          </a:bodyPr>
          <a:lstStyle/>
          <a:p>
            <a:pPr>
              <a:defRPr/>
            </a:pPr>
            <a:r>
              <a:rPr lang="it-IT" b="1" dirty="0">
                <a:solidFill>
                  <a:schemeClr val="tx1"/>
                </a:solidFill>
                <a:latin typeface="+mn-lt"/>
              </a:rPr>
              <a:t>7,2</a:t>
            </a:r>
            <a:endParaRPr lang="it-IT" b="1" dirty="0">
              <a:solidFill>
                <a:schemeClr val="tx1"/>
              </a:solidFill>
              <a:latin typeface="+mn-lt"/>
            </a:endParaRPr>
          </a:p>
        </p:txBody>
      </p:sp>
      <p:sp>
        <p:nvSpPr>
          <p:cNvPr id="45" name="CasellaDiTesto 44"/>
          <p:cNvSpPr txBox="1"/>
          <p:nvPr/>
        </p:nvSpPr>
        <p:spPr>
          <a:xfrm>
            <a:off x="6643688" y="3698875"/>
            <a:ext cx="431800" cy="307975"/>
          </a:xfrm>
          <a:prstGeom prst="rect">
            <a:avLst/>
          </a:prstGeom>
          <a:noFill/>
        </p:spPr>
        <p:txBody>
          <a:bodyPr wrap="none">
            <a:spAutoFit/>
          </a:bodyPr>
          <a:lstStyle/>
          <a:p>
            <a:pPr>
              <a:defRPr/>
            </a:pPr>
            <a:r>
              <a:rPr lang="it-IT" b="1" dirty="0">
                <a:solidFill>
                  <a:schemeClr val="tx1"/>
                </a:solidFill>
                <a:latin typeface="+mn-lt"/>
              </a:rPr>
              <a:t>7,3</a:t>
            </a:r>
            <a:endParaRPr lang="it-IT" b="1" dirty="0">
              <a:solidFill>
                <a:schemeClr val="tx1"/>
              </a:solidFill>
              <a:latin typeface="+mn-lt"/>
            </a:endParaRPr>
          </a:p>
        </p:txBody>
      </p:sp>
      <p:sp>
        <p:nvSpPr>
          <p:cNvPr id="59" name="Ovale 58"/>
          <p:cNvSpPr/>
          <p:nvPr/>
        </p:nvSpPr>
        <p:spPr bwMode="auto">
          <a:xfrm>
            <a:off x="6530975" y="41910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60" name="Ovale 59"/>
          <p:cNvSpPr/>
          <p:nvPr/>
        </p:nvSpPr>
        <p:spPr bwMode="auto">
          <a:xfrm>
            <a:off x="6530975" y="47117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61" name="CasellaDiTesto 60"/>
          <p:cNvSpPr txBox="1"/>
          <p:nvPr/>
        </p:nvSpPr>
        <p:spPr>
          <a:xfrm>
            <a:off x="6643688" y="4216400"/>
            <a:ext cx="431800" cy="307975"/>
          </a:xfrm>
          <a:prstGeom prst="rect">
            <a:avLst/>
          </a:prstGeom>
          <a:noFill/>
        </p:spPr>
        <p:txBody>
          <a:bodyPr wrap="none">
            <a:spAutoFit/>
          </a:bodyPr>
          <a:lstStyle/>
          <a:p>
            <a:pPr>
              <a:defRPr/>
            </a:pPr>
            <a:r>
              <a:rPr lang="it-IT" b="1" dirty="0">
                <a:solidFill>
                  <a:schemeClr val="tx1"/>
                </a:solidFill>
                <a:latin typeface="+mn-lt"/>
              </a:rPr>
              <a:t>7,1</a:t>
            </a:r>
            <a:endParaRPr lang="it-IT" b="1" dirty="0">
              <a:solidFill>
                <a:schemeClr val="tx1"/>
              </a:solidFill>
              <a:latin typeface="+mn-lt"/>
            </a:endParaRPr>
          </a:p>
        </p:txBody>
      </p:sp>
      <p:sp>
        <p:nvSpPr>
          <p:cNvPr id="62" name="CasellaDiTesto 61"/>
          <p:cNvSpPr txBox="1"/>
          <p:nvPr/>
        </p:nvSpPr>
        <p:spPr>
          <a:xfrm>
            <a:off x="6643688" y="4737100"/>
            <a:ext cx="431800" cy="307975"/>
          </a:xfrm>
          <a:prstGeom prst="rect">
            <a:avLst/>
          </a:prstGeom>
          <a:noFill/>
        </p:spPr>
        <p:txBody>
          <a:bodyPr wrap="none">
            <a:spAutoFit/>
          </a:bodyPr>
          <a:lstStyle/>
          <a:p>
            <a:pPr>
              <a:defRPr/>
            </a:pPr>
            <a:r>
              <a:rPr lang="it-IT" b="1" dirty="0">
                <a:solidFill>
                  <a:schemeClr val="tx1"/>
                </a:solidFill>
                <a:latin typeface="+mn-lt"/>
              </a:rPr>
              <a:t>6,8</a:t>
            </a:r>
            <a:endParaRPr lang="it-IT" b="1" dirty="0">
              <a:solidFill>
                <a:schemeClr val="tx1"/>
              </a:solidFill>
              <a:latin typeface="+mn-lt"/>
            </a:endParaRPr>
          </a:p>
        </p:txBody>
      </p:sp>
      <p:graphicFrame>
        <p:nvGraphicFramePr>
          <p:cNvPr id="529431" name="Object 3"/>
          <p:cNvGraphicFramePr>
            <a:graphicFrameLocks noChangeAspect="1"/>
          </p:cNvGraphicFramePr>
          <p:nvPr/>
        </p:nvGraphicFramePr>
        <p:xfrm>
          <a:off x="849313" y="1506538"/>
          <a:ext cx="5603875" cy="4421187"/>
        </p:xfrm>
        <a:graphic>
          <a:graphicData uri="http://schemas.openxmlformats.org/presentationml/2006/ole">
            <p:oleObj spid="_x0000_s529431" r:id="rId3" imgW="5608806" imgH="4419983" progId="Excel.Chart.8">
              <p:embed/>
            </p:oleObj>
          </a:graphicData>
        </a:graphic>
      </p:graphicFrame>
      <p:sp>
        <p:nvSpPr>
          <p:cNvPr id="69" name="Ovale 68"/>
          <p:cNvSpPr/>
          <p:nvPr/>
        </p:nvSpPr>
        <p:spPr bwMode="auto">
          <a:xfrm>
            <a:off x="6530975" y="52292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70" name="CasellaDiTesto 69"/>
          <p:cNvSpPr txBox="1"/>
          <p:nvPr/>
        </p:nvSpPr>
        <p:spPr>
          <a:xfrm>
            <a:off x="6643688" y="5254625"/>
            <a:ext cx="431800" cy="307975"/>
          </a:xfrm>
          <a:prstGeom prst="rect">
            <a:avLst/>
          </a:prstGeom>
          <a:noFill/>
        </p:spPr>
        <p:txBody>
          <a:bodyPr wrap="none">
            <a:spAutoFit/>
          </a:bodyPr>
          <a:lstStyle/>
          <a:p>
            <a:pPr>
              <a:defRPr/>
            </a:pPr>
            <a:r>
              <a:rPr lang="it-IT" b="1" dirty="0">
                <a:solidFill>
                  <a:schemeClr val="tx1"/>
                </a:solidFill>
                <a:latin typeface="+mn-lt"/>
              </a:rPr>
              <a:t>6,8</a:t>
            </a:r>
            <a:endParaRPr lang="it-IT" b="1" dirty="0">
              <a:solidFill>
                <a:schemeClr val="tx1"/>
              </a:solidFill>
              <a:latin typeface="+mn-lt"/>
            </a:endParaRPr>
          </a:p>
        </p:txBody>
      </p:sp>
      <p:sp>
        <p:nvSpPr>
          <p:cNvPr id="48"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LINE </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(102 CASI AD HOC)</a:t>
            </a:r>
            <a:endParaRPr lang="it-IT" sz="900" dirty="0">
              <a:solidFill>
                <a:schemeClr val="tx1"/>
              </a:solidFill>
              <a:latin typeface="+mn-lt"/>
            </a:endParaRPr>
          </a:p>
        </p:txBody>
      </p:sp>
      <p:sp>
        <p:nvSpPr>
          <p:cNvPr id="28" name="Ovale 27"/>
          <p:cNvSpPr/>
          <p:nvPr/>
        </p:nvSpPr>
        <p:spPr bwMode="auto">
          <a:xfrm>
            <a:off x="7467600" y="201771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29436" name="Text Box 4"/>
          <p:cNvSpPr txBox="1">
            <a:spLocks noChangeAspect="1" noChangeArrowheads="1"/>
          </p:cNvSpPr>
          <p:nvPr/>
        </p:nvSpPr>
        <p:spPr bwMode="auto">
          <a:xfrm>
            <a:off x="7308850" y="1700213"/>
            <a:ext cx="1044575"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 II SEM.2012</a:t>
            </a:r>
          </a:p>
        </p:txBody>
      </p:sp>
      <p:sp>
        <p:nvSpPr>
          <p:cNvPr id="32" name="Ovale 31"/>
          <p:cNvSpPr/>
          <p:nvPr/>
        </p:nvSpPr>
        <p:spPr bwMode="auto">
          <a:xfrm>
            <a:off x="7467600" y="257968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4" name="Ovale 33"/>
          <p:cNvSpPr/>
          <p:nvPr/>
        </p:nvSpPr>
        <p:spPr bwMode="auto">
          <a:xfrm>
            <a:off x="7467600" y="311308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7" name="Ovale 36"/>
          <p:cNvSpPr/>
          <p:nvPr/>
        </p:nvSpPr>
        <p:spPr bwMode="auto">
          <a:xfrm>
            <a:off x="7467600" y="367347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1" name="CasellaDiTesto 40"/>
          <p:cNvSpPr txBox="1"/>
          <p:nvPr/>
        </p:nvSpPr>
        <p:spPr>
          <a:xfrm>
            <a:off x="7578725" y="2043113"/>
            <a:ext cx="433388" cy="307975"/>
          </a:xfrm>
          <a:prstGeom prst="rect">
            <a:avLst/>
          </a:prstGeom>
          <a:noFill/>
        </p:spPr>
        <p:txBody>
          <a:bodyPr wrap="none">
            <a:spAutoFit/>
          </a:bodyPr>
          <a:lstStyle/>
          <a:p>
            <a:pPr>
              <a:defRPr/>
            </a:pPr>
            <a:r>
              <a:rPr lang="it-IT" b="1" dirty="0">
                <a:solidFill>
                  <a:schemeClr val="tx1"/>
                </a:solidFill>
                <a:latin typeface="+mn-lt"/>
              </a:rPr>
              <a:t>7,9</a:t>
            </a:r>
            <a:endParaRPr lang="it-IT" b="1" dirty="0">
              <a:solidFill>
                <a:schemeClr val="tx1"/>
              </a:solidFill>
              <a:latin typeface="+mn-lt"/>
            </a:endParaRPr>
          </a:p>
        </p:txBody>
      </p:sp>
      <p:sp>
        <p:nvSpPr>
          <p:cNvPr id="44" name="CasellaDiTesto 43"/>
          <p:cNvSpPr txBox="1"/>
          <p:nvPr/>
        </p:nvSpPr>
        <p:spPr>
          <a:xfrm>
            <a:off x="7578725" y="2605088"/>
            <a:ext cx="433388"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46" name="CasellaDiTesto 45"/>
          <p:cNvSpPr txBox="1"/>
          <p:nvPr/>
        </p:nvSpPr>
        <p:spPr>
          <a:xfrm>
            <a:off x="7578725" y="3138488"/>
            <a:ext cx="433388" cy="307975"/>
          </a:xfrm>
          <a:prstGeom prst="rect">
            <a:avLst/>
          </a:prstGeom>
          <a:noFill/>
        </p:spPr>
        <p:txBody>
          <a:bodyPr wrap="none">
            <a:spAutoFit/>
          </a:bodyPr>
          <a:lstStyle/>
          <a:p>
            <a:pPr>
              <a:defRPr/>
            </a:pPr>
            <a:r>
              <a:rPr lang="it-IT" b="1" dirty="0">
                <a:solidFill>
                  <a:schemeClr val="tx1"/>
                </a:solidFill>
                <a:latin typeface="+mn-lt"/>
              </a:rPr>
              <a:t>8.0</a:t>
            </a:r>
            <a:endParaRPr lang="it-IT" b="1" dirty="0">
              <a:solidFill>
                <a:schemeClr val="tx1"/>
              </a:solidFill>
              <a:latin typeface="+mn-lt"/>
            </a:endParaRPr>
          </a:p>
        </p:txBody>
      </p:sp>
      <p:sp>
        <p:nvSpPr>
          <p:cNvPr id="49" name="CasellaDiTesto 48"/>
          <p:cNvSpPr txBox="1"/>
          <p:nvPr/>
        </p:nvSpPr>
        <p:spPr>
          <a:xfrm>
            <a:off x="7578725" y="3698875"/>
            <a:ext cx="433388"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50" name="Ovale 49"/>
          <p:cNvSpPr/>
          <p:nvPr/>
        </p:nvSpPr>
        <p:spPr bwMode="auto">
          <a:xfrm>
            <a:off x="7467600" y="41910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1" name="Ovale 50"/>
          <p:cNvSpPr/>
          <p:nvPr/>
        </p:nvSpPr>
        <p:spPr bwMode="auto">
          <a:xfrm>
            <a:off x="7467600" y="47117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2" name="CasellaDiTesto 51"/>
          <p:cNvSpPr txBox="1"/>
          <p:nvPr/>
        </p:nvSpPr>
        <p:spPr>
          <a:xfrm>
            <a:off x="7578725" y="4216400"/>
            <a:ext cx="433388"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53" name="CasellaDiTesto 52"/>
          <p:cNvSpPr txBox="1"/>
          <p:nvPr/>
        </p:nvSpPr>
        <p:spPr>
          <a:xfrm>
            <a:off x="7578725" y="4737100"/>
            <a:ext cx="433388" cy="307975"/>
          </a:xfrm>
          <a:prstGeom prst="rect">
            <a:avLst/>
          </a:prstGeom>
          <a:noFill/>
        </p:spPr>
        <p:txBody>
          <a:bodyPr wrap="none">
            <a:spAutoFit/>
          </a:bodyPr>
          <a:lstStyle/>
          <a:p>
            <a:pPr>
              <a:defRPr/>
            </a:pPr>
            <a:r>
              <a:rPr lang="it-IT" b="1" dirty="0">
                <a:solidFill>
                  <a:schemeClr val="tx1"/>
                </a:solidFill>
                <a:latin typeface="+mn-lt"/>
              </a:rPr>
              <a:t>6,8</a:t>
            </a:r>
            <a:endParaRPr lang="it-IT" b="1" dirty="0">
              <a:solidFill>
                <a:schemeClr val="tx1"/>
              </a:solidFill>
              <a:latin typeface="+mn-lt"/>
            </a:endParaRPr>
          </a:p>
        </p:txBody>
      </p:sp>
      <p:sp>
        <p:nvSpPr>
          <p:cNvPr id="54" name="Ovale 53"/>
          <p:cNvSpPr/>
          <p:nvPr/>
        </p:nvSpPr>
        <p:spPr bwMode="auto">
          <a:xfrm>
            <a:off x="7467600" y="522922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5" name="CasellaDiTesto 54"/>
          <p:cNvSpPr txBox="1"/>
          <p:nvPr/>
        </p:nvSpPr>
        <p:spPr>
          <a:xfrm>
            <a:off x="7578725" y="5254625"/>
            <a:ext cx="433388" cy="307975"/>
          </a:xfrm>
          <a:prstGeom prst="rect">
            <a:avLst/>
          </a:prstGeom>
          <a:noFill/>
        </p:spPr>
        <p:txBody>
          <a:bodyPr wrap="none">
            <a:spAutoFit/>
          </a:bodyPr>
          <a:lstStyle/>
          <a:p>
            <a:pPr>
              <a:defRPr/>
            </a:pPr>
            <a:r>
              <a:rPr lang="it-IT" b="1" dirty="0">
                <a:solidFill>
                  <a:schemeClr val="tx1"/>
                </a:solidFill>
                <a:latin typeface="+mn-lt"/>
              </a:rPr>
              <a:t>6,6</a:t>
            </a:r>
            <a:endParaRPr lang="it-IT" b="1" dirty="0">
              <a:solidFill>
                <a:schemeClr val="tx1"/>
              </a:solidFill>
              <a:latin typeface="+mn-lt"/>
            </a:endParaRPr>
          </a:p>
        </p:txBody>
      </p:sp>
      <p:sp>
        <p:nvSpPr>
          <p:cNvPr id="529450" name="Freccia in giù 33"/>
          <p:cNvSpPr>
            <a:spLocks noChangeArrowheads="1"/>
          </p:cNvSpPr>
          <p:nvPr/>
        </p:nvSpPr>
        <p:spPr bwMode="auto">
          <a:xfrm flipV="1">
            <a:off x="8682038" y="2644775"/>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529451" name="Freccia in giù 34"/>
          <p:cNvSpPr>
            <a:spLocks noChangeArrowheads="1"/>
          </p:cNvSpPr>
          <p:nvPr/>
        </p:nvSpPr>
        <p:spPr bwMode="auto">
          <a:xfrm rot="10800000">
            <a:off x="8675688" y="3717925"/>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529452" name="Freccia in giù 36"/>
          <p:cNvSpPr>
            <a:spLocks noChangeArrowheads="1"/>
          </p:cNvSpPr>
          <p:nvPr/>
        </p:nvSpPr>
        <p:spPr bwMode="auto">
          <a:xfrm flipV="1">
            <a:off x="8683625" y="3203575"/>
            <a:ext cx="360363"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529453" name="Freccia in giù 33"/>
          <p:cNvSpPr>
            <a:spLocks noChangeArrowheads="1"/>
          </p:cNvSpPr>
          <p:nvPr/>
        </p:nvSpPr>
        <p:spPr bwMode="auto">
          <a:xfrm flipV="1">
            <a:off x="8675688" y="2133600"/>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529454" name="Freccia in giù 34"/>
          <p:cNvSpPr>
            <a:spLocks noChangeArrowheads="1"/>
          </p:cNvSpPr>
          <p:nvPr/>
        </p:nvSpPr>
        <p:spPr bwMode="auto">
          <a:xfrm rot="10640600">
            <a:off x="8675688" y="4221163"/>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529455" name="Freccia in giù 34"/>
          <p:cNvSpPr>
            <a:spLocks noChangeArrowheads="1"/>
          </p:cNvSpPr>
          <p:nvPr/>
        </p:nvSpPr>
        <p:spPr bwMode="auto">
          <a:xfrm>
            <a:off x="8675688" y="5229225"/>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67" name="Equal 66"/>
          <p:cNvSpPr/>
          <p:nvPr/>
        </p:nvSpPr>
        <p:spPr bwMode="auto">
          <a:xfrm>
            <a:off x="8669338" y="4748213"/>
            <a:ext cx="374650" cy="323850"/>
          </a:xfrm>
          <a:prstGeom prst="mathEqual">
            <a:avLst/>
          </a:prstGeom>
          <a:solidFill>
            <a:schemeClr val="tx1"/>
          </a:solidFill>
          <a:ln w="12700" cap="flat" cmpd="sng" algn="ctr">
            <a:noFill/>
            <a:prstDash val="solid"/>
            <a:round/>
            <a:headEnd type="none" w="med" len="med"/>
            <a:tailEnd type="none" w="med" len="med"/>
          </a:ln>
          <a:effectLst/>
        </p:spPr>
        <p:txBody>
          <a:bodyPr lIns="90000" tIns="46800" rIns="90000" bIns="468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49263">
              <a:buClr>
                <a:srgbClr val="000000"/>
              </a:buClr>
              <a:buSzPct val="100000"/>
              <a:buFont typeface="Times" pitchFamily="18" charset="0"/>
              <a:buNone/>
              <a:defRPr/>
            </a:pPr>
            <a:endParaRPr lang="en-US" sz="1400">
              <a:latin typeface="Verdana"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5"/>
          <p:cNvSpPr>
            <a:spLocks noChangeArrowheads="1"/>
          </p:cNvSpPr>
          <p:nvPr/>
        </p:nvSpPr>
        <p:spPr bwMode="auto">
          <a:xfrm>
            <a:off x="755650" y="620713"/>
            <a:ext cx="8137525" cy="1295400"/>
          </a:xfrm>
          <a:prstGeom prst="rect">
            <a:avLst/>
          </a:prstGeom>
          <a:noFill/>
          <a:ln w="9525">
            <a:noFill/>
            <a:miter lim="800000"/>
            <a:headEnd/>
            <a:tailEnd/>
          </a:ln>
        </p:spPr>
        <p:txBody>
          <a:bodyPr lIns="87271" tIns="43636" rIns="87271" bIns="43636">
            <a:spAutoFit/>
          </a:bodyPr>
          <a:lstStyle/>
          <a:p>
            <a:pPr algn="just" defTabSz="871538">
              <a:lnSpc>
                <a:spcPct val="110000"/>
              </a:lnSpc>
              <a:buClr>
                <a:schemeClr val="accent2"/>
              </a:buClr>
              <a:buFont typeface="Wingdings" pitchFamily="2" charset="2"/>
              <a:buNone/>
            </a:pPr>
            <a:r>
              <a:rPr lang="it-IT" sz="1200">
                <a:solidFill>
                  <a:schemeClr val="tx1"/>
                </a:solidFill>
                <a:latin typeface="Arial" charset="0"/>
              </a:rPr>
              <a:t>Dalla valutazione integrata dell’indice di soddisfazione (la percentuale di clienti soddisfatti cioè che danno un voto da 6 a 10) e dell’importanza dei fattori di soddisfazione (rilevata su scala 1-10) si ottengono delle mappe di priorità di intervento volte a indicare all’azienda quali sono gli aspetti del servizio su cui è necessario agire. Nella mappa gli aspetti che necessitano di priorità di intervento si collocano nei due quadranti in basso (</a:t>
            </a:r>
            <a:r>
              <a:rPr lang="it-IT" sz="1200" i="1">
                <a:solidFill>
                  <a:schemeClr val="tx1"/>
                </a:solidFill>
                <a:latin typeface="Arial" charset="0"/>
              </a:rPr>
              <a:t>perfezionare</a:t>
            </a:r>
            <a:r>
              <a:rPr lang="it-IT" sz="1200">
                <a:solidFill>
                  <a:schemeClr val="tx1"/>
                </a:solidFill>
                <a:latin typeface="Arial" charset="0"/>
              </a:rPr>
              <a:t> e </a:t>
            </a:r>
            <a:r>
              <a:rPr lang="it-IT" sz="1200" i="1">
                <a:solidFill>
                  <a:schemeClr val="tx1"/>
                </a:solidFill>
                <a:latin typeface="Arial" charset="0"/>
              </a:rPr>
              <a:t>migliorare</a:t>
            </a:r>
            <a:r>
              <a:rPr lang="it-IT" sz="1200">
                <a:solidFill>
                  <a:schemeClr val="tx1"/>
                </a:solidFill>
                <a:latin typeface="Arial" charset="0"/>
              </a:rPr>
              <a:t> - maggiore insoddisfazione), con un rilievo maggiore quelli presenti nel quadrante in basso a destra </a:t>
            </a:r>
            <a:r>
              <a:rPr lang="it-IT" sz="1200" i="1">
                <a:solidFill>
                  <a:schemeClr val="tx1"/>
                </a:solidFill>
                <a:latin typeface="Arial" charset="0"/>
              </a:rPr>
              <a:t>(migliorare -</a:t>
            </a:r>
            <a:r>
              <a:rPr lang="it-IT" sz="1200">
                <a:latin typeface="Arial" charset="0"/>
              </a:rPr>
              <a:t> </a:t>
            </a:r>
            <a:r>
              <a:rPr lang="it-IT" sz="1200">
                <a:solidFill>
                  <a:schemeClr val="tx1"/>
                </a:solidFill>
                <a:latin typeface="Arial" charset="0"/>
              </a:rPr>
              <a:t>maggiore importanza).</a:t>
            </a:r>
          </a:p>
        </p:txBody>
      </p:sp>
      <p:sp>
        <p:nvSpPr>
          <p:cNvPr id="26626" name="Rectangle 5"/>
          <p:cNvSpPr>
            <a:spLocks noChangeArrowheads="1"/>
          </p:cNvSpPr>
          <p:nvPr/>
        </p:nvSpPr>
        <p:spPr bwMode="auto">
          <a:xfrm>
            <a:off x="3163888" y="6127750"/>
            <a:ext cx="3694112" cy="268288"/>
          </a:xfrm>
          <a:prstGeom prst="rect">
            <a:avLst/>
          </a:prstGeom>
          <a:noFill/>
          <a:ln w="8001">
            <a:noFill/>
            <a:miter lim="800000"/>
            <a:headEnd/>
            <a:tailEnd/>
          </a:ln>
        </p:spPr>
        <p:txBody>
          <a:bodyPr lIns="87271" tIns="43636" rIns="87271" bIns="43636">
            <a:spAutoFit/>
          </a:bodyPr>
          <a:lstStyle/>
          <a:p>
            <a:pPr algn="ctr" defTabSz="871538">
              <a:spcBef>
                <a:spcPct val="50000"/>
              </a:spcBef>
            </a:pPr>
            <a:r>
              <a:rPr lang="it-IT" sz="1200" b="1">
                <a:solidFill>
                  <a:schemeClr val="tx1"/>
                </a:solidFill>
                <a:latin typeface="Arial" charset="0"/>
                <a:ea typeface="ヒラギノ角ゴ Pro W3"/>
                <a:cs typeface="Arial" charset="0"/>
              </a:rPr>
              <a:t>ASSE DELL’IMPORTANZA</a:t>
            </a:r>
          </a:p>
        </p:txBody>
      </p:sp>
      <p:sp>
        <p:nvSpPr>
          <p:cNvPr id="26627" name="Text Box 6"/>
          <p:cNvSpPr txBox="1">
            <a:spLocks noChangeArrowheads="1"/>
          </p:cNvSpPr>
          <p:nvPr/>
        </p:nvSpPr>
        <p:spPr bwMode="auto">
          <a:xfrm rot="-5400000">
            <a:off x="-600868" y="3948906"/>
            <a:ext cx="2838450" cy="268287"/>
          </a:xfrm>
          <a:prstGeom prst="rect">
            <a:avLst/>
          </a:prstGeom>
          <a:noFill/>
          <a:ln w="9525">
            <a:noFill/>
            <a:prstDash val="sysDot"/>
            <a:miter lim="800000"/>
            <a:headEnd/>
            <a:tailEnd/>
          </a:ln>
        </p:spPr>
        <p:txBody>
          <a:bodyPr lIns="87271" tIns="43636" rIns="87271" bIns="43636">
            <a:spAutoFit/>
          </a:bodyPr>
          <a:lstStyle/>
          <a:p>
            <a:pPr algn="ctr" defTabSz="871538">
              <a:spcBef>
                <a:spcPct val="50000"/>
              </a:spcBef>
            </a:pPr>
            <a:r>
              <a:rPr lang="it-IT" sz="1200" b="1">
                <a:solidFill>
                  <a:schemeClr val="tx1"/>
                </a:solidFill>
                <a:latin typeface="Arial" charset="0"/>
                <a:ea typeface="ヒラギノ角ゴ Pro W3"/>
                <a:cs typeface="Arial" charset="0"/>
              </a:rPr>
              <a:t>ASSE DELLA SODDISFAZIONE</a:t>
            </a:r>
          </a:p>
        </p:txBody>
      </p:sp>
      <p:sp>
        <p:nvSpPr>
          <p:cNvPr id="26628" name="Text Box 11"/>
          <p:cNvSpPr txBox="1">
            <a:spLocks noChangeArrowheads="1"/>
          </p:cNvSpPr>
          <p:nvPr/>
        </p:nvSpPr>
        <p:spPr bwMode="auto">
          <a:xfrm>
            <a:off x="1004888" y="2286000"/>
            <a:ext cx="3890962" cy="1835150"/>
          </a:xfrm>
          <a:prstGeom prst="rect">
            <a:avLst/>
          </a:prstGeom>
          <a:noFill/>
          <a:ln w="28575">
            <a:solidFill>
              <a:schemeClr val="accent1"/>
            </a:solidFill>
            <a:miter lim="800000"/>
            <a:headEnd/>
            <a:tailEnd/>
          </a:ln>
        </p:spPr>
        <p:txBody>
          <a:bodyPr lIns="87271" tIns="43636" rIns="87271" bIns="43636"/>
          <a:lstStyle/>
          <a:p>
            <a:pPr algn="ctr" defTabSz="871538">
              <a:lnSpc>
                <a:spcPct val="120000"/>
              </a:lnSpc>
            </a:pPr>
            <a:r>
              <a:rPr lang="it-IT" sz="1200" b="1">
                <a:solidFill>
                  <a:schemeClr val="tx1"/>
                </a:solidFill>
                <a:latin typeface="Arial" charset="0"/>
                <a:ea typeface="ヒラギノ角ゴ Pro W3"/>
                <a:cs typeface="Arial" charset="0"/>
              </a:rPr>
              <a:t>QUADRANTE DEL ”</a:t>
            </a:r>
            <a:r>
              <a:rPr lang="it-IT" sz="1200" b="1">
                <a:solidFill>
                  <a:srgbClr val="4172AD"/>
                </a:solidFill>
                <a:latin typeface="Arial" charset="0"/>
                <a:ea typeface="ヒラギノ角ゴ Pro W3"/>
                <a:cs typeface="Arial" charset="0"/>
              </a:rPr>
              <a:t>SORVEGLIARE</a:t>
            </a:r>
            <a:r>
              <a:rPr lang="it-IT" sz="1200" b="1">
                <a:solidFill>
                  <a:schemeClr val="tx1"/>
                </a:solidFill>
                <a:latin typeface="Arial" charset="0"/>
                <a:ea typeface="ヒラギノ角ゴ Pro W3"/>
                <a:cs typeface="Arial" charset="0"/>
              </a:rPr>
              <a:t>”</a:t>
            </a:r>
          </a:p>
          <a:p>
            <a:pPr algn="ctr" defTabSz="871538">
              <a:lnSpc>
                <a:spcPct val="120000"/>
              </a:lnSpc>
            </a:pPr>
            <a:endParaRPr lang="it-IT" sz="1200" b="1">
              <a:solidFill>
                <a:schemeClr val="tx1"/>
              </a:solidFill>
              <a:latin typeface="Arial" charset="0"/>
              <a:ea typeface="ヒラギノ角ゴ Pro W3"/>
              <a:cs typeface="Arial" charset="0"/>
            </a:endParaRPr>
          </a:p>
          <a:p>
            <a:pPr algn="ctr" defTabSz="871538">
              <a:lnSpc>
                <a:spcPct val="120000"/>
              </a:lnSpc>
            </a:pPr>
            <a:r>
              <a:rPr lang="it-IT" sz="1200">
                <a:solidFill>
                  <a:schemeClr val="tx1"/>
                </a:solidFill>
                <a:latin typeface="Arial" charset="0"/>
                <a:ea typeface="ヒラギノ角ゴ Pro W3"/>
                <a:cs typeface="Arial" charset="0"/>
              </a:rPr>
              <a:t>comprende le </a:t>
            </a:r>
            <a:r>
              <a:rPr lang="it-IT" sz="1200" b="1">
                <a:solidFill>
                  <a:schemeClr val="tx1"/>
                </a:solidFill>
                <a:latin typeface="Arial" charset="0"/>
                <a:ea typeface="ヒラギノ角ゴ Pro W3"/>
                <a:cs typeface="Arial" charset="0"/>
              </a:rPr>
              <a:t>caratteristiche</a:t>
            </a:r>
            <a:r>
              <a:rPr lang="it-IT" sz="1200">
                <a:solidFill>
                  <a:schemeClr val="tx1"/>
                </a:solidFill>
                <a:latin typeface="Arial" charset="0"/>
                <a:ea typeface="ヒラギノ角ゴ Pro W3"/>
                <a:cs typeface="Arial" charset="0"/>
              </a:rPr>
              <a:t> ritenute </a:t>
            </a:r>
            <a:r>
              <a:rPr lang="it-IT" sz="1200" b="1">
                <a:solidFill>
                  <a:schemeClr val="tx1"/>
                </a:solidFill>
                <a:latin typeface="Arial" charset="0"/>
                <a:ea typeface="ヒラギノ角ゴ Pro W3"/>
                <a:cs typeface="Arial" charset="0"/>
              </a:rPr>
              <a:t>meno</a:t>
            </a:r>
            <a:r>
              <a:rPr lang="it-IT" sz="1200">
                <a:solidFill>
                  <a:schemeClr val="tx1"/>
                </a:solidFill>
                <a:latin typeface="Arial" charset="0"/>
                <a:ea typeface="ヒラギノ角ゴ Pro W3"/>
                <a:cs typeface="Arial" charset="0"/>
              </a:rPr>
              <a:t> </a:t>
            </a:r>
            <a:r>
              <a:rPr lang="it-IT" sz="1200" b="1">
                <a:solidFill>
                  <a:schemeClr val="tx1"/>
                </a:solidFill>
                <a:latin typeface="Arial" charset="0"/>
                <a:ea typeface="ヒラギノ角ゴ Pro W3"/>
                <a:cs typeface="Arial" charset="0"/>
              </a:rPr>
              <a:t>importanti</a:t>
            </a:r>
            <a:r>
              <a:rPr lang="it-IT" sz="1200">
                <a:solidFill>
                  <a:schemeClr val="tx1"/>
                </a:solidFill>
                <a:latin typeface="Arial" charset="0"/>
                <a:ea typeface="ヒラギノ角ゴ Pro W3"/>
                <a:cs typeface="Arial" charset="0"/>
              </a:rPr>
              <a:t> dal cliente ma su cui la </a:t>
            </a:r>
            <a:r>
              <a:rPr lang="it-IT" sz="1200" b="1">
                <a:solidFill>
                  <a:schemeClr val="tx1"/>
                </a:solidFill>
                <a:latin typeface="Arial" charset="0"/>
                <a:ea typeface="ヒラギノ角ゴ Pro W3"/>
                <a:cs typeface="Arial" charset="0"/>
              </a:rPr>
              <a:t>soddisfazione</a:t>
            </a:r>
            <a:r>
              <a:rPr lang="it-IT" sz="1200">
                <a:solidFill>
                  <a:schemeClr val="tx1"/>
                </a:solidFill>
                <a:latin typeface="Arial" charset="0"/>
                <a:ea typeface="ヒラギノ角ゴ Pro W3"/>
                <a:cs typeface="Arial" charset="0"/>
              </a:rPr>
              <a:t> è </a:t>
            </a:r>
            <a:r>
              <a:rPr lang="it-IT" sz="1200" b="1">
                <a:solidFill>
                  <a:schemeClr val="tx1"/>
                </a:solidFill>
                <a:latin typeface="Arial" charset="0"/>
                <a:ea typeface="ヒラギノ角ゴ Pro W3"/>
                <a:cs typeface="Arial" charset="0"/>
              </a:rPr>
              <a:t>alta</a:t>
            </a:r>
            <a:r>
              <a:rPr lang="it-IT" sz="1200">
                <a:solidFill>
                  <a:schemeClr val="tx1"/>
                </a:solidFill>
                <a:latin typeface="Arial" charset="0"/>
                <a:ea typeface="ヒラギノ角ゴ Pro W3"/>
                <a:cs typeface="Arial" charset="0"/>
              </a:rPr>
              <a:t>. Si tratta di situazioni da tenere sotto osservazione per mantenere l’alto livello di soddisfazione.</a:t>
            </a:r>
          </a:p>
        </p:txBody>
      </p:sp>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a:solidFill>
                  <a:schemeClr val="bg1"/>
                </a:solidFill>
              </a:rPr>
              <a:t>LE PRIORITÀ DI INTERVENTO</a:t>
            </a:r>
            <a:endParaRPr lang="it-IT" sz="1800">
              <a:solidFill>
                <a:schemeClr val="bg1"/>
              </a:solidFill>
              <a:effectLst>
                <a:outerShdw blurRad="38100" dist="38100" dir="2700000" algn="tl">
                  <a:srgbClr val="C0C0C0"/>
                </a:outerShdw>
              </a:effectLst>
            </a:endParaRPr>
          </a:p>
        </p:txBody>
      </p:sp>
      <p:sp>
        <p:nvSpPr>
          <p:cNvPr id="2663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r>
              <a:rPr lang="it-IT" sz="2100">
                <a:solidFill>
                  <a:srgbClr val="3366CC"/>
                </a:solidFill>
                <a:cs typeface="Arial" charset="0"/>
              </a:rPr>
              <a:t>LA MAPPA DELLE PRIORITÀ DI INTERVENTO</a:t>
            </a:r>
          </a:p>
        </p:txBody>
      </p:sp>
      <p:sp>
        <p:nvSpPr>
          <p:cNvPr id="26631" name="Text Box 11"/>
          <p:cNvSpPr txBox="1">
            <a:spLocks noChangeArrowheads="1"/>
          </p:cNvSpPr>
          <p:nvPr/>
        </p:nvSpPr>
        <p:spPr bwMode="auto">
          <a:xfrm>
            <a:off x="4964113" y="2284413"/>
            <a:ext cx="3889375" cy="1835150"/>
          </a:xfrm>
          <a:prstGeom prst="rect">
            <a:avLst/>
          </a:prstGeom>
          <a:noFill/>
          <a:ln w="28575">
            <a:solidFill>
              <a:srgbClr val="660066"/>
            </a:solidFill>
            <a:miter lim="800000"/>
            <a:headEnd/>
            <a:tailEnd/>
          </a:ln>
        </p:spPr>
        <p:txBody>
          <a:bodyPr lIns="87271" tIns="43636" rIns="87271" bIns="43636"/>
          <a:lstStyle/>
          <a:p>
            <a:pPr algn="ctr" defTabSz="871538">
              <a:lnSpc>
                <a:spcPct val="120000"/>
              </a:lnSpc>
            </a:pPr>
            <a:r>
              <a:rPr lang="it-IT" sz="1200" b="1">
                <a:solidFill>
                  <a:schemeClr val="tx1"/>
                </a:solidFill>
                <a:latin typeface="Arial" charset="0"/>
                <a:ea typeface="ヒラギノ角ゴ Pro W3"/>
                <a:cs typeface="Arial" charset="0"/>
              </a:rPr>
              <a:t>QUADRANTE DEL ”</a:t>
            </a:r>
            <a:r>
              <a:rPr lang="it-IT" sz="1200" b="1">
                <a:solidFill>
                  <a:srgbClr val="660066"/>
                </a:solidFill>
                <a:latin typeface="Arial" charset="0"/>
                <a:ea typeface="ヒラギノ角ゴ Pro W3"/>
                <a:cs typeface="Arial" charset="0"/>
              </a:rPr>
              <a:t>COMUNICARE</a:t>
            </a:r>
            <a:r>
              <a:rPr lang="it-IT" sz="1200" b="1">
                <a:solidFill>
                  <a:schemeClr val="tx1"/>
                </a:solidFill>
                <a:latin typeface="Arial" charset="0"/>
                <a:ea typeface="ヒラギノ角ゴ Pro W3"/>
                <a:cs typeface="Arial" charset="0"/>
              </a:rPr>
              <a:t>”</a:t>
            </a:r>
          </a:p>
          <a:p>
            <a:pPr algn="ctr" defTabSz="871538">
              <a:lnSpc>
                <a:spcPct val="120000"/>
              </a:lnSpc>
            </a:pPr>
            <a:endParaRPr lang="it-IT" sz="1200" b="1">
              <a:solidFill>
                <a:schemeClr val="tx1"/>
              </a:solidFill>
              <a:latin typeface="Arial" charset="0"/>
              <a:ea typeface="ヒラギノ角ゴ Pro W3"/>
              <a:cs typeface="Arial" charset="0"/>
            </a:endParaRPr>
          </a:p>
          <a:p>
            <a:pPr algn="ctr" defTabSz="871538">
              <a:lnSpc>
                <a:spcPct val="120000"/>
              </a:lnSpc>
            </a:pPr>
            <a:r>
              <a:rPr lang="it-IT" sz="1200">
                <a:solidFill>
                  <a:schemeClr val="tx1"/>
                </a:solidFill>
                <a:latin typeface="Arial" charset="0"/>
                <a:ea typeface="ヒラギノ角ゴ Pro W3"/>
                <a:cs typeface="Arial" charset="0"/>
              </a:rPr>
              <a:t>comprende le </a:t>
            </a:r>
            <a:r>
              <a:rPr lang="it-IT" sz="1200" b="1">
                <a:solidFill>
                  <a:schemeClr val="tx1"/>
                </a:solidFill>
                <a:latin typeface="Arial" charset="0"/>
                <a:ea typeface="ヒラギノ角ゴ Pro W3"/>
                <a:cs typeface="Arial" charset="0"/>
              </a:rPr>
              <a:t>caratteristiche</a:t>
            </a:r>
            <a:r>
              <a:rPr lang="it-IT" sz="1200">
                <a:solidFill>
                  <a:schemeClr val="tx1"/>
                </a:solidFill>
                <a:latin typeface="Arial" charset="0"/>
                <a:ea typeface="ヒラギノ角ゴ Pro W3"/>
                <a:cs typeface="Arial" charset="0"/>
              </a:rPr>
              <a:t> ritenute </a:t>
            </a:r>
            <a:r>
              <a:rPr lang="it-IT" sz="1200" b="1">
                <a:solidFill>
                  <a:schemeClr val="tx1"/>
                </a:solidFill>
                <a:latin typeface="Arial" charset="0"/>
                <a:ea typeface="ヒラギノ角ゴ Pro W3"/>
                <a:cs typeface="Arial" charset="0"/>
              </a:rPr>
              <a:t>molto</a:t>
            </a:r>
            <a:r>
              <a:rPr lang="it-IT" sz="1200">
                <a:solidFill>
                  <a:schemeClr val="tx1"/>
                </a:solidFill>
                <a:latin typeface="Arial" charset="0"/>
                <a:ea typeface="ヒラギノ角ゴ Pro W3"/>
                <a:cs typeface="Arial" charset="0"/>
              </a:rPr>
              <a:t> </a:t>
            </a:r>
            <a:r>
              <a:rPr lang="it-IT" sz="1200" b="1">
                <a:solidFill>
                  <a:schemeClr val="tx1"/>
                </a:solidFill>
                <a:latin typeface="Arial" charset="0"/>
                <a:ea typeface="ヒラギノ角ゴ Pro W3"/>
                <a:cs typeface="Arial" charset="0"/>
              </a:rPr>
              <a:t>importanti</a:t>
            </a:r>
            <a:r>
              <a:rPr lang="it-IT" sz="1200">
                <a:solidFill>
                  <a:schemeClr val="tx1"/>
                </a:solidFill>
                <a:latin typeface="Arial" charset="0"/>
                <a:ea typeface="ヒラギノ角ゴ Pro W3"/>
                <a:cs typeface="Arial" charset="0"/>
              </a:rPr>
              <a:t> dal cliente su cui la </a:t>
            </a:r>
            <a:r>
              <a:rPr lang="it-IT" sz="1200" b="1">
                <a:solidFill>
                  <a:schemeClr val="tx1"/>
                </a:solidFill>
                <a:latin typeface="Arial" charset="0"/>
                <a:ea typeface="ヒラギノ角ゴ Pro W3"/>
                <a:cs typeface="Arial" charset="0"/>
              </a:rPr>
              <a:t>soddisfazione</a:t>
            </a:r>
            <a:r>
              <a:rPr lang="it-IT" sz="1200">
                <a:solidFill>
                  <a:schemeClr val="tx1"/>
                </a:solidFill>
                <a:latin typeface="Arial" charset="0"/>
                <a:ea typeface="ヒラギノ角ゴ Pro W3"/>
                <a:cs typeface="Arial" charset="0"/>
              </a:rPr>
              <a:t> del cliente è </a:t>
            </a:r>
            <a:r>
              <a:rPr lang="it-IT" sz="1200" b="1">
                <a:solidFill>
                  <a:schemeClr val="tx1"/>
                </a:solidFill>
                <a:latin typeface="Arial" charset="0"/>
                <a:ea typeface="ヒラギノ角ゴ Pro W3"/>
                <a:cs typeface="Arial" charset="0"/>
              </a:rPr>
              <a:t>alta</a:t>
            </a:r>
            <a:r>
              <a:rPr lang="it-IT" sz="1200">
                <a:solidFill>
                  <a:schemeClr val="tx1"/>
                </a:solidFill>
                <a:latin typeface="Arial" charset="0"/>
                <a:ea typeface="ヒラギノ角ゴ Pro W3"/>
                <a:cs typeface="Arial" charset="0"/>
              </a:rPr>
              <a:t>. È la parte positiva della mappa: </a:t>
            </a:r>
            <a:br>
              <a:rPr lang="it-IT" sz="1200">
                <a:solidFill>
                  <a:schemeClr val="tx1"/>
                </a:solidFill>
                <a:latin typeface="Arial" charset="0"/>
                <a:ea typeface="ヒラギノ角ゴ Pro W3"/>
                <a:cs typeface="Arial" charset="0"/>
              </a:rPr>
            </a:br>
            <a:r>
              <a:rPr lang="it-IT" sz="1200">
                <a:solidFill>
                  <a:schemeClr val="tx1"/>
                </a:solidFill>
                <a:latin typeface="Arial" charset="0"/>
                <a:ea typeface="ヒラギノ角ゴ Pro W3"/>
                <a:cs typeface="Arial" charset="0"/>
              </a:rPr>
              <a:t>occorre mantenere questi risultati e trasmetterli </a:t>
            </a:r>
            <a:br>
              <a:rPr lang="it-IT" sz="1200">
                <a:solidFill>
                  <a:schemeClr val="tx1"/>
                </a:solidFill>
                <a:latin typeface="Arial" charset="0"/>
                <a:ea typeface="ヒラギノ角ゴ Pro W3"/>
                <a:cs typeface="Arial" charset="0"/>
              </a:rPr>
            </a:br>
            <a:r>
              <a:rPr lang="it-IT" sz="1200">
                <a:solidFill>
                  <a:schemeClr val="tx1"/>
                </a:solidFill>
                <a:latin typeface="Arial" charset="0"/>
                <a:ea typeface="ヒラギノ角ゴ Pro W3"/>
                <a:cs typeface="Arial" charset="0"/>
              </a:rPr>
              <a:t>e comunicarli al cliente.</a:t>
            </a:r>
          </a:p>
        </p:txBody>
      </p:sp>
      <p:sp>
        <p:nvSpPr>
          <p:cNvPr id="26632" name="Text Box 11"/>
          <p:cNvSpPr txBox="1">
            <a:spLocks noChangeArrowheads="1"/>
          </p:cNvSpPr>
          <p:nvPr/>
        </p:nvSpPr>
        <p:spPr bwMode="auto">
          <a:xfrm>
            <a:off x="1004888" y="4225925"/>
            <a:ext cx="3890962" cy="1835150"/>
          </a:xfrm>
          <a:prstGeom prst="rect">
            <a:avLst/>
          </a:prstGeom>
          <a:noFill/>
          <a:ln w="28575">
            <a:solidFill>
              <a:srgbClr val="CC0099"/>
            </a:solidFill>
            <a:miter lim="800000"/>
            <a:headEnd/>
            <a:tailEnd/>
          </a:ln>
        </p:spPr>
        <p:txBody>
          <a:bodyPr lIns="87271" tIns="43636" rIns="87271" bIns="43636"/>
          <a:lstStyle/>
          <a:p>
            <a:pPr algn="ctr" defTabSz="871538">
              <a:lnSpc>
                <a:spcPct val="120000"/>
              </a:lnSpc>
            </a:pPr>
            <a:r>
              <a:rPr lang="it-IT" sz="1200" b="1">
                <a:solidFill>
                  <a:schemeClr val="tx1"/>
                </a:solidFill>
                <a:latin typeface="Arial" charset="0"/>
                <a:ea typeface="ヒラギノ角ゴ Pro W3"/>
                <a:cs typeface="Arial" charset="0"/>
              </a:rPr>
              <a:t>QUADRANTE DEL ”</a:t>
            </a:r>
            <a:r>
              <a:rPr lang="it-IT" sz="1200" b="1">
                <a:solidFill>
                  <a:srgbClr val="CC0099"/>
                </a:solidFill>
                <a:latin typeface="Arial" charset="0"/>
                <a:ea typeface="ヒラギノ角ゴ Pro W3"/>
                <a:cs typeface="Arial" charset="0"/>
              </a:rPr>
              <a:t>PERFEZIONARE</a:t>
            </a:r>
            <a:r>
              <a:rPr lang="it-IT" sz="1200" b="1">
                <a:solidFill>
                  <a:schemeClr val="tx1"/>
                </a:solidFill>
                <a:latin typeface="Arial" charset="0"/>
                <a:ea typeface="ヒラギノ角ゴ Pro W3"/>
                <a:cs typeface="Arial" charset="0"/>
              </a:rPr>
              <a:t>”</a:t>
            </a:r>
          </a:p>
          <a:p>
            <a:pPr algn="ctr" defTabSz="871538">
              <a:lnSpc>
                <a:spcPct val="120000"/>
              </a:lnSpc>
            </a:pPr>
            <a:endParaRPr lang="it-IT" sz="1200" b="1">
              <a:solidFill>
                <a:schemeClr val="tx1"/>
              </a:solidFill>
              <a:latin typeface="Arial" charset="0"/>
              <a:ea typeface="ヒラギノ角ゴ Pro W3"/>
              <a:cs typeface="Arial" charset="0"/>
            </a:endParaRPr>
          </a:p>
          <a:p>
            <a:pPr algn="ctr" defTabSz="871538">
              <a:lnSpc>
                <a:spcPct val="120000"/>
              </a:lnSpc>
            </a:pPr>
            <a:r>
              <a:rPr lang="it-IT" sz="1200">
                <a:solidFill>
                  <a:schemeClr val="tx1"/>
                </a:solidFill>
                <a:latin typeface="Arial" charset="0"/>
                <a:ea typeface="ヒラギノ角ゴ Pro W3"/>
                <a:cs typeface="Arial" charset="0"/>
              </a:rPr>
              <a:t>comprende le </a:t>
            </a:r>
            <a:r>
              <a:rPr lang="it-IT" sz="1200" b="1">
                <a:solidFill>
                  <a:schemeClr val="tx1"/>
                </a:solidFill>
                <a:latin typeface="Arial" charset="0"/>
                <a:ea typeface="ヒラギノ角ゴ Pro W3"/>
                <a:cs typeface="Arial" charset="0"/>
              </a:rPr>
              <a:t>caratteristiche</a:t>
            </a:r>
            <a:r>
              <a:rPr lang="it-IT" sz="1200">
                <a:solidFill>
                  <a:schemeClr val="tx1"/>
                </a:solidFill>
                <a:latin typeface="Arial" charset="0"/>
                <a:ea typeface="ヒラギノ角ゴ Pro W3"/>
                <a:cs typeface="Arial" charset="0"/>
              </a:rPr>
              <a:t> ritenute </a:t>
            </a:r>
            <a:r>
              <a:rPr lang="it-IT" sz="1200" b="1">
                <a:solidFill>
                  <a:schemeClr val="tx1"/>
                </a:solidFill>
                <a:latin typeface="Arial" charset="0"/>
                <a:ea typeface="ヒラギノ角ゴ Pro W3"/>
                <a:cs typeface="Arial" charset="0"/>
              </a:rPr>
              <a:t>meno</a:t>
            </a:r>
            <a:r>
              <a:rPr lang="it-IT" sz="1200">
                <a:solidFill>
                  <a:schemeClr val="tx1"/>
                </a:solidFill>
                <a:latin typeface="Arial" charset="0"/>
                <a:ea typeface="ヒラギノ角ゴ Pro W3"/>
                <a:cs typeface="Arial" charset="0"/>
              </a:rPr>
              <a:t> </a:t>
            </a:r>
            <a:r>
              <a:rPr lang="it-IT" sz="1200" b="1">
                <a:solidFill>
                  <a:schemeClr val="tx1"/>
                </a:solidFill>
                <a:latin typeface="Arial" charset="0"/>
                <a:ea typeface="ヒラギノ角ゴ Pro W3"/>
                <a:cs typeface="Arial" charset="0"/>
              </a:rPr>
              <a:t>impor-tanti</a:t>
            </a:r>
            <a:r>
              <a:rPr lang="it-IT" sz="1200">
                <a:solidFill>
                  <a:schemeClr val="tx1"/>
                </a:solidFill>
                <a:latin typeface="Arial" charset="0"/>
                <a:ea typeface="ヒラギノ角ゴ Pro W3"/>
                <a:cs typeface="Arial" charset="0"/>
              </a:rPr>
              <a:t> dal cliente su cui la </a:t>
            </a:r>
            <a:r>
              <a:rPr lang="it-IT" sz="1200" b="1">
                <a:solidFill>
                  <a:schemeClr val="tx1"/>
                </a:solidFill>
                <a:latin typeface="Arial" charset="0"/>
                <a:ea typeface="ヒラギノ角ゴ Pro W3"/>
                <a:cs typeface="Arial" charset="0"/>
              </a:rPr>
              <a:t>soddisfazione</a:t>
            </a:r>
            <a:r>
              <a:rPr lang="it-IT" sz="1200">
                <a:solidFill>
                  <a:schemeClr val="tx1"/>
                </a:solidFill>
                <a:latin typeface="Arial" charset="0"/>
                <a:ea typeface="ヒラギノ角ゴ Pro W3"/>
                <a:cs typeface="Arial" charset="0"/>
              </a:rPr>
              <a:t> del cliente è relativamente </a:t>
            </a:r>
            <a:r>
              <a:rPr lang="it-IT" sz="1200" b="1">
                <a:solidFill>
                  <a:schemeClr val="tx1"/>
                </a:solidFill>
                <a:latin typeface="Arial" charset="0"/>
                <a:ea typeface="ヒラギノ角ゴ Pro W3"/>
                <a:cs typeface="Arial" charset="0"/>
              </a:rPr>
              <a:t>bassa</a:t>
            </a:r>
            <a:r>
              <a:rPr lang="it-IT" sz="1200">
                <a:solidFill>
                  <a:schemeClr val="tx1"/>
                </a:solidFill>
                <a:latin typeface="Arial" charset="0"/>
                <a:ea typeface="ヒラギノ角ゴ Pro W3"/>
                <a:cs typeface="Arial" charset="0"/>
              </a:rPr>
              <a:t>. Pur non essendo particolar-mente importanti nel determinare la soddisfazione complessiva rimangono aspetti da migliorare per la presenza di un’area di insoddisfazione.</a:t>
            </a:r>
          </a:p>
        </p:txBody>
      </p:sp>
      <p:sp>
        <p:nvSpPr>
          <p:cNvPr id="26633" name="Text Box 11"/>
          <p:cNvSpPr txBox="1">
            <a:spLocks noChangeArrowheads="1"/>
          </p:cNvSpPr>
          <p:nvPr/>
        </p:nvSpPr>
        <p:spPr bwMode="auto">
          <a:xfrm>
            <a:off x="4964113" y="4224338"/>
            <a:ext cx="3889375" cy="1835150"/>
          </a:xfrm>
          <a:prstGeom prst="rect">
            <a:avLst/>
          </a:prstGeom>
          <a:noFill/>
          <a:ln w="28575">
            <a:solidFill>
              <a:srgbClr val="CC0000"/>
            </a:solidFill>
            <a:miter lim="800000"/>
            <a:headEnd/>
            <a:tailEnd/>
          </a:ln>
        </p:spPr>
        <p:txBody>
          <a:bodyPr lIns="87271" tIns="43636" rIns="87271" bIns="43636"/>
          <a:lstStyle/>
          <a:p>
            <a:pPr algn="ctr" defTabSz="871538">
              <a:lnSpc>
                <a:spcPct val="120000"/>
              </a:lnSpc>
            </a:pPr>
            <a:r>
              <a:rPr lang="it-IT" sz="1200" b="1">
                <a:solidFill>
                  <a:schemeClr val="tx1"/>
                </a:solidFill>
                <a:latin typeface="Arial" charset="0"/>
                <a:ea typeface="ヒラギノ角ゴ Pro W3"/>
                <a:cs typeface="Arial" charset="0"/>
              </a:rPr>
              <a:t>QUADRANTE DEL ”</a:t>
            </a:r>
            <a:r>
              <a:rPr lang="it-IT" sz="1200" b="1">
                <a:solidFill>
                  <a:srgbClr val="CC0000"/>
                </a:solidFill>
                <a:latin typeface="Arial" charset="0"/>
                <a:ea typeface="ヒラギノ角ゴ Pro W3"/>
                <a:cs typeface="Arial" charset="0"/>
              </a:rPr>
              <a:t>MIGLIORARE</a:t>
            </a:r>
            <a:r>
              <a:rPr lang="it-IT" sz="1200" b="1">
                <a:solidFill>
                  <a:schemeClr val="tx1"/>
                </a:solidFill>
                <a:latin typeface="Arial" charset="0"/>
                <a:ea typeface="ヒラギノ角ゴ Pro W3"/>
                <a:cs typeface="Arial" charset="0"/>
              </a:rPr>
              <a:t>”</a:t>
            </a:r>
          </a:p>
          <a:p>
            <a:pPr algn="ctr" defTabSz="871538">
              <a:lnSpc>
                <a:spcPct val="120000"/>
              </a:lnSpc>
            </a:pPr>
            <a:endParaRPr lang="it-IT" sz="1200" b="1">
              <a:solidFill>
                <a:schemeClr val="tx1"/>
              </a:solidFill>
              <a:latin typeface="Arial" charset="0"/>
              <a:ea typeface="ヒラギノ角ゴ Pro W3"/>
              <a:cs typeface="Arial" charset="0"/>
            </a:endParaRPr>
          </a:p>
          <a:p>
            <a:pPr algn="ctr" defTabSz="871538">
              <a:lnSpc>
                <a:spcPct val="120000"/>
              </a:lnSpc>
            </a:pPr>
            <a:r>
              <a:rPr lang="it-IT" sz="1200">
                <a:solidFill>
                  <a:schemeClr val="tx1"/>
                </a:solidFill>
                <a:latin typeface="Arial" charset="0"/>
                <a:ea typeface="ヒラギノ角ゴ Pro W3"/>
                <a:cs typeface="Arial" charset="0"/>
              </a:rPr>
              <a:t>comprende le </a:t>
            </a:r>
            <a:r>
              <a:rPr lang="it-IT" sz="1200" b="1">
                <a:solidFill>
                  <a:schemeClr val="tx1"/>
                </a:solidFill>
                <a:latin typeface="Arial" charset="0"/>
                <a:ea typeface="ヒラギノ角ゴ Pro W3"/>
                <a:cs typeface="Arial" charset="0"/>
              </a:rPr>
              <a:t>caratteristiche</a:t>
            </a:r>
            <a:r>
              <a:rPr lang="it-IT" sz="1200">
                <a:solidFill>
                  <a:schemeClr val="tx1"/>
                </a:solidFill>
                <a:latin typeface="Arial" charset="0"/>
                <a:ea typeface="ヒラギノ角ゴ Pro W3"/>
                <a:cs typeface="Arial" charset="0"/>
              </a:rPr>
              <a:t> ritenute </a:t>
            </a:r>
            <a:r>
              <a:rPr lang="it-IT" sz="1200" b="1">
                <a:solidFill>
                  <a:schemeClr val="tx1"/>
                </a:solidFill>
                <a:latin typeface="Arial" charset="0"/>
                <a:ea typeface="ヒラギノ角ゴ Pro W3"/>
                <a:cs typeface="Arial" charset="0"/>
              </a:rPr>
              <a:t>molto</a:t>
            </a:r>
            <a:r>
              <a:rPr lang="it-IT" sz="1200">
                <a:solidFill>
                  <a:schemeClr val="tx1"/>
                </a:solidFill>
                <a:latin typeface="Arial" charset="0"/>
                <a:ea typeface="ヒラギノ角ゴ Pro W3"/>
                <a:cs typeface="Arial" charset="0"/>
              </a:rPr>
              <a:t> </a:t>
            </a:r>
            <a:r>
              <a:rPr lang="it-IT" sz="1200" b="1">
                <a:solidFill>
                  <a:schemeClr val="tx1"/>
                </a:solidFill>
                <a:latin typeface="Arial" charset="0"/>
                <a:ea typeface="ヒラギノ角ゴ Pro W3"/>
                <a:cs typeface="Arial" charset="0"/>
              </a:rPr>
              <a:t>importanti</a:t>
            </a:r>
            <a:r>
              <a:rPr lang="it-IT" sz="1200">
                <a:solidFill>
                  <a:schemeClr val="tx1"/>
                </a:solidFill>
                <a:latin typeface="Arial" charset="0"/>
                <a:ea typeface="ヒラギノ角ゴ Pro W3"/>
                <a:cs typeface="Arial" charset="0"/>
              </a:rPr>
              <a:t> dal cliente su cui la </a:t>
            </a:r>
            <a:r>
              <a:rPr lang="it-IT" sz="1200" b="1">
                <a:solidFill>
                  <a:schemeClr val="tx1"/>
                </a:solidFill>
                <a:latin typeface="Arial" charset="0"/>
                <a:ea typeface="ヒラギノ角ゴ Pro W3"/>
                <a:cs typeface="Arial" charset="0"/>
              </a:rPr>
              <a:t>soddisfazione</a:t>
            </a:r>
            <a:r>
              <a:rPr lang="it-IT" sz="1200">
                <a:solidFill>
                  <a:schemeClr val="tx1"/>
                </a:solidFill>
                <a:latin typeface="Arial" charset="0"/>
                <a:ea typeface="ヒラギノ角ゴ Pro W3"/>
                <a:cs typeface="Arial" charset="0"/>
              </a:rPr>
              <a:t> del cliente è relativamente </a:t>
            </a:r>
            <a:r>
              <a:rPr lang="it-IT" sz="1200" b="1">
                <a:solidFill>
                  <a:schemeClr val="tx1"/>
                </a:solidFill>
                <a:latin typeface="Arial" charset="0"/>
                <a:ea typeface="ヒラギノ角ゴ Pro W3"/>
                <a:cs typeface="Arial" charset="0"/>
              </a:rPr>
              <a:t>bassa</a:t>
            </a:r>
            <a:r>
              <a:rPr lang="it-IT" sz="1200">
                <a:solidFill>
                  <a:schemeClr val="tx1"/>
                </a:solidFill>
                <a:latin typeface="Arial" charset="0"/>
                <a:ea typeface="ヒラギノ角ゴ Pro W3"/>
                <a:cs typeface="Arial" charset="0"/>
              </a:rPr>
              <a:t>. Bisogna dedicare estrema attenzione a questo quadrante per cercare di far passare queste caratteristiche all’area della soddisfazione.</a:t>
            </a:r>
          </a:p>
        </p:txBody>
      </p:sp>
      <p:grpSp>
        <p:nvGrpSpPr>
          <p:cNvPr id="26634" name="Group 40"/>
          <p:cNvGrpSpPr>
            <a:grpSpLocks/>
          </p:cNvGrpSpPr>
          <p:nvPr/>
        </p:nvGrpSpPr>
        <p:grpSpPr bwMode="auto">
          <a:xfrm>
            <a:off x="4427538" y="3462338"/>
            <a:ext cx="936625" cy="1081087"/>
            <a:chOff x="2789" y="2181"/>
            <a:chExt cx="590" cy="681"/>
          </a:xfrm>
        </p:grpSpPr>
        <p:sp>
          <p:nvSpPr>
            <p:cNvPr id="26640" name="AutoShape 39"/>
            <p:cNvSpPr>
              <a:spLocks noChangeArrowheads="1"/>
            </p:cNvSpPr>
            <p:nvPr/>
          </p:nvSpPr>
          <p:spPr bwMode="auto">
            <a:xfrm>
              <a:off x="2789" y="2181"/>
              <a:ext cx="590" cy="681"/>
            </a:xfrm>
            <a:prstGeom prst="octagon">
              <a:avLst>
                <a:gd name="adj" fmla="val 29287"/>
              </a:avLst>
            </a:prstGeom>
            <a:solidFill>
              <a:schemeClr val="bg1"/>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pic>
          <p:nvPicPr>
            <p:cNvPr id="26641" name="Picture 27" descr="j0325858[1]"/>
            <p:cNvPicPr>
              <a:picLocks noChangeAspect="1" noChangeArrowheads="1"/>
            </p:cNvPicPr>
            <p:nvPr/>
          </p:nvPicPr>
          <p:blipFill>
            <a:blip r:embed="rId3"/>
            <a:srcRect/>
            <a:stretch>
              <a:fillRect/>
            </a:stretch>
          </p:blipFill>
          <p:spPr bwMode="auto">
            <a:xfrm rot="-1073335">
              <a:off x="2810" y="2235"/>
              <a:ext cx="520" cy="620"/>
            </a:xfrm>
            <a:prstGeom prst="rect">
              <a:avLst/>
            </a:prstGeom>
            <a:solidFill>
              <a:schemeClr val="bg1"/>
            </a:solidFill>
            <a:ln w="9525">
              <a:noFill/>
              <a:miter lim="800000"/>
              <a:headEnd/>
              <a:tailEnd/>
            </a:ln>
          </p:spPr>
        </p:pic>
      </p:grpSp>
      <p:pic>
        <p:nvPicPr>
          <p:cNvPr id="26635" name="Picture 40" descr="AEN_159"/>
          <p:cNvPicPr>
            <a:picLocks noChangeAspect="1" noChangeArrowheads="1"/>
          </p:cNvPicPr>
          <p:nvPr/>
        </p:nvPicPr>
        <p:blipFill>
          <a:blip r:embed="rId4"/>
          <a:srcRect/>
          <a:stretch>
            <a:fillRect/>
          </a:stretch>
        </p:blipFill>
        <p:spPr bwMode="auto">
          <a:xfrm>
            <a:off x="8418513" y="2324100"/>
            <a:ext cx="363537" cy="371475"/>
          </a:xfrm>
          <a:prstGeom prst="rect">
            <a:avLst/>
          </a:prstGeom>
          <a:solidFill>
            <a:schemeClr val="bg1"/>
          </a:solidFill>
          <a:ln w="28575">
            <a:noFill/>
            <a:miter lim="800000"/>
            <a:headEnd/>
            <a:tailEnd/>
          </a:ln>
        </p:spPr>
      </p:pic>
      <p:pic>
        <p:nvPicPr>
          <p:cNvPr id="26636" name="Picture 41" descr="lente"/>
          <p:cNvPicPr>
            <a:picLocks noChangeAspect="1" noChangeArrowheads="1"/>
          </p:cNvPicPr>
          <p:nvPr/>
        </p:nvPicPr>
        <p:blipFill>
          <a:blip r:embed="rId5"/>
          <a:srcRect/>
          <a:stretch>
            <a:fillRect/>
          </a:stretch>
        </p:blipFill>
        <p:spPr bwMode="auto">
          <a:xfrm>
            <a:off x="1030288" y="2314575"/>
            <a:ext cx="368300" cy="369888"/>
          </a:xfrm>
          <a:prstGeom prst="rect">
            <a:avLst/>
          </a:prstGeom>
          <a:solidFill>
            <a:schemeClr val="bg1"/>
          </a:solidFill>
          <a:ln w="28575">
            <a:noFill/>
            <a:miter lim="800000"/>
            <a:headEnd/>
            <a:tailEnd/>
          </a:ln>
        </p:spPr>
      </p:pic>
      <p:pic>
        <p:nvPicPr>
          <p:cNvPr id="26637" name="Picture 45" descr="marketing_usability_main">
            <a:hlinkClick r:id="rId6"/>
          </p:cNvPr>
          <p:cNvPicPr>
            <a:picLocks noChangeAspect="1" noChangeArrowheads="1"/>
          </p:cNvPicPr>
          <p:nvPr/>
        </p:nvPicPr>
        <p:blipFill>
          <a:blip r:embed="rId7"/>
          <a:srcRect/>
          <a:stretch>
            <a:fillRect/>
          </a:stretch>
        </p:blipFill>
        <p:spPr bwMode="auto">
          <a:xfrm>
            <a:off x="8426450" y="4267200"/>
            <a:ext cx="376238" cy="298450"/>
          </a:xfrm>
          <a:prstGeom prst="rect">
            <a:avLst/>
          </a:prstGeom>
          <a:solidFill>
            <a:schemeClr val="bg1"/>
          </a:solidFill>
          <a:ln w="28575">
            <a:noFill/>
            <a:miter lim="800000"/>
            <a:headEnd/>
            <a:tailEnd/>
          </a:ln>
        </p:spPr>
      </p:pic>
      <p:pic>
        <p:nvPicPr>
          <p:cNvPr id="26638" name="Picture 46" descr="BWBW0157"/>
          <p:cNvPicPr>
            <a:picLocks noChangeAspect="1" noChangeArrowheads="1"/>
          </p:cNvPicPr>
          <p:nvPr/>
        </p:nvPicPr>
        <p:blipFill>
          <a:blip r:embed="rId8"/>
          <a:srcRect/>
          <a:stretch>
            <a:fillRect/>
          </a:stretch>
        </p:blipFill>
        <p:spPr bwMode="auto">
          <a:xfrm>
            <a:off x="1042988" y="4292600"/>
            <a:ext cx="280987" cy="320675"/>
          </a:xfrm>
          <a:prstGeom prst="rect">
            <a:avLst/>
          </a:prstGeom>
          <a:noFill/>
          <a:ln w="9525">
            <a:noFill/>
            <a:miter lim="800000"/>
            <a:headEnd/>
            <a:tailEnd/>
          </a:ln>
        </p:spPr>
      </p:pic>
      <p:sp>
        <p:nvSpPr>
          <p:cNvPr id="18" name="Segnaposto numero diapositiva 17"/>
          <p:cNvSpPr>
            <a:spLocks noGrp="1"/>
          </p:cNvSpPr>
          <p:nvPr>
            <p:ph type="sldNum" sz="quarter" idx="10"/>
          </p:nvPr>
        </p:nvSpPr>
        <p:spPr/>
        <p:txBody>
          <a:bodyPr/>
          <a:lstStyle/>
          <a:p>
            <a:pPr>
              <a:defRPr/>
            </a:pPr>
            <a:fld id="{AF823B59-EF41-4D24-B19C-0EB8502EA33D}" type="slidenum">
              <a:rPr lang="it-IT" smtClean="0"/>
              <a:pPr>
                <a:defRPr/>
              </a:pPr>
              <a:t>12</a:t>
            </a:fld>
            <a:endParaRPr lang="it-IT"/>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F998F823-D6A6-4E84-A12B-D957006970DB}" type="slidenum">
              <a:rPr lang="it-IT" smtClean="0"/>
              <a:pPr>
                <a:defRPr/>
              </a:pPr>
              <a:t>120</a:t>
            </a:fld>
            <a:endParaRPr lang="it-IT"/>
          </a:p>
        </p:txBody>
      </p:sp>
      <p:sp>
        <p:nvSpPr>
          <p:cNvPr id="530434" name="Rectangle 2"/>
          <p:cNvSpPr>
            <a:spLocks noChangeArrowheads="1"/>
          </p:cNvSpPr>
          <p:nvPr/>
        </p:nvSpPr>
        <p:spPr bwMode="auto">
          <a:xfrm>
            <a:off x="760413" y="539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2011</a:t>
            </a:r>
          </a:p>
        </p:txBody>
      </p:sp>
      <p:sp>
        <p:nvSpPr>
          <p:cNvPr id="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17"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(102 CASI AD HOC)</a:t>
            </a:r>
            <a:endParaRPr lang="it-IT" sz="900" dirty="0">
              <a:solidFill>
                <a:schemeClr val="tx1"/>
              </a:solidFill>
              <a:latin typeface="+mn-lt"/>
            </a:endParaRPr>
          </a:p>
        </p:txBody>
      </p:sp>
      <p:graphicFrame>
        <p:nvGraphicFramePr>
          <p:cNvPr id="18" name="Group 761"/>
          <p:cNvGraphicFramePr>
            <a:graphicFrameLocks noGrp="1"/>
          </p:cNvGraphicFramePr>
          <p:nvPr/>
        </p:nvGraphicFramePr>
        <p:xfrm>
          <a:off x="760413" y="881063"/>
          <a:ext cx="8137525" cy="5199062"/>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60"/>
              </a:tblGrid>
              <a:tr h="5711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 SITO INTERNET</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2011</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794368">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575632">
                <a:tc>
                  <a:txBody>
                    <a:bodyPr/>
                    <a:lstStyle/>
                    <a:p>
                      <a:pPr algn="l" fontAlgn="ctr"/>
                      <a:r>
                        <a:rPr lang="it-IT" sz="1000" b="0" i="1" u="none" strike="noStrike" dirty="0">
                          <a:solidFill>
                            <a:srgbClr val="000000"/>
                          </a:solidFill>
                          <a:latin typeface="Arial"/>
                        </a:rPr>
                        <a:t>Facilità di accesso ai servizi dello sportello on </a:t>
                      </a:r>
                      <a:r>
                        <a:rPr lang="it-IT" sz="1000" b="0" i="1" u="none" strike="noStrike" dirty="0" err="1">
                          <a:solidFill>
                            <a:srgbClr val="000000"/>
                          </a:solidFill>
                          <a:latin typeface="Arial"/>
                        </a:rPr>
                        <a:t>line</a:t>
                      </a:r>
                      <a:r>
                        <a:rPr lang="it-IT" sz="1000" b="0" i="1" u="none" strike="noStrike" dirty="0">
                          <a:solidFill>
                            <a:srgbClr val="000000"/>
                          </a:solidFill>
                          <a:latin typeface="Arial"/>
                        </a:rPr>
                        <a:t> </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a:solidFill>
                            <a:srgbClr val="000000"/>
                          </a:solidFill>
                          <a:latin typeface="Arial"/>
                        </a:rPr>
                        <a:t>1%</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solidFill>
                            <a:srgbClr val="000000"/>
                          </a:solidFill>
                          <a:latin typeface="Arial"/>
                        </a:rPr>
                        <a:t>3%</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solidFill>
                            <a:srgbClr val="000000"/>
                          </a:solidFill>
                          <a:latin typeface="Arial"/>
                        </a:rPr>
                        <a:t>96%</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solidFill>
                            <a:srgbClr val="000000"/>
                          </a:solidFill>
                          <a:latin typeface="Arial"/>
                        </a:rPr>
                        <a:t>7,7</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7,3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a:effectLst/>
                          <a:latin typeface="Arial" panose="020B0604020202020204" pitchFamily="34" charset="0"/>
                        </a:rPr>
                        <a:t>0%</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a:effectLst/>
                          <a:latin typeface="Arial" panose="020B0604020202020204" pitchFamily="34" charset="0"/>
                        </a:rPr>
                        <a:t>99%</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7.9</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613272">
                <a:tc>
                  <a:txBody>
                    <a:bodyPr/>
                    <a:lstStyle/>
                    <a:p>
                      <a:pPr algn="l" fontAlgn="ctr"/>
                      <a:r>
                        <a:rPr lang="it-IT" sz="1000" b="0" i="1" u="none" strike="noStrike" dirty="0">
                          <a:solidFill>
                            <a:srgbClr val="000000"/>
                          </a:solidFill>
                          <a:latin typeface="Arial"/>
                        </a:rPr>
                        <a:t>Chiarezza delle informazioni presenti nello sportello on </a:t>
                      </a:r>
                      <a:r>
                        <a:rPr lang="it-IT" sz="1000" b="0" i="1" u="none" strike="noStrike" dirty="0" err="1">
                          <a:solidFill>
                            <a:srgbClr val="000000"/>
                          </a:solidFill>
                          <a:latin typeface="Arial"/>
                        </a:rPr>
                        <a:t>line</a:t>
                      </a:r>
                      <a:endParaRPr lang="it-IT" sz="10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solidFill>
                            <a:srgbClr val="000000"/>
                          </a:solidFill>
                          <a:latin typeface="Arial"/>
                        </a:rPr>
                        <a:t>0%</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solidFill>
                            <a:srgbClr val="000000"/>
                          </a:solidFill>
                          <a:latin typeface="Arial"/>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solidFill>
                            <a:srgbClr val="000000"/>
                          </a:solidFill>
                          <a:latin typeface="Arial"/>
                        </a:rPr>
                        <a:t>94%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solidFill>
                            <a:srgbClr val="000000"/>
                          </a:solidFill>
                          <a:latin typeface="Arial"/>
                        </a:rPr>
                        <a:t>7,8</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7,2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a:effectLst/>
                          <a:latin typeface="Arial" panose="020B0604020202020204" pitchFamily="34" charset="0"/>
                        </a:rPr>
                        <a:t>98%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7.8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13272">
                <a:tc>
                  <a:txBody>
                    <a:bodyPr/>
                    <a:lstStyle/>
                    <a:p>
                      <a:pPr algn="l" fontAlgn="ctr"/>
                      <a:r>
                        <a:rPr lang="it-IT" sz="1000" b="0" i="1" u="none" strike="noStrike" dirty="0">
                          <a:solidFill>
                            <a:srgbClr val="000000"/>
                          </a:solidFill>
                          <a:latin typeface="Arial"/>
                        </a:rPr>
                        <a:t>Disponibilità dello sportello on </a:t>
                      </a:r>
                      <a:r>
                        <a:rPr lang="it-IT" sz="1000" b="0" i="1" u="none" strike="noStrike" dirty="0" err="1">
                          <a:solidFill>
                            <a:srgbClr val="000000"/>
                          </a:solidFill>
                          <a:latin typeface="Arial"/>
                        </a:rPr>
                        <a:t>line</a:t>
                      </a:r>
                      <a:r>
                        <a:rPr lang="it-IT" sz="1000" b="0" i="1" u="none" strike="noStrike" dirty="0">
                          <a:solidFill>
                            <a:srgbClr val="000000"/>
                          </a:solidFill>
                          <a:latin typeface="Arial"/>
                        </a:rPr>
                        <a:t> pienamente funzionante</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solidFill>
                            <a:srgbClr val="000000"/>
                          </a:solidFill>
                          <a:latin typeface="Arial"/>
                        </a:rPr>
                        <a:t>1%</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solidFill>
                            <a:srgbClr val="000000"/>
                          </a:solidFill>
                          <a:latin typeface="Arial"/>
                        </a:rPr>
                        <a:t>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solidFill>
                            <a:srgbClr val="000000"/>
                          </a:solidFill>
                          <a:latin typeface="Arial"/>
                        </a:rPr>
                        <a:t>97%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solidFill>
                            <a:srgbClr val="000000"/>
                          </a:solidFill>
                          <a:latin typeface="Arial"/>
                        </a:rPr>
                        <a:t>7,9</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4%</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7,2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a:effectLst/>
                          <a:latin typeface="Arial" panose="020B0604020202020204" pitchFamily="34" charset="0"/>
                        </a:rPr>
                        <a:t>96%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8.0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13272">
                <a:tc>
                  <a:txBody>
                    <a:bodyPr/>
                    <a:lstStyle/>
                    <a:p>
                      <a:pPr algn="l" fontAlgn="ctr"/>
                      <a:r>
                        <a:rPr lang="it-IT" sz="1000" b="0" i="1" u="none" strike="noStrike" dirty="0">
                          <a:solidFill>
                            <a:srgbClr val="000000"/>
                          </a:solidFill>
                          <a:latin typeface="Arial"/>
                        </a:rPr>
                        <a:t>Facilità di navigazione </a:t>
                      </a:r>
                      <a:r>
                        <a:rPr lang="it-IT" sz="1000" b="0" i="1" u="none" strike="noStrike" dirty="0" err="1">
                          <a:solidFill>
                            <a:srgbClr val="000000"/>
                          </a:solidFill>
                          <a:latin typeface="Arial"/>
                        </a:rPr>
                        <a:t>all</a:t>
                      </a:r>
                      <a:r>
                        <a:rPr lang="it-IT" sz="1000" b="0" i="1" u="none" strike="noStrike" dirty="0">
                          <a:solidFill>
                            <a:srgbClr val="000000"/>
                          </a:solidFill>
                          <a:latin typeface="Arial"/>
                        </a:rPr>
                        <a:t> interno dello sportello on </a:t>
                      </a:r>
                      <a:r>
                        <a:rPr lang="it-IT" sz="1000" b="0" i="1" u="none" strike="noStrike" dirty="0" err="1">
                          <a:solidFill>
                            <a:srgbClr val="000000"/>
                          </a:solidFill>
                          <a:latin typeface="Arial"/>
                        </a:rPr>
                        <a:t>line</a:t>
                      </a:r>
                      <a:endParaRPr lang="it-IT" sz="10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solidFill>
                            <a:srgbClr val="000000"/>
                          </a:solidFill>
                          <a:latin typeface="Arial"/>
                        </a:rPr>
                        <a:t>1%</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solidFill>
                            <a:srgbClr val="000000"/>
                          </a:solidFill>
                          <a:latin typeface="Arial"/>
                        </a:rPr>
                        <a:t>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solidFill>
                            <a:srgbClr val="000000"/>
                          </a:solidFill>
                          <a:latin typeface="Arial"/>
                        </a:rPr>
                        <a:t>94%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solidFill>
                            <a:srgbClr val="000000"/>
                          </a:solidFill>
                          <a:latin typeface="Arial"/>
                        </a:rPr>
                        <a:t>7,8</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4%</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96%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7.8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462313">
                <a:tc>
                  <a:txBody>
                    <a:bodyPr/>
                    <a:lstStyle/>
                    <a:p>
                      <a:pPr algn="l" fontAlgn="ctr"/>
                      <a:r>
                        <a:rPr lang="it-IT" sz="1000" b="0" i="1" u="none" strike="noStrike" dirty="0">
                          <a:solidFill>
                            <a:srgbClr val="000000"/>
                          </a:solidFill>
                          <a:latin typeface="Arial"/>
                        </a:rPr>
                        <a:t>Numero delle operazioni che è possibile fare</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solidFill>
                            <a:srgbClr val="000000"/>
                          </a:solidFill>
                          <a:latin typeface="Arial"/>
                        </a:rPr>
                        <a:t>1%</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solidFill>
                            <a:srgbClr val="000000"/>
                          </a:solidFill>
                          <a:latin typeface="Arial"/>
                        </a:rPr>
                        <a:t>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solidFill>
                            <a:srgbClr val="000000"/>
                          </a:solidFill>
                          <a:latin typeface="Arial"/>
                        </a:rPr>
                        <a:t>90%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solidFill>
                            <a:srgbClr val="000000"/>
                          </a:solidFill>
                          <a:latin typeface="Arial"/>
                        </a:rPr>
                        <a:t>7,5</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94%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7.5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462313">
                <a:tc>
                  <a:txBody>
                    <a:bodyPr/>
                    <a:lstStyle/>
                    <a:p>
                      <a:pPr algn="l" fontAlgn="ctr"/>
                      <a:r>
                        <a:rPr lang="it-IT" sz="1000" b="0" i="1" u="none" strike="noStrike" dirty="0">
                          <a:solidFill>
                            <a:srgbClr val="000000"/>
                          </a:solidFill>
                          <a:latin typeface="Arial"/>
                        </a:rPr>
                        <a:t>Completezza delle risposte ai quesiti / reclami</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solidFill>
                            <a:srgbClr val="000000"/>
                          </a:solidFill>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solidFill>
                            <a:srgbClr val="000000"/>
                          </a:solidFill>
                          <a:latin typeface="Arial"/>
                        </a:rPr>
                        <a:t>20%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solidFill>
                            <a:srgbClr val="000000"/>
                          </a:solidFill>
                          <a:latin typeface="Arial"/>
                        </a:rPr>
                        <a:t>77%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solidFill>
                            <a:srgbClr val="000000"/>
                          </a:solidFill>
                          <a:latin typeface="Arial"/>
                        </a:rPr>
                        <a:t>7,1</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6,8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smtClean="0">
                          <a:effectLst/>
                          <a:latin typeface="Arial" panose="020B0604020202020204" pitchFamily="34" charset="0"/>
                        </a:rPr>
                        <a:t>22%</a:t>
                      </a:r>
                      <a:endParaRPr lang="en-US" sz="1400" b="1"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73%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6.8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462313">
                <a:tc>
                  <a:txBody>
                    <a:bodyPr/>
                    <a:lstStyle/>
                    <a:p>
                      <a:pPr algn="l" fontAlgn="ctr"/>
                      <a:r>
                        <a:rPr lang="it-IT" sz="1000" b="0" i="1" u="none" strike="noStrike" dirty="0">
                          <a:solidFill>
                            <a:srgbClr val="000000"/>
                          </a:solidFill>
                          <a:latin typeface="Arial"/>
                        </a:rPr>
                        <a:t>Tempestività/rapidità delle risposte ai quesiti / reclami</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a:solidFill>
                            <a:srgbClr val="000000"/>
                          </a:solidFill>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solidFill>
                            <a:srgbClr val="000000"/>
                          </a:solidFill>
                          <a:latin typeface="Arial"/>
                        </a:rPr>
                        <a:t>18%</a:t>
                      </a:r>
                      <a:endParaRPr lang="it-IT" sz="1400" b="0" i="0" u="none" strike="noStrike" dirty="0">
                        <a:solidFill>
                          <a:srgbClr val="000000"/>
                        </a:solidFill>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solidFill>
                            <a:srgbClr val="000000"/>
                          </a:solidFill>
                          <a:latin typeface="Arial"/>
                        </a:rPr>
                        <a:t>79%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solidFill>
                            <a:srgbClr val="000000"/>
                          </a:solidFill>
                          <a:latin typeface="Arial"/>
                        </a:rPr>
                        <a:t>7,2</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6,8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a:effectLst/>
                          <a:latin typeface="Arial" panose="020B0604020202020204" pitchFamily="34" charset="0"/>
                        </a:rPr>
                        <a:t>28%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64%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6.6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DELLO SPORTELLO ON LINE - </a:t>
            </a:r>
            <a:r>
              <a:rPr lang="it-IT" sz="2100" i="1">
                <a:solidFill>
                  <a:srgbClr val="3366CC"/>
                </a:solidFill>
                <a:cs typeface="Arial" charset="0"/>
              </a:rPr>
              <a:t>2° SEMESTRE 2012</a:t>
            </a:r>
          </a:p>
        </p:txBody>
      </p:sp>
      <p:sp>
        <p:nvSpPr>
          <p:cNvPr id="531458" name="Text Box 3"/>
          <p:cNvSpPr txBox="1">
            <a:spLocks noChangeArrowheads="1"/>
          </p:cNvSpPr>
          <p:nvPr/>
        </p:nvSpPr>
        <p:spPr bwMode="auto">
          <a:xfrm>
            <a:off x="755650" y="1093788"/>
            <a:ext cx="8137525" cy="434975"/>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pPr>
            <a:r>
              <a:rPr lang="it-IT" sz="1200">
                <a:solidFill>
                  <a:schemeClr val="tx1"/>
                </a:solidFill>
                <a:latin typeface="Arial" charset="0"/>
                <a:cs typeface="Arial" charset="0"/>
              </a:rPr>
              <a:t>Quali dei seguenti aspetti sono per Lei i tre più importanti? </a:t>
            </a:r>
          </a:p>
        </p:txBody>
      </p:sp>
      <p:sp>
        <p:nvSpPr>
          <p:cNvPr id="8" name="Segnaposto numero diapositiva 7"/>
          <p:cNvSpPr>
            <a:spLocks noGrp="1"/>
          </p:cNvSpPr>
          <p:nvPr>
            <p:ph type="sldNum" sz="quarter" idx="10"/>
          </p:nvPr>
        </p:nvSpPr>
        <p:spPr/>
        <p:txBody>
          <a:bodyPr/>
          <a:lstStyle/>
          <a:p>
            <a:pPr>
              <a:defRPr/>
            </a:pPr>
            <a:fld id="{29D5501D-052D-426A-9023-C954A0F5DE8A}" type="slidenum">
              <a:rPr lang="it-IT" smtClean="0"/>
              <a:pPr>
                <a:defRPr/>
              </a:pPr>
              <a:t>121</a:t>
            </a:fld>
            <a:endParaRPr lang="it-IT"/>
          </a:p>
        </p:txBody>
      </p:sp>
      <p:sp>
        <p:nvSpPr>
          <p:cNvPr id="9"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graphicFrame>
        <p:nvGraphicFramePr>
          <p:cNvPr id="531461" name="Object 3"/>
          <p:cNvGraphicFramePr>
            <a:graphicFrameLocks noChangeAspect="1"/>
          </p:cNvGraphicFramePr>
          <p:nvPr/>
        </p:nvGraphicFramePr>
        <p:xfrm>
          <a:off x="1425575" y="1433513"/>
          <a:ext cx="7661275" cy="4638675"/>
        </p:xfrm>
        <a:graphic>
          <a:graphicData uri="http://schemas.openxmlformats.org/presentationml/2006/ole">
            <p:oleObj spid="_x0000_s531461" r:id="rId4" imgW="7663336" imgH="4639458" progId="Excel.Chart.8">
              <p:embed/>
            </p:oleObj>
          </a:graphicData>
        </a:graphic>
      </p:graphicFrame>
      <p:sp>
        <p:nvSpPr>
          <p:cNvPr id="10"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(102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481" name="Grafico 31"/>
          <p:cNvGraphicFramePr>
            <a:graphicFrameLocks/>
          </p:cNvGraphicFramePr>
          <p:nvPr/>
        </p:nvGraphicFramePr>
        <p:xfrm>
          <a:off x="1568450" y="1290638"/>
          <a:ext cx="6367463" cy="4205287"/>
        </p:xfrm>
        <a:graphic>
          <a:graphicData uri="http://schemas.openxmlformats.org/presentationml/2006/ole">
            <p:oleObj spid="_x0000_s532481" r:id="rId3" imgW="6370872" imgH="4206605" progId="Excel.Chart.8">
              <p:embed/>
            </p:oleObj>
          </a:graphicData>
        </a:graphic>
      </p:graphicFrame>
      <p:sp>
        <p:nvSpPr>
          <p:cNvPr id="307203" name="Text Box 4"/>
          <p:cNvSpPr txBox="1">
            <a:spLocks noChangeArrowheads="1"/>
          </p:cNvSpPr>
          <p:nvPr/>
        </p:nvSpPr>
        <p:spPr bwMode="auto">
          <a:xfrm>
            <a:off x="1416050" y="1058863"/>
            <a:ext cx="1230313"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243638" y="105886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286500" y="5480050"/>
            <a:ext cx="1184275" cy="23018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382713" y="5475288"/>
            <a:ext cx="1182687" cy="230187"/>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357313" y="5749925"/>
            <a:ext cx="6072187"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5400000">
            <a:off x="-1014412" y="315912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5400000">
            <a:off x="894556" y="4874419"/>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sp>
        <p:nvSpPr>
          <p:cNvPr id="53248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SITO SPORTELLO ON LINE</a:t>
            </a:r>
          </a:p>
        </p:txBody>
      </p:sp>
      <p:pic>
        <p:nvPicPr>
          <p:cNvPr id="532490" name="Picture 40" descr="AEN_159"/>
          <p:cNvPicPr>
            <a:picLocks noChangeAspect="1" noChangeArrowheads="1"/>
          </p:cNvPicPr>
          <p:nvPr/>
        </p:nvPicPr>
        <p:blipFill>
          <a:blip r:embed="rId4"/>
          <a:srcRect/>
          <a:stretch>
            <a:fillRect/>
          </a:stretch>
        </p:blipFill>
        <p:spPr bwMode="auto">
          <a:xfrm>
            <a:off x="7500938" y="714375"/>
            <a:ext cx="582612" cy="595313"/>
          </a:xfrm>
          <a:prstGeom prst="rect">
            <a:avLst/>
          </a:prstGeom>
          <a:solidFill>
            <a:schemeClr val="bg1"/>
          </a:solidFill>
          <a:ln w="28575">
            <a:noFill/>
            <a:miter lim="800000"/>
            <a:headEnd/>
            <a:tailEnd/>
          </a:ln>
        </p:spPr>
      </p:pic>
      <p:pic>
        <p:nvPicPr>
          <p:cNvPr id="532491" name="Picture 41" descr="lente"/>
          <p:cNvPicPr>
            <a:picLocks noChangeAspect="1" noChangeArrowheads="1"/>
          </p:cNvPicPr>
          <p:nvPr/>
        </p:nvPicPr>
        <p:blipFill>
          <a:blip r:embed="rId5"/>
          <a:srcRect/>
          <a:stretch>
            <a:fillRect/>
          </a:stretch>
        </p:blipFill>
        <p:spPr bwMode="auto">
          <a:xfrm>
            <a:off x="785813" y="752475"/>
            <a:ext cx="639762" cy="642938"/>
          </a:xfrm>
          <a:prstGeom prst="rect">
            <a:avLst/>
          </a:prstGeom>
          <a:solidFill>
            <a:schemeClr val="bg1"/>
          </a:solidFill>
          <a:ln w="28575">
            <a:noFill/>
            <a:miter lim="800000"/>
            <a:headEnd/>
            <a:tailEnd/>
          </a:ln>
        </p:spPr>
      </p:pic>
      <p:pic>
        <p:nvPicPr>
          <p:cNvPr id="532492" name="Picture 45" descr="marketing_usability_main">
            <a:hlinkClick r:id="rId6"/>
          </p:cNvPr>
          <p:cNvPicPr>
            <a:picLocks noChangeAspect="1" noChangeArrowheads="1"/>
          </p:cNvPicPr>
          <p:nvPr/>
        </p:nvPicPr>
        <p:blipFill>
          <a:blip r:embed="rId7"/>
          <a:srcRect/>
          <a:stretch>
            <a:fillRect/>
          </a:stretch>
        </p:blipFill>
        <p:spPr bwMode="auto">
          <a:xfrm>
            <a:off x="7500938" y="5429250"/>
            <a:ext cx="747712" cy="592138"/>
          </a:xfrm>
          <a:prstGeom prst="rect">
            <a:avLst/>
          </a:prstGeom>
          <a:solidFill>
            <a:schemeClr val="bg1"/>
          </a:solidFill>
          <a:ln w="28575">
            <a:noFill/>
            <a:miter lim="800000"/>
            <a:headEnd/>
            <a:tailEnd/>
          </a:ln>
        </p:spPr>
      </p:pic>
      <p:pic>
        <p:nvPicPr>
          <p:cNvPr id="532493" name="Picture 46" descr="BWBW0157"/>
          <p:cNvPicPr>
            <a:picLocks noChangeAspect="1" noChangeArrowheads="1"/>
          </p:cNvPicPr>
          <p:nvPr/>
        </p:nvPicPr>
        <p:blipFill>
          <a:blip r:embed="rId8"/>
          <a:srcRect/>
          <a:stretch>
            <a:fillRect/>
          </a:stretch>
        </p:blipFill>
        <p:spPr bwMode="auto">
          <a:xfrm>
            <a:off x="860425" y="5429250"/>
            <a:ext cx="450850" cy="514350"/>
          </a:xfrm>
          <a:prstGeom prst="rect">
            <a:avLst/>
          </a:prstGeom>
          <a:noFill/>
          <a:ln w="9525">
            <a:noFill/>
            <a:miter lim="800000"/>
            <a:headEnd/>
            <a:tailEnd/>
          </a:ln>
        </p:spPr>
      </p:pic>
      <p:sp>
        <p:nvSpPr>
          <p:cNvPr id="37" name="Rectangle 23"/>
          <p:cNvSpPr>
            <a:spLocks noChangeArrowheads="1"/>
          </p:cNvSpPr>
          <p:nvPr/>
        </p:nvSpPr>
        <p:spPr bwMode="auto">
          <a:xfrm rot="16200000">
            <a:off x="6913563" y="4398963"/>
            <a:ext cx="1581150" cy="21590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14%</a:t>
            </a:r>
            <a:endParaRPr lang="it-IT" sz="900" dirty="0">
              <a:solidFill>
                <a:schemeClr val="tx1"/>
              </a:solidFill>
              <a:latin typeface="+mn-lt"/>
            </a:endParaRPr>
          </a:p>
        </p:txBody>
      </p:sp>
      <p:sp>
        <p:nvSpPr>
          <p:cNvPr id="38" name="Text Box 36"/>
          <p:cNvSpPr txBox="1">
            <a:spLocks noChangeArrowheads="1"/>
          </p:cNvSpPr>
          <p:nvPr/>
        </p:nvSpPr>
        <p:spPr bwMode="auto">
          <a:xfrm rot="-5400000">
            <a:off x="892969" y="1397794"/>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214438" y="587057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6911975"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9" name="Rectangle 22"/>
          <p:cNvSpPr>
            <a:spLocks noChangeArrowheads="1"/>
          </p:cNvSpPr>
          <p:nvPr/>
        </p:nvSpPr>
        <p:spPr bwMode="auto">
          <a:xfrm>
            <a:off x="6334125" y="2349500"/>
            <a:ext cx="1081088"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NUMERO DELLE OPERAZIONI CHE E’ POSSIBILE FARE</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a:solidFill>
                  <a:schemeClr val="bg1"/>
                </a:solidFill>
              </a:rPr>
              <a:t>LE PRIORITÀ DI INTERVENTO</a:t>
            </a:r>
            <a:endParaRPr lang="it-IT" sz="1800">
              <a:solidFill>
                <a:schemeClr val="bg1"/>
              </a:solidFill>
              <a:effectLst>
                <a:outerShdw blurRad="38100" dist="38100" dir="2700000" algn="tl">
                  <a:srgbClr val="C0C0C0"/>
                </a:outerShdw>
              </a:effectLst>
            </a:endParaRPr>
          </a:p>
        </p:txBody>
      </p:sp>
      <p:sp>
        <p:nvSpPr>
          <p:cNvPr id="54" name="Rectangle 23"/>
          <p:cNvSpPr>
            <a:spLocks noChangeArrowheads="1"/>
          </p:cNvSpPr>
          <p:nvPr/>
        </p:nvSpPr>
        <p:spPr bwMode="auto">
          <a:xfrm>
            <a:off x="1619250" y="3357563"/>
            <a:ext cx="2374900" cy="227012"/>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dirty="0">
                <a:solidFill>
                  <a:schemeClr val="tx1"/>
                </a:solidFill>
                <a:latin typeface="+mn-lt"/>
              </a:rPr>
              <a:t>88,5</a:t>
            </a:r>
            <a:r>
              <a:rPr lang="it-IT" sz="900" b="1" dirty="0">
                <a:solidFill>
                  <a:schemeClr val="tx1"/>
                </a:solidFill>
                <a:latin typeface="+mn-lt"/>
              </a:rPr>
              <a:t>%</a:t>
            </a:r>
            <a:endParaRPr lang="it-IT" sz="900" b="1" dirty="0">
              <a:solidFill>
                <a:schemeClr val="tx1"/>
              </a:solidFill>
              <a:latin typeface="+mn-lt"/>
            </a:endParaRPr>
          </a:p>
        </p:txBody>
      </p:sp>
      <p:sp>
        <p:nvSpPr>
          <p:cNvPr id="25" name="Rectangle 22"/>
          <p:cNvSpPr>
            <a:spLocks noChangeArrowheads="1"/>
          </p:cNvSpPr>
          <p:nvPr/>
        </p:nvSpPr>
        <p:spPr bwMode="auto">
          <a:xfrm>
            <a:off x="4392613" y="2924175"/>
            <a:ext cx="1152525" cy="357188"/>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800" dirty="0">
                <a:solidFill>
                  <a:schemeClr val="tx1"/>
                </a:solidFill>
                <a:latin typeface="+mn-lt"/>
              </a:rPr>
              <a:t>DISPONIBILITÀ PIENAMENTE FUNZIONANTE</a:t>
            </a:r>
            <a:endParaRPr lang="it-IT" sz="800" dirty="0">
              <a:solidFill>
                <a:schemeClr val="tx1"/>
              </a:solidFill>
              <a:latin typeface="+mn-lt"/>
            </a:endParaRPr>
          </a:p>
        </p:txBody>
      </p:sp>
      <p:sp>
        <p:nvSpPr>
          <p:cNvPr id="26" name="Rectangle 22"/>
          <p:cNvSpPr>
            <a:spLocks noChangeArrowheads="1"/>
          </p:cNvSpPr>
          <p:nvPr/>
        </p:nvSpPr>
        <p:spPr bwMode="auto">
          <a:xfrm>
            <a:off x="1528763" y="2312988"/>
            <a:ext cx="1584325" cy="144462"/>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800" dirty="0">
                <a:solidFill>
                  <a:schemeClr val="tx1"/>
                </a:solidFill>
                <a:latin typeface="+mn-lt"/>
              </a:rPr>
              <a:t>FACILITÀ </a:t>
            </a:r>
            <a:r>
              <a:rPr lang="it-IT" sz="800" dirty="0" err="1">
                <a:solidFill>
                  <a:schemeClr val="tx1"/>
                </a:solidFill>
                <a:latin typeface="+mn-lt"/>
              </a:rPr>
              <a:t>DI</a:t>
            </a:r>
            <a:r>
              <a:rPr lang="it-IT" sz="800" dirty="0">
                <a:solidFill>
                  <a:schemeClr val="tx1"/>
                </a:solidFill>
                <a:latin typeface="+mn-lt"/>
              </a:rPr>
              <a:t> ACCESSO AI SERVIZI</a:t>
            </a:r>
            <a:endParaRPr lang="it-IT" sz="800" dirty="0">
              <a:solidFill>
                <a:schemeClr val="tx1"/>
              </a:solidFill>
              <a:latin typeface="+mn-lt"/>
            </a:endParaRPr>
          </a:p>
        </p:txBody>
      </p:sp>
      <p:sp>
        <p:nvSpPr>
          <p:cNvPr id="27" name="Rectangle 22"/>
          <p:cNvSpPr>
            <a:spLocks noChangeArrowheads="1"/>
          </p:cNvSpPr>
          <p:nvPr/>
        </p:nvSpPr>
        <p:spPr bwMode="auto">
          <a:xfrm>
            <a:off x="4932363" y="2241550"/>
            <a:ext cx="1800225" cy="28575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CHIAREZZA DELLE INFORMAZIONI PRESENTI</a:t>
            </a:r>
            <a:endParaRPr lang="it-IT" sz="800" dirty="0">
              <a:solidFill>
                <a:schemeClr val="tx1"/>
              </a:solidFill>
              <a:latin typeface="+mn-lt"/>
            </a:endParaRPr>
          </a:p>
        </p:txBody>
      </p:sp>
      <p:sp>
        <p:nvSpPr>
          <p:cNvPr id="28" name="Rectangle 22"/>
          <p:cNvSpPr>
            <a:spLocks noChangeArrowheads="1"/>
          </p:cNvSpPr>
          <p:nvPr/>
        </p:nvSpPr>
        <p:spPr bwMode="auto">
          <a:xfrm>
            <a:off x="2806700" y="2828925"/>
            <a:ext cx="1800225" cy="28575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FACILITÀ </a:t>
            </a:r>
            <a:r>
              <a:rPr lang="it-IT" sz="800" dirty="0" err="1">
                <a:solidFill>
                  <a:schemeClr val="tx1"/>
                </a:solidFill>
                <a:latin typeface="+mn-lt"/>
              </a:rPr>
              <a:t>DI</a:t>
            </a:r>
            <a:r>
              <a:rPr lang="it-IT" sz="800" dirty="0">
                <a:solidFill>
                  <a:schemeClr val="tx1"/>
                </a:solidFill>
                <a:latin typeface="+mn-lt"/>
              </a:rPr>
              <a:t> NAVIGAZIONE</a:t>
            </a:r>
            <a:endParaRPr lang="it-IT" sz="800" dirty="0">
              <a:solidFill>
                <a:schemeClr val="tx1"/>
              </a:solidFill>
              <a:latin typeface="+mn-lt"/>
            </a:endParaRPr>
          </a:p>
        </p:txBody>
      </p:sp>
      <p:sp>
        <p:nvSpPr>
          <p:cNvPr id="31" name="Rectangle 22"/>
          <p:cNvSpPr>
            <a:spLocks noChangeArrowheads="1"/>
          </p:cNvSpPr>
          <p:nvPr/>
        </p:nvSpPr>
        <p:spPr bwMode="auto">
          <a:xfrm>
            <a:off x="2406650" y="4484688"/>
            <a:ext cx="1785938"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COMPLETEZZA DELLE RISPOSTE AI QUESITI/RECLAMI</a:t>
            </a:r>
          </a:p>
        </p:txBody>
      </p:sp>
      <p:sp>
        <p:nvSpPr>
          <p:cNvPr id="29" name="Rectangle 22"/>
          <p:cNvSpPr>
            <a:spLocks noChangeArrowheads="1"/>
          </p:cNvSpPr>
          <p:nvPr/>
        </p:nvSpPr>
        <p:spPr bwMode="auto">
          <a:xfrm>
            <a:off x="4862513" y="4719638"/>
            <a:ext cx="1785937"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TEMPESTIVITÀ/RAPIDITÀ DELLE RISPOSTE AI QUESITI/RECLAMI</a:t>
            </a:r>
            <a:endParaRPr lang="it-IT" sz="800" dirty="0">
              <a:solidFill>
                <a:schemeClr val="tx1"/>
              </a:solidFill>
              <a:latin typeface="+mn-lt"/>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5"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La comunicazione dell’azienda</a:t>
            </a:r>
          </a:p>
        </p:txBody>
      </p:sp>
      <p:sp>
        <p:nvSpPr>
          <p:cNvPr id="3" name="Segnaposto numero diapositiva 2"/>
          <p:cNvSpPr>
            <a:spLocks noGrp="1"/>
          </p:cNvSpPr>
          <p:nvPr>
            <p:ph type="sldNum" sz="quarter" idx="10"/>
          </p:nvPr>
        </p:nvSpPr>
        <p:spPr/>
        <p:txBody>
          <a:bodyPr/>
          <a:lstStyle/>
          <a:p>
            <a:pPr>
              <a:defRPr/>
            </a:pPr>
            <a:fld id="{F501A86C-2567-4018-8B17-65E5A8E471F4}" type="slidenum">
              <a:rPr lang="it-IT" smtClean="0"/>
              <a:pPr>
                <a:defRPr/>
              </a:pPr>
              <a:t>123</a:t>
            </a:fld>
            <a:endParaRPr lang="it-IT"/>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29" name="Rectangle 2"/>
          <p:cNvSpPr>
            <a:spLocks noGrp="1"/>
          </p:cNvSpPr>
          <p:nvPr>
            <p:ph type="title"/>
          </p:nvPr>
        </p:nvSpPr>
        <p:spPr/>
        <p:txBody>
          <a:bodyPr/>
          <a:lstStyle/>
          <a:p>
            <a:pPr eaLnBrk="1" hangingPunct="1"/>
            <a:r>
              <a:rPr lang="it-IT" smtClean="0"/>
              <a:t>LA COMUNICAZIONE DELL’AZIENDA /1</a:t>
            </a:r>
          </a:p>
        </p:txBody>
      </p:sp>
      <p:sp>
        <p:nvSpPr>
          <p:cNvPr id="534530" name="Rectangle 3"/>
          <p:cNvSpPr>
            <a:spLocks noChangeArrowheads="1"/>
          </p:cNvSpPr>
          <p:nvPr/>
        </p:nvSpPr>
        <p:spPr bwMode="auto">
          <a:xfrm>
            <a:off x="747713" y="981075"/>
            <a:ext cx="4392612" cy="1008063"/>
          </a:xfrm>
          <a:prstGeom prst="rect">
            <a:avLst/>
          </a:prstGeom>
          <a:noFill/>
          <a:ln w="9525">
            <a:noFill/>
            <a:miter lim="800000"/>
            <a:headEnd/>
            <a:tailEnd/>
          </a:ln>
        </p:spPr>
        <p:txBody>
          <a:bodyPr lIns="90000" tIns="46800" rIns="90000" bIns="46800"/>
          <a:lstStyle/>
          <a:p>
            <a:pPr marL="177800" indent="-177800" algn="just">
              <a:spcBef>
                <a:spcPct val="20000"/>
              </a:spcBef>
              <a:buFontTx/>
              <a:buBlip>
                <a:blip r:embed="rId3"/>
              </a:buBlip>
            </a:pPr>
            <a:r>
              <a:rPr lang="it-IT" sz="1200">
                <a:solidFill>
                  <a:schemeClr val="tx1"/>
                </a:solidFill>
                <a:latin typeface="Arial" charset="0"/>
              </a:rPr>
              <a:t>Parliamo ora dei messaggi di comunicazione forniti da Acquedotto del Fiora spa, quali ad esempio quelli relativi al risparmio idrico, alla guida ai canali di contatto con l’azienda. Lei si ricorda di avere visto o sentito qualche messaggio di Acquedotto del Fiora Spa?</a:t>
            </a:r>
          </a:p>
        </p:txBody>
      </p:sp>
      <p:graphicFrame>
        <p:nvGraphicFramePr>
          <p:cNvPr id="534531" name="Object 4"/>
          <p:cNvGraphicFramePr>
            <a:graphicFrameLocks noChangeAspect="1"/>
          </p:cNvGraphicFramePr>
          <p:nvPr/>
        </p:nvGraphicFramePr>
        <p:xfrm>
          <a:off x="787400" y="2082800"/>
          <a:ext cx="4216400" cy="3024188"/>
        </p:xfrm>
        <a:graphic>
          <a:graphicData uri="http://schemas.openxmlformats.org/presentationml/2006/ole">
            <p:oleObj spid="_x0000_s534531" r:id="rId4" imgW="4218798" imgH="3023878" progId="Excel.Chart.8">
              <p:embed/>
            </p:oleObj>
          </a:graphicData>
        </a:graphic>
      </p:graphicFrame>
      <p:sp>
        <p:nvSpPr>
          <p:cNvPr id="534532" name="Line 5"/>
          <p:cNvSpPr>
            <a:spLocks noChangeShapeType="1"/>
          </p:cNvSpPr>
          <p:nvPr/>
        </p:nvSpPr>
        <p:spPr bwMode="auto">
          <a:xfrm>
            <a:off x="4356100" y="2276475"/>
            <a:ext cx="1079500" cy="0"/>
          </a:xfrm>
          <a:prstGeom prst="line">
            <a:avLst/>
          </a:prstGeom>
          <a:noFill/>
          <a:ln w="28575">
            <a:solidFill>
              <a:srgbClr val="008000"/>
            </a:solidFill>
            <a:round/>
            <a:headEnd/>
            <a:tailEnd type="triangle" w="med" len="med"/>
          </a:ln>
        </p:spPr>
        <p:txBody>
          <a:bodyPr lIns="90000" tIns="46800" rIns="90000" bIns="46800"/>
          <a:lstStyle/>
          <a:p>
            <a:endParaRPr lang="it-IT"/>
          </a:p>
        </p:txBody>
      </p:sp>
      <p:sp>
        <p:nvSpPr>
          <p:cNvPr id="534533" name="Rectangle 5"/>
          <p:cNvSpPr>
            <a:spLocks noChangeArrowheads="1"/>
          </p:cNvSpPr>
          <p:nvPr/>
        </p:nvSpPr>
        <p:spPr bwMode="auto">
          <a:xfrm>
            <a:off x="5673725" y="1143000"/>
            <a:ext cx="3327400" cy="793750"/>
          </a:xfrm>
          <a:prstGeom prst="rect">
            <a:avLst/>
          </a:prstGeom>
          <a:noFill/>
          <a:ln w="9525">
            <a:noFill/>
            <a:miter lim="800000"/>
            <a:headEnd/>
            <a:tailEnd/>
          </a:ln>
        </p:spPr>
        <p:txBody>
          <a:bodyPr lIns="90000" tIns="46800" rIns="90000" bIns="46800"/>
          <a:lstStyle/>
          <a:p>
            <a:pPr marL="177800" indent="-177800" eaLnBrk="0" hangingPunct="0">
              <a:spcBef>
                <a:spcPct val="20000"/>
              </a:spcBef>
              <a:buFontTx/>
              <a:buBlip>
                <a:blip r:embed="rId5"/>
              </a:buBlip>
            </a:pPr>
            <a:r>
              <a:rPr lang="it-IT" sz="1200">
                <a:solidFill>
                  <a:schemeClr val="tx1"/>
                </a:solidFill>
                <a:latin typeface="Arial" charset="0"/>
                <a:cs typeface="Arial" charset="0"/>
              </a:rPr>
              <a:t>Dove ha visto o sentito questi messaggi di comunicazione di Acquedotto del Fiora Spa? (risposta multipla)</a:t>
            </a:r>
          </a:p>
        </p:txBody>
      </p:sp>
      <p:graphicFrame>
        <p:nvGraphicFramePr>
          <p:cNvPr id="534534" name="Object 8"/>
          <p:cNvGraphicFramePr>
            <a:graphicFrameLocks noChangeAspect="1"/>
          </p:cNvGraphicFramePr>
          <p:nvPr/>
        </p:nvGraphicFramePr>
        <p:xfrm>
          <a:off x="5635625" y="1743075"/>
          <a:ext cx="3813175" cy="4079875"/>
        </p:xfrm>
        <a:graphic>
          <a:graphicData uri="http://schemas.openxmlformats.org/presentationml/2006/ole">
            <p:oleObj spid="_x0000_s534534" r:id="rId6" imgW="3816427" imgH="4078577" progId="Excel.Chart.8">
              <p:embed/>
            </p:oleObj>
          </a:graphicData>
        </a:graphic>
      </p:graphicFrame>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COMUNICAZIONE DELL’AZIENDA</a:t>
            </a:r>
            <a:endParaRPr lang="it-IT" sz="1800" i="1">
              <a:solidFill>
                <a:schemeClr val="bg1"/>
              </a:solidFill>
              <a:effectLst>
                <a:outerShdw blurRad="38100" dist="38100" dir="2700000" algn="tl">
                  <a:srgbClr val="C0C0C0"/>
                </a:outerShdw>
              </a:effectLst>
            </a:endParaRPr>
          </a:p>
        </p:txBody>
      </p:sp>
      <p:sp>
        <p:nvSpPr>
          <p:cNvPr id="534536" name="Text Box 10"/>
          <p:cNvSpPr txBox="1">
            <a:spLocks noChangeArrowheads="1"/>
          </p:cNvSpPr>
          <p:nvPr/>
        </p:nvSpPr>
        <p:spPr bwMode="auto">
          <a:xfrm>
            <a:off x="5857875" y="5788025"/>
            <a:ext cx="3168650" cy="509588"/>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pPr>
            <a:r>
              <a:rPr lang="it-IT" sz="900">
                <a:solidFill>
                  <a:schemeClr val="tx1"/>
                </a:solidFill>
                <a:latin typeface="Arial" charset="0"/>
              </a:rPr>
              <a:t>BASE: COLORO CHE HANNO VISTO O SENTITO MESSAGGI DI COMUNICAZIONE DI ACQUEDOTTO DEL FIORA </a:t>
            </a:r>
            <a:r>
              <a:rPr lang="it-IT" sz="900" b="1">
                <a:solidFill>
                  <a:schemeClr val="tx1"/>
                </a:solidFill>
                <a:latin typeface="Arial" charset="0"/>
              </a:rPr>
              <a:t>(13</a:t>
            </a:r>
            <a:r>
              <a:rPr lang="it-IT" sz="900">
                <a:solidFill>
                  <a:schemeClr val="tx1"/>
                </a:solidFill>
                <a:latin typeface="Arial" charset="0"/>
              </a:rPr>
              <a:t>%)</a:t>
            </a:r>
          </a:p>
        </p:txBody>
      </p:sp>
      <p:sp>
        <p:nvSpPr>
          <p:cNvPr id="13" name="Segnaposto numero diapositiva 12"/>
          <p:cNvSpPr>
            <a:spLocks noGrp="1"/>
          </p:cNvSpPr>
          <p:nvPr>
            <p:ph type="sldNum" sz="quarter" idx="10"/>
          </p:nvPr>
        </p:nvSpPr>
        <p:spPr/>
        <p:txBody>
          <a:bodyPr/>
          <a:lstStyle/>
          <a:p>
            <a:pPr>
              <a:defRPr/>
            </a:pPr>
            <a:fld id="{825E8CF5-BFFE-40B3-9504-5BC4A9562672}" type="slidenum">
              <a:rPr lang="it-IT" smtClean="0"/>
              <a:pPr>
                <a:defRPr/>
              </a:pPr>
              <a:t>124</a:t>
            </a:fld>
            <a:endParaRPr lang="it-IT"/>
          </a:p>
        </p:txBody>
      </p:sp>
      <p:sp>
        <p:nvSpPr>
          <p:cNvPr id="534538" name="Text Box 10"/>
          <p:cNvSpPr txBox="1">
            <a:spLocks noChangeArrowheads="1"/>
          </p:cNvSpPr>
          <p:nvPr/>
        </p:nvSpPr>
        <p:spPr bwMode="auto">
          <a:xfrm>
            <a:off x="1187450" y="5073650"/>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800">
                <a:solidFill>
                  <a:schemeClr val="tx1"/>
                </a:solidFill>
                <a:latin typeface="Arial" charset="0"/>
              </a:rPr>
              <a:t>UNIVERSO</a:t>
            </a:r>
            <a:r>
              <a:rPr lang="it-IT" sz="900">
                <a:solidFill>
                  <a:schemeClr val="tx1"/>
                </a:solidFill>
                <a:latin typeface="Arial" charset="0"/>
              </a:rPr>
              <a:t>: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3" name="Rectangle 8"/>
          <p:cNvSpPr>
            <a:spLocks noGrp="1"/>
          </p:cNvSpPr>
          <p:nvPr>
            <p:ph type="title"/>
          </p:nvPr>
        </p:nvSpPr>
        <p:spPr/>
        <p:txBody>
          <a:bodyPr/>
          <a:lstStyle/>
          <a:p>
            <a:pPr eaLnBrk="1" hangingPunct="1"/>
            <a:r>
              <a:rPr lang="it-IT" smtClean="0"/>
              <a:t>LA COMUNICAZIONE DELL’AZIENDA /2</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COMUNICAZIONE DELL’AZIENDA</a:t>
            </a:r>
            <a:endParaRPr lang="it-IT" sz="1800" i="1" dirty="0">
              <a:solidFill>
                <a:schemeClr val="bg1"/>
              </a:solidFill>
              <a:effectLst>
                <a:outerShdw blurRad="38100" dist="38100" dir="2700000" algn="tl">
                  <a:srgbClr val="C0C0C0"/>
                </a:outerShdw>
              </a:effectLst>
            </a:endParaRPr>
          </a:p>
        </p:txBody>
      </p:sp>
      <p:sp>
        <p:nvSpPr>
          <p:cNvPr id="535555"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177800" indent="-177800" algn="just">
              <a:spcBef>
                <a:spcPct val="20000"/>
              </a:spcBef>
              <a:buFont typeface="Arial" charset="0"/>
              <a:buBlip>
                <a:blip r:embed="rId3"/>
              </a:buBlip>
            </a:pPr>
            <a:r>
              <a:rPr lang="it-IT" sz="1200">
                <a:solidFill>
                  <a:schemeClr val="tx1"/>
                </a:solidFill>
                <a:latin typeface="Arial" charset="0"/>
              </a:rPr>
              <a:t>Il giudizio che Lei dà di queste informazioni per quanto riguarda la loro facilità di lettura e comprensione, è …</a:t>
            </a:r>
          </a:p>
        </p:txBody>
      </p:sp>
      <p:graphicFrame>
        <p:nvGraphicFramePr>
          <p:cNvPr id="535556" name="Object 71"/>
          <p:cNvGraphicFramePr>
            <a:graphicFrameLocks noChangeAspect="1"/>
          </p:cNvGraphicFramePr>
          <p:nvPr/>
        </p:nvGraphicFramePr>
        <p:xfrm>
          <a:off x="1209675" y="1382713"/>
          <a:ext cx="6992938" cy="4945062"/>
        </p:xfrm>
        <a:graphic>
          <a:graphicData uri="http://schemas.openxmlformats.org/presentationml/2006/ole">
            <p:oleObj spid="_x0000_s535556" r:id="rId4" imgW="6998815" imgH="4944285" progId="Excel.Chart.8">
              <p:embed/>
            </p:oleObj>
          </a:graphicData>
        </a:graphic>
      </p:graphicFrame>
      <p:sp>
        <p:nvSpPr>
          <p:cNvPr id="8" name="Segnaposto numero diapositiva 7"/>
          <p:cNvSpPr>
            <a:spLocks noGrp="1"/>
          </p:cNvSpPr>
          <p:nvPr>
            <p:ph type="sldNum" sz="quarter" idx="10"/>
          </p:nvPr>
        </p:nvSpPr>
        <p:spPr/>
        <p:txBody>
          <a:bodyPr/>
          <a:lstStyle/>
          <a:p>
            <a:pPr>
              <a:defRPr/>
            </a:pPr>
            <a:fld id="{4078D17A-4C1D-42A1-9D15-AE1F7FD88371}" type="slidenum">
              <a:rPr lang="it-IT" smtClean="0"/>
              <a:pPr>
                <a:defRPr/>
              </a:pPr>
              <a:t>125</a:t>
            </a:fld>
            <a:endParaRPr lang="it-IT"/>
          </a:p>
        </p:txBody>
      </p:sp>
      <p:sp>
        <p:nvSpPr>
          <p:cNvPr id="535558" name="Text Box 10"/>
          <p:cNvSpPr txBox="1">
            <a:spLocks noChangeArrowheads="1"/>
          </p:cNvSpPr>
          <p:nvPr/>
        </p:nvSpPr>
        <p:spPr bwMode="auto">
          <a:xfrm>
            <a:off x="3571875" y="6200775"/>
            <a:ext cx="3714750" cy="371475"/>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pPr>
            <a:r>
              <a:rPr lang="it-IT" sz="900">
                <a:solidFill>
                  <a:schemeClr val="tx1"/>
                </a:solidFill>
                <a:latin typeface="Arial" charset="0"/>
              </a:rPr>
              <a:t>BASE: COLORO CHE HANNO VISTO O SENTITO MESSAGGI DI COMUNICAZIONE DI ACQUEDOTTO DEL FIORA </a:t>
            </a:r>
            <a:r>
              <a:rPr lang="it-IT" sz="900" b="1">
                <a:solidFill>
                  <a:schemeClr val="tx1"/>
                </a:solidFill>
                <a:latin typeface="Arial" charset="0"/>
              </a:rPr>
              <a:t>(13%)</a:t>
            </a:r>
            <a:endParaRPr lang="it-IT" sz="900">
              <a:solidFill>
                <a:schemeClr val="tx1"/>
              </a:solidFill>
              <a:latin typeface="Arial"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7" name="Rectangle 2"/>
          <p:cNvSpPr>
            <a:spLocks noGrp="1"/>
          </p:cNvSpPr>
          <p:nvPr>
            <p:ph type="title"/>
          </p:nvPr>
        </p:nvSpPr>
        <p:spPr/>
        <p:txBody>
          <a:bodyPr/>
          <a:lstStyle/>
          <a:p>
            <a:pPr eaLnBrk="1" hangingPunct="1"/>
            <a:r>
              <a:rPr lang="it-IT" smtClean="0"/>
              <a:t>LA COMUNICAZIONE RELATIVA ALLA BOLLETTA/1</a:t>
            </a:r>
          </a:p>
        </p:txBody>
      </p:sp>
      <p:sp>
        <p:nvSpPr>
          <p:cNvPr id="536578" name="Rectangle 3"/>
          <p:cNvSpPr>
            <a:spLocks noChangeArrowheads="1"/>
          </p:cNvSpPr>
          <p:nvPr/>
        </p:nvSpPr>
        <p:spPr bwMode="auto">
          <a:xfrm>
            <a:off x="747713" y="981075"/>
            <a:ext cx="4392612" cy="1008063"/>
          </a:xfrm>
          <a:prstGeom prst="rect">
            <a:avLst/>
          </a:prstGeom>
          <a:noFill/>
          <a:ln w="9525">
            <a:noFill/>
            <a:miter lim="800000"/>
            <a:headEnd/>
            <a:tailEnd/>
          </a:ln>
        </p:spPr>
        <p:txBody>
          <a:bodyPr lIns="90000" tIns="46800" rIns="90000" bIns="46800"/>
          <a:lstStyle/>
          <a:p>
            <a:pPr marL="177800" indent="-177800" algn="just">
              <a:spcBef>
                <a:spcPct val="20000"/>
              </a:spcBef>
              <a:buFontTx/>
              <a:buBlip>
                <a:blip r:embed="rId3"/>
              </a:buBlip>
            </a:pPr>
            <a:r>
              <a:rPr lang="it-IT" sz="1200">
                <a:solidFill>
                  <a:schemeClr val="tx1"/>
                </a:solidFill>
                <a:latin typeface="Arial" charset="0"/>
              </a:rPr>
              <a:t>Lei sa che Acquedotto del Fiora ha attivato un nuovo servizio con cui avvisa gratuitamente con un sms i propri utenti dell’imminente scadenza della bolletta? </a:t>
            </a:r>
          </a:p>
        </p:txBody>
      </p:sp>
      <p:graphicFrame>
        <p:nvGraphicFramePr>
          <p:cNvPr id="536579" name="Object 4"/>
          <p:cNvGraphicFramePr>
            <a:graphicFrameLocks noChangeAspect="1"/>
          </p:cNvGraphicFramePr>
          <p:nvPr/>
        </p:nvGraphicFramePr>
        <p:xfrm>
          <a:off x="704850" y="2009775"/>
          <a:ext cx="4216400" cy="3024188"/>
        </p:xfrm>
        <a:graphic>
          <a:graphicData uri="http://schemas.openxmlformats.org/presentationml/2006/ole">
            <p:oleObj spid="_x0000_s536579" r:id="rId4" imgW="4212701" imgH="3023878" progId="Excel.Chart.8">
              <p:embed/>
            </p:oleObj>
          </a:graphicData>
        </a:graphic>
      </p:graphicFrame>
      <p:sp>
        <p:nvSpPr>
          <p:cNvPr id="536580" name="Line 5"/>
          <p:cNvSpPr>
            <a:spLocks noChangeShapeType="1"/>
          </p:cNvSpPr>
          <p:nvPr/>
        </p:nvSpPr>
        <p:spPr bwMode="auto">
          <a:xfrm>
            <a:off x="4356100" y="2276475"/>
            <a:ext cx="1079500" cy="0"/>
          </a:xfrm>
          <a:prstGeom prst="line">
            <a:avLst/>
          </a:prstGeom>
          <a:noFill/>
          <a:ln w="28575">
            <a:solidFill>
              <a:srgbClr val="008000"/>
            </a:solidFill>
            <a:round/>
            <a:headEnd/>
            <a:tailEnd type="triangle" w="med" len="med"/>
          </a:ln>
        </p:spPr>
        <p:txBody>
          <a:bodyPr lIns="90000" tIns="46800" rIns="90000" bIns="46800"/>
          <a:lstStyle/>
          <a:p>
            <a:endParaRPr lang="it-IT"/>
          </a:p>
        </p:txBody>
      </p:sp>
      <p:sp>
        <p:nvSpPr>
          <p:cNvPr id="536581" name="Rectangle 5"/>
          <p:cNvSpPr>
            <a:spLocks noChangeArrowheads="1"/>
          </p:cNvSpPr>
          <p:nvPr/>
        </p:nvSpPr>
        <p:spPr bwMode="auto">
          <a:xfrm>
            <a:off x="5673725" y="1266825"/>
            <a:ext cx="3327400" cy="793750"/>
          </a:xfrm>
          <a:prstGeom prst="rect">
            <a:avLst/>
          </a:prstGeom>
          <a:noFill/>
          <a:ln w="9525">
            <a:noFill/>
            <a:miter lim="800000"/>
            <a:headEnd/>
            <a:tailEnd/>
          </a:ln>
        </p:spPr>
        <p:txBody>
          <a:bodyPr lIns="90000" tIns="46800" rIns="90000" bIns="46800"/>
          <a:lstStyle/>
          <a:p>
            <a:pPr marL="177800" indent="-177800" eaLnBrk="0" hangingPunct="0">
              <a:spcBef>
                <a:spcPct val="20000"/>
              </a:spcBef>
              <a:buFontTx/>
              <a:buBlip>
                <a:blip r:embed="rId5"/>
              </a:buBlip>
            </a:pPr>
            <a:r>
              <a:rPr lang="it-IT" sz="1200">
                <a:solidFill>
                  <a:schemeClr val="tx1"/>
                </a:solidFill>
                <a:latin typeface="Arial" charset="0"/>
                <a:sym typeface="Symbol" pitchFamily="18" charset="2"/>
              </a:rPr>
              <a:t>Lei ha ricevuto questo tipo di avviso?</a:t>
            </a:r>
            <a:endParaRPr lang="it-IT" sz="1200">
              <a:solidFill>
                <a:schemeClr val="tx1"/>
              </a:solidFill>
              <a:latin typeface="Arial" charset="0"/>
            </a:endParaRP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COMUNICAZIONE DELL’AZIENDA</a:t>
            </a:r>
            <a:endParaRPr lang="it-IT" sz="1800" i="1">
              <a:solidFill>
                <a:schemeClr val="bg1"/>
              </a:solidFill>
              <a:effectLst>
                <a:outerShdw blurRad="38100" dist="38100" dir="2700000" algn="tl">
                  <a:srgbClr val="C0C0C0"/>
                </a:outerShdw>
              </a:effectLst>
            </a:endParaRPr>
          </a:p>
        </p:txBody>
      </p:sp>
      <p:sp>
        <p:nvSpPr>
          <p:cNvPr id="13" name="Segnaposto numero diapositiva 12"/>
          <p:cNvSpPr>
            <a:spLocks noGrp="1"/>
          </p:cNvSpPr>
          <p:nvPr>
            <p:ph type="sldNum" sz="quarter" idx="10"/>
          </p:nvPr>
        </p:nvSpPr>
        <p:spPr/>
        <p:txBody>
          <a:bodyPr/>
          <a:lstStyle/>
          <a:p>
            <a:pPr>
              <a:defRPr/>
            </a:pPr>
            <a:fld id="{A8902A19-2E0B-4ACC-A196-F0C4B76C2876}" type="slidenum">
              <a:rPr lang="it-IT" smtClean="0"/>
              <a:pPr>
                <a:defRPr/>
              </a:pPr>
              <a:t>126</a:t>
            </a:fld>
            <a:endParaRPr lang="it-IT"/>
          </a:p>
        </p:txBody>
      </p:sp>
      <p:sp>
        <p:nvSpPr>
          <p:cNvPr id="536584" name="Text Box 10"/>
          <p:cNvSpPr txBox="1">
            <a:spLocks noChangeArrowheads="1"/>
          </p:cNvSpPr>
          <p:nvPr/>
        </p:nvSpPr>
        <p:spPr bwMode="auto">
          <a:xfrm>
            <a:off x="1187450" y="5073650"/>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800">
                <a:solidFill>
                  <a:schemeClr val="tx1"/>
                </a:solidFill>
                <a:latin typeface="Arial" charset="0"/>
              </a:rPr>
              <a:t>UNIVERSO</a:t>
            </a:r>
            <a:r>
              <a:rPr lang="it-IT" sz="900">
                <a:solidFill>
                  <a:schemeClr val="tx1"/>
                </a:solidFill>
                <a:latin typeface="Arial" charset="0"/>
              </a:rPr>
              <a:t>: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536585" name="Object 4"/>
          <p:cNvGraphicFramePr>
            <a:graphicFrameLocks noChangeAspect="1"/>
          </p:cNvGraphicFramePr>
          <p:nvPr/>
        </p:nvGraphicFramePr>
        <p:xfrm>
          <a:off x="4978400" y="1649413"/>
          <a:ext cx="3821113" cy="2743200"/>
        </p:xfrm>
        <a:graphic>
          <a:graphicData uri="http://schemas.openxmlformats.org/presentationml/2006/ole">
            <p:oleObj spid="_x0000_s536585" r:id="rId6" imgW="3816427" imgH="2743438" progId="Excel.Chart.8">
              <p:embed/>
            </p:oleObj>
          </a:graphicData>
        </a:graphic>
      </p:graphicFrame>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COMUNICAZIONE DELL’AZIENDA</a:t>
            </a:r>
            <a:endParaRPr lang="it-IT" sz="1800" i="1" dirty="0">
              <a:solidFill>
                <a:schemeClr val="bg1"/>
              </a:solidFill>
              <a:effectLst>
                <a:outerShdw blurRad="38100" dist="38100" dir="2700000" algn="tl">
                  <a:srgbClr val="C0C0C0"/>
                </a:outerShdw>
              </a:effectLst>
            </a:endParaRPr>
          </a:p>
        </p:txBody>
      </p:sp>
      <p:sp>
        <p:nvSpPr>
          <p:cNvPr id="537602"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177800" indent="-177800" algn="just">
              <a:spcBef>
                <a:spcPct val="20000"/>
              </a:spcBef>
              <a:buFont typeface="Arial" charset="0"/>
              <a:buBlip>
                <a:blip r:embed="rId3"/>
              </a:buBlip>
            </a:pPr>
            <a:r>
              <a:rPr lang="it-IT" sz="1200">
                <a:solidFill>
                  <a:schemeClr val="tx1"/>
                </a:solidFill>
                <a:latin typeface="Arial" charset="0"/>
              </a:rPr>
              <a:t>Il giudizio che Lei dà di queste informazioni per quanto riguarda la loro facilità di lettura e comprensione, è …</a:t>
            </a:r>
          </a:p>
        </p:txBody>
      </p:sp>
      <p:graphicFrame>
        <p:nvGraphicFramePr>
          <p:cNvPr id="537603" name="Object 71"/>
          <p:cNvGraphicFramePr>
            <a:graphicFrameLocks noChangeAspect="1"/>
          </p:cNvGraphicFramePr>
          <p:nvPr/>
        </p:nvGraphicFramePr>
        <p:xfrm>
          <a:off x="1209675" y="1382713"/>
          <a:ext cx="6992938" cy="4945062"/>
        </p:xfrm>
        <a:graphic>
          <a:graphicData uri="http://schemas.openxmlformats.org/presentationml/2006/ole">
            <p:oleObj spid="_x0000_s537603" r:id="rId4" imgW="6998815" imgH="4944285" progId="Excel.Chart.8">
              <p:embed/>
            </p:oleObj>
          </a:graphicData>
        </a:graphic>
      </p:graphicFrame>
      <p:sp>
        <p:nvSpPr>
          <p:cNvPr id="8" name="Segnaposto numero diapositiva 7"/>
          <p:cNvSpPr>
            <a:spLocks noGrp="1"/>
          </p:cNvSpPr>
          <p:nvPr>
            <p:ph type="sldNum" sz="quarter" idx="10"/>
          </p:nvPr>
        </p:nvSpPr>
        <p:spPr/>
        <p:txBody>
          <a:bodyPr/>
          <a:lstStyle/>
          <a:p>
            <a:pPr>
              <a:defRPr/>
            </a:pPr>
            <a:fld id="{BCC90992-F01D-4930-8B00-B50BCA606AF5}" type="slidenum">
              <a:rPr lang="it-IT" smtClean="0"/>
              <a:pPr>
                <a:defRPr/>
              </a:pPr>
              <a:t>127</a:t>
            </a:fld>
            <a:endParaRPr lang="it-IT"/>
          </a:p>
        </p:txBody>
      </p:sp>
      <p:sp>
        <p:nvSpPr>
          <p:cNvPr id="537605" name="Text Box 10"/>
          <p:cNvSpPr txBox="1">
            <a:spLocks noChangeArrowheads="1"/>
          </p:cNvSpPr>
          <p:nvPr/>
        </p:nvSpPr>
        <p:spPr bwMode="auto">
          <a:xfrm>
            <a:off x="3571875" y="6200775"/>
            <a:ext cx="37147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BASE: COLORO CONOSCONO L SERVIZIO E  HANNO RICEVUTO L’SMS SULLA SCADENZA DELLA BOLLETTA </a:t>
            </a:r>
            <a:r>
              <a:rPr lang="it-IT" sz="900" b="1">
                <a:solidFill>
                  <a:schemeClr val="tx1"/>
                </a:solidFill>
                <a:latin typeface="Arial" charset="0"/>
              </a:rPr>
              <a:t>(54%)</a:t>
            </a:r>
          </a:p>
        </p:txBody>
      </p:sp>
      <p:sp>
        <p:nvSpPr>
          <p:cNvPr id="537606" name="Rectangle 2"/>
          <p:cNvSpPr>
            <a:spLocks noGrp="1"/>
          </p:cNvSpPr>
          <p:nvPr>
            <p:ph type="title"/>
          </p:nvPr>
        </p:nvSpPr>
        <p:spPr/>
        <p:txBody>
          <a:bodyPr/>
          <a:lstStyle/>
          <a:p>
            <a:pPr eaLnBrk="1" hangingPunct="1"/>
            <a:r>
              <a:rPr lang="it-IT" smtClean="0"/>
              <a:t>LA COMUNICAZIONE RELATIVA ALLA BOLLETTA/2</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5" name="Rectangle 2"/>
          <p:cNvSpPr>
            <a:spLocks noGrp="1"/>
          </p:cNvSpPr>
          <p:nvPr>
            <p:ph type="title"/>
          </p:nvPr>
        </p:nvSpPr>
        <p:spPr/>
        <p:txBody>
          <a:bodyPr/>
          <a:lstStyle/>
          <a:p>
            <a:pPr eaLnBrk="1" hangingPunct="1"/>
            <a:r>
              <a:rPr lang="it-IT" smtClean="0"/>
              <a:t>LA COMUNICAZIONE RELATIVA ALLA BOLLETTA/3</a:t>
            </a:r>
          </a:p>
        </p:txBody>
      </p:sp>
      <p:sp>
        <p:nvSpPr>
          <p:cNvPr id="538626" name="Rectangle 3"/>
          <p:cNvSpPr>
            <a:spLocks noChangeArrowheads="1"/>
          </p:cNvSpPr>
          <p:nvPr/>
        </p:nvSpPr>
        <p:spPr bwMode="auto">
          <a:xfrm>
            <a:off x="747713" y="981075"/>
            <a:ext cx="7424737" cy="1008063"/>
          </a:xfrm>
          <a:prstGeom prst="rect">
            <a:avLst/>
          </a:prstGeom>
          <a:noFill/>
          <a:ln w="9525">
            <a:noFill/>
            <a:miter lim="800000"/>
            <a:headEnd/>
            <a:tailEnd/>
          </a:ln>
        </p:spPr>
        <p:txBody>
          <a:bodyPr lIns="90000" tIns="46800" rIns="90000" bIns="46800"/>
          <a:lstStyle/>
          <a:p>
            <a:pPr marL="177800" indent="-177800" algn="just">
              <a:spcBef>
                <a:spcPct val="20000"/>
              </a:spcBef>
              <a:buFontTx/>
              <a:buBlip>
                <a:blip r:embed="rId3"/>
              </a:buBlip>
            </a:pPr>
            <a:r>
              <a:rPr lang="it-IT" sz="1200">
                <a:solidFill>
                  <a:schemeClr val="tx1"/>
                </a:solidFill>
                <a:latin typeface="Arial" charset="0"/>
              </a:rPr>
              <a:t>In futuro riterrebbe utile ricevere questo tipo di servizio direttamente sul suo cellulare?  </a:t>
            </a:r>
          </a:p>
        </p:txBody>
      </p:sp>
      <p:graphicFrame>
        <p:nvGraphicFramePr>
          <p:cNvPr id="538627" name="Object 4"/>
          <p:cNvGraphicFramePr>
            <a:graphicFrameLocks noChangeAspect="1"/>
          </p:cNvGraphicFramePr>
          <p:nvPr/>
        </p:nvGraphicFramePr>
        <p:xfrm>
          <a:off x="2417763" y="1793875"/>
          <a:ext cx="4664075" cy="3341688"/>
        </p:xfrm>
        <a:graphic>
          <a:graphicData uri="http://schemas.openxmlformats.org/presentationml/2006/ole">
            <p:oleObj spid="_x0000_s538627" r:id="rId4" imgW="4663844" imgH="3346994" progId="Excel.Chart.8">
              <p:embed/>
            </p:oleObj>
          </a:graphicData>
        </a:graphic>
      </p:graphicFrame>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COMUNICAZIONE DELL’AZIENDA</a:t>
            </a:r>
            <a:endParaRPr lang="it-IT" sz="1800" i="1">
              <a:solidFill>
                <a:schemeClr val="bg1"/>
              </a:solidFill>
              <a:effectLst>
                <a:outerShdw blurRad="38100" dist="38100" dir="2700000" algn="tl">
                  <a:srgbClr val="C0C0C0"/>
                </a:outerShdw>
              </a:effectLst>
            </a:endParaRPr>
          </a:p>
        </p:txBody>
      </p:sp>
      <p:sp>
        <p:nvSpPr>
          <p:cNvPr id="13" name="Segnaposto numero diapositiva 12"/>
          <p:cNvSpPr>
            <a:spLocks noGrp="1"/>
          </p:cNvSpPr>
          <p:nvPr>
            <p:ph type="sldNum" sz="quarter" idx="10"/>
          </p:nvPr>
        </p:nvSpPr>
        <p:spPr/>
        <p:txBody>
          <a:bodyPr/>
          <a:lstStyle/>
          <a:p>
            <a:pPr>
              <a:defRPr/>
            </a:pPr>
            <a:fld id="{EE0E76F8-A73A-4190-B5AE-F0C2C39299B7}" type="slidenum">
              <a:rPr lang="it-IT" smtClean="0"/>
              <a:pPr>
                <a:defRPr/>
              </a:pPr>
              <a:t>128</a:t>
            </a:fld>
            <a:endParaRPr lang="it-IT"/>
          </a:p>
        </p:txBody>
      </p:sp>
      <p:sp>
        <p:nvSpPr>
          <p:cNvPr id="538630" name="Text Box 10"/>
          <p:cNvSpPr txBox="1">
            <a:spLocks noChangeArrowheads="1"/>
          </p:cNvSpPr>
          <p:nvPr/>
        </p:nvSpPr>
        <p:spPr bwMode="auto">
          <a:xfrm>
            <a:off x="3419475" y="6092825"/>
            <a:ext cx="37147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BASE: COLORO CHE NON CONOSCONO IL SERVIZIO O NON HANNO RICEVUTO L’SMS SULLA SCADENZA DELLA BOLLETTA</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49"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Terza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Call Back Numero Verde commerciale</a:t>
            </a:r>
          </a:p>
        </p:txBody>
      </p:sp>
      <p:sp>
        <p:nvSpPr>
          <p:cNvPr id="539650" name="Rettangolo 3"/>
          <p:cNvSpPr>
            <a:spLocks noChangeArrowheads="1"/>
          </p:cNvSpPr>
          <p:nvPr/>
        </p:nvSpPr>
        <p:spPr bwMode="auto">
          <a:xfrm>
            <a:off x="3084513" y="5392738"/>
            <a:ext cx="6000750" cy="461962"/>
          </a:xfrm>
          <a:prstGeom prst="rect">
            <a:avLst/>
          </a:prstGeom>
          <a:noFill/>
          <a:ln w="9525">
            <a:noFill/>
            <a:miter lim="800000"/>
            <a:headEnd/>
            <a:tailEnd/>
          </a:ln>
        </p:spPr>
        <p:txBody>
          <a:bodyPr>
            <a:spAutoFit/>
          </a:bodyPr>
          <a:lstStyle/>
          <a:p>
            <a:pPr algn="r">
              <a:buClr>
                <a:srgbClr val="000000"/>
              </a:buClr>
              <a:buSzPct val="100000"/>
              <a:buFont typeface="Times" pitchFamily="18" charset="0"/>
              <a:buNone/>
            </a:pPr>
            <a:r>
              <a:rPr lang="it-IT" sz="1200" i="1">
                <a:solidFill>
                  <a:schemeClr val="tx1"/>
                </a:solidFill>
              </a:rPr>
              <a:t> (300 interviste a persone che hanno contattato il numero verde </a:t>
            </a:r>
            <a:br>
              <a:rPr lang="it-IT" sz="1200" i="1">
                <a:solidFill>
                  <a:schemeClr val="tx1"/>
                </a:solidFill>
              </a:rPr>
            </a:br>
            <a:r>
              <a:rPr lang="it-IT" sz="1200" i="1">
                <a:solidFill>
                  <a:schemeClr val="tx1"/>
                </a:solidFill>
              </a:rPr>
              <a:t>nei giorni precedenti l’intervista)</a:t>
            </a:r>
            <a:endParaRPr lang="it-IT" sz="1200">
              <a:solidFill>
                <a:schemeClr val="tx1"/>
              </a:solidFill>
            </a:endParaRPr>
          </a:p>
        </p:txBody>
      </p:sp>
      <p:sp>
        <p:nvSpPr>
          <p:cNvPr id="5" name="Segnaposto numero diapositiva 4"/>
          <p:cNvSpPr>
            <a:spLocks noGrp="1"/>
          </p:cNvSpPr>
          <p:nvPr>
            <p:ph type="sldNum" sz="quarter" idx="10"/>
          </p:nvPr>
        </p:nvSpPr>
        <p:spPr/>
        <p:txBody>
          <a:bodyPr/>
          <a:lstStyle/>
          <a:p>
            <a:pPr>
              <a:defRPr/>
            </a:pPr>
            <a:fld id="{785EB35E-A857-440D-8080-7DEF0EFAA9EB}" type="slidenum">
              <a:rPr lang="it-IT" smtClean="0"/>
              <a:pPr>
                <a:defRPr/>
              </a:pPr>
              <a:t>129</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Il giudizio globale</a:t>
            </a:r>
          </a:p>
          <a:p>
            <a:pPr algn="r">
              <a:spcBef>
                <a:spcPct val="50000"/>
              </a:spcBef>
            </a:pPr>
            <a:r>
              <a:rPr kumimoji="1" lang="it-IT" sz="2400" b="1" i="1">
                <a:solidFill>
                  <a:schemeClr val="tx1"/>
                </a:solidFill>
              </a:rPr>
              <a:t>(Overall)</a:t>
            </a:r>
          </a:p>
        </p:txBody>
      </p:sp>
      <p:sp>
        <p:nvSpPr>
          <p:cNvPr id="3" name="Segnaposto numero diapositiva 2"/>
          <p:cNvSpPr>
            <a:spLocks noGrp="1"/>
          </p:cNvSpPr>
          <p:nvPr>
            <p:ph type="sldNum" sz="quarter" idx="10"/>
          </p:nvPr>
        </p:nvSpPr>
        <p:spPr/>
        <p:txBody>
          <a:bodyPr/>
          <a:lstStyle/>
          <a:p>
            <a:pPr>
              <a:defRPr/>
            </a:pPr>
            <a:fld id="{78A181D1-8A5C-400A-A37F-6B671E16B580}" type="slidenum">
              <a:rPr lang="it-IT" smtClean="0"/>
              <a:pPr>
                <a:defRPr/>
              </a:pPr>
              <a:t>13</a:t>
            </a:fld>
            <a:endParaRPr lang="it-IT"/>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3"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Motivi e modalità di contatto</a:t>
            </a:r>
          </a:p>
        </p:txBody>
      </p:sp>
      <p:sp>
        <p:nvSpPr>
          <p:cNvPr id="54067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4" name="Segnaposto numero diapositiva 3"/>
          <p:cNvSpPr>
            <a:spLocks noGrp="1"/>
          </p:cNvSpPr>
          <p:nvPr>
            <p:ph type="sldNum" sz="quarter" idx="10"/>
          </p:nvPr>
        </p:nvSpPr>
        <p:spPr/>
        <p:txBody>
          <a:bodyPr/>
          <a:lstStyle/>
          <a:p>
            <a:pPr>
              <a:defRPr/>
            </a:pPr>
            <a:fld id="{8E303397-74C1-4569-BF4E-9E1A4FDE540F}" type="slidenum">
              <a:rPr lang="it-IT" smtClean="0"/>
              <a:pPr>
                <a:defRPr/>
              </a:pPr>
              <a:t>130</a:t>
            </a:fld>
            <a:endParaRPr lang="it-IT"/>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541698" name="Rectangle 8"/>
          <p:cNvSpPr>
            <a:spLocks noGrp="1"/>
          </p:cNvSpPr>
          <p:nvPr>
            <p:ph type="title"/>
          </p:nvPr>
        </p:nvSpPr>
        <p:spPr/>
        <p:txBody>
          <a:bodyPr/>
          <a:lstStyle/>
          <a:p>
            <a:pPr eaLnBrk="1" hangingPunct="1"/>
            <a:r>
              <a:rPr lang="it-IT" smtClean="0"/>
              <a:t>MOTIVI E MODALITÀ DI CONTATTO /1</a:t>
            </a:r>
          </a:p>
        </p:txBody>
      </p:sp>
      <p:sp>
        <p:nvSpPr>
          <p:cNvPr id="541699" name="Rectangle 3"/>
          <p:cNvSpPr>
            <a:spLocks noChangeArrowheads="1"/>
          </p:cNvSpPr>
          <p:nvPr/>
        </p:nvSpPr>
        <p:spPr bwMode="auto">
          <a:xfrm>
            <a:off x="684213" y="692150"/>
            <a:ext cx="8216900" cy="1008063"/>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Parliamo della sua ultima telefonata al </a:t>
            </a:r>
            <a:r>
              <a:rPr lang="it-IT" sz="1200">
                <a:solidFill>
                  <a:schemeClr val="tx1"/>
                </a:solidFill>
                <a:latin typeface="Arial" charset="0"/>
                <a:cs typeface="Arial" charset="0"/>
              </a:rPr>
              <a:t>Call Center </a:t>
            </a:r>
            <a:r>
              <a:rPr lang="it-IT" sz="1200">
                <a:solidFill>
                  <a:schemeClr val="tx1"/>
                </a:solidFill>
                <a:latin typeface="Arial" charset="0"/>
              </a:rPr>
              <a:t>di Acquedotto del Fiora Spa. Per quali motivi ha chiamato il </a:t>
            </a:r>
            <a:r>
              <a:rPr lang="it-IT" sz="1200">
                <a:solidFill>
                  <a:schemeClr val="tx1"/>
                </a:solidFill>
                <a:latin typeface="Arial" charset="0"/>
                <a:cs typeface="Arial" charset="0"/>
              </a:rPr>
              <a:t>Call Center </a:t>
            </a:r>
            <a:r>
              <a:rPr lang="it-IT" sz="1200">
                <a:solidFill>
                  <a:schemeClr val="tx1"/>
                </a:solidFill>
                <a:latin typeface="Arial" charset="0"/>
              </a:rPr>
              <a:t>? (risposta multipla)</a:t>
            </a:r>
          </a:p>
        </p:txBody>
      </p:sp>
      <p:sp>
        <p:nvSpPr>
          <p:cNvPr id="7" name="Segnaposto numero diapositiva 6"/>
          <p:cNvSpPr>
            <a:spLocks noGrp="1"/>
          </p:cNvSpPr>
          <p:nvPr>
            <p:ph type="sldNum" sz="quarter" idx="10"/>
          </p:nvPr>
        </p:nvSpPr>
        <p:spPr/>
        <p:txBody>
          <a:bodyPr/>
          <a:lstStyle/>
          <a:p>
            <a:pPr>
              <a:defRPr/>
            </a:pPr>
            <a:fld id="{7408A512-6AA2-4F0B-BAB5-912EA4DE83B8}" type="slidenum">
              <a:rPr lang="it-IT" smtClean="0"/>
              <a:pPr>
                <a:defRPr/>
              </a:pPr>
              <a:t>131</a:t>
            </a:fld>
            <a:endParaRPr lang="it-IT"/>
          </a:p>
        </p:txBody>
      </p:sp>
      <p:sp>
        <p:nvSpPr>
          <p:cNvPr id="9"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(300 CASI AD HOC)</a:t>
            </a:r>
            <a:endParaRPr lang="it-IT" sz="900" dirty="0">
              <a:solidFill>
                <a:schemeClr val="tx1"/>
              </a:solidFill>
              <a:latin typeface="+mn-lt"/>
            </a:endParaRPr>
          </a:p>
        </p:txBody>
      </p:sp>
      <p:graphicFrame>
        <p:nvGraphicFramePr>
          <p:cNvPr id="541702" name="Object 2"/>
          <p:cNvGraphicFramePr>
            <a:graphicFrameLocks noChangeAspect="1"/>
          </p:cNvGraphicFramePr>
          <p:nvPr/>
        </p:nvGraphicFramePr>
        <p:xfrm>
          <a:off x="633413" y="1001713"/>
          <a:ext cx="7416800" cy="4598987"/>
        </p:xfrm>
        <a:graphic>
          <a:graphicData uri="http://schemas.openxmlformats.org/presentationml/2006/ole">
            <p:oleObj spid="_x0000_s541702" r:id="rId4" imgW="7413378" imgH="4602879" progId="Excel.Chart.8">
              <p:embed/>
            </p:oleObj>
          </a:graphicData>
        </a:graphic>
      </p:graphicFrame>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21" name="Object 2"/>
          <p:cNvGraphicFramePr>
            <a:graphicFrameLocks noChangeAspect="1"/>
          </p:cNvGraphicFramePr>
          <p:nvPr/>
        </p:nvGraphicFramePr>
        <p:xfrm>
          <a:off x="1065213" y="1433513"/>
          <a:ext cx="7416800" cy="4598987"/>
        </p:xfrm>
        <a:graphic>
          <a:graphicData uri="http://schemas.openxmlformats.org/presentationml/2006/ole">
            <p:oleObj spid="_x0000_s542721" r:id="rId3" imgW="7413378" imgH="4602879" progId="Excel.Chart.8">
              <p:embed/>
            </p:oleObj>
          </a:graphicData>
        </a:graphic>
      </p:graphicFrame>
      <p:sp>
        <p:nvSpPr>
          <p:cNvPr id="542722"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542723" name="Rectangle 8"/>
          <p:cNvSpPr>
            <a:spLocks noGrp="1"/>
          </p:cNvSpPr>
          <p:nvPr>
            <p:ph type="title"/>
          </p:nvPr>
        </p:nvSpPr>
        <p:spPr/>
        <p:txBody>
          <a:bodyPr/>
          <a:lstStyle/>
          <a:p>
            <a:pPr eaLnBrk="1" hangingPunct="1"/>
            <a:r>
              <a:rPr lang="it-IT" smtClean="0"/>
              <a:t>MOTIVI E MODALITÀ DI CONTATTO /2</a:t>
            </a:r>
          </a:p>
        </p:txBody>
      </p:sp>
      <p:sp>
        <p:nvSpPr>
          <p:cNvPr id="542724"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Dove ha reperito il numero </a:t>
            </a:r>
            <a:r>
              <a:rPr lang="it-IT" sz="1200">
                <a:solidFill>
                  <a:schemeClr val="tx1"/>
                </a:solidFill>
                <a:latin typeface="Arial" charset="0"/>
                <a:cs typeface="Arial" charset="0"/>
              </a:rPr>
              <a:t>verde o a pagamento </a:t>
            </a:r>
            <a:r>
              <a:rPr lang="it-IT" sz="1200">
                <a:solidFill>
                  <a:schemeClr val="tx1"/>
                </a:solidFill>
                <a:latin typeface="Arial" charset="0"/>
              </a:rPr>
              <a:t>di Acquedotto del Fiora Spa al quale ha telefonato? (risposta multipla) </a:t>
            </a:r>
          </a:p>
        </p:txBody>
      </p:sp>
      <p:sp>
        <p:nvSpPr>
          <p:cNvPr id="9" name="Segnaposto numero diapositiva 8"/>
          <p:cNvSpPr>
            <a:spLocks noGrp="1"/>
          </p:cNvSpPr>
          <p:nvPr>
            <p:ph type="sldNum" sz="quarter" idx="10"/>
          </p:nvPr>
        </p:nvSpPr>
        <p:spPr/>
        <p:txBody>
          <a:bodyPr/>
          <a:lstStyle/>
          <a:p>
            <a:pPr>
              <a:defRPr/>
            </a:pPr>
            <a:fld id="{58BB6445-B02F-448D-9FFC-020165D40CBD}" type="slidenum">
              <a:rPr lang="it-IT" smtClean="0"/>
              <a:pPr>
                <a:defRPr/>
              </a:pPr>
              <a:t>132</a:t>
            </a:fld>
            <a:endParaRPr lang="it-IT"/>
          </a:p>
        </p:txBody>
      </p:sp>
      <p:sp>
        <p:nvSpPr>
          <p:cNvPr id="11"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(300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3745" name="Object 8"/>
          <p:cNvGraphicFramePr>
            <a:graphicFrameLocks noGrp="1" noChangeAspect="1"/>
          </p:cNvGraphicFramePr>
          <p:nvPr>
            <p:ph sz="half" idx="4294967295"/>
          </p:nvPr>
        </p:nvGraphicFramePr>
        <p:xfrm>
          <a:off x="1549400" y="1422400"/>
          <a:ext cx="6807200" cy="4321175"/>
        </p:xfrm>
        <a:graphic>
          <a:graphicData uri="http://schemas.openxmlformats.org/presentationml/2006/ole">
            <p:oleObj spid="_x0000_s543745" r:id="rId3" imgW="6809822" imgH="4322439" progId="Excel.Chart.8">
              <p:embed/>
            </p:oleObj>
          </a:graphicData>
        </a:graphic>
      </p:graphicFrame>
      <p:sp>
        <p:nvSpPr>
          <p:cNvPr id="543746"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16" name="Rectangle 8"/>
          <p:cNvSpPr txBox="1">
            <a:spLocks/>
          </p:cNvSpPr>
          <p:nvPr/>
        </p:nvSpPr>
        <p:spPr>
          <a:xfrm>
            <a:off x="760413" y="130175"/>
            <a:ext cx="8204200" cy="1143000"/>
          </a:xfrm>
          <a:prstGeom prst="rect">
            <a:avLst/>
          </a:prstGeom>
          <a:noFill/>
          <a:ln/>
        </p:spPr>
        <p:txBody>
          <a:bodyPr/>
          <a:lstStyle/>
          <a:p>
            <a:pPr>
              <a:defRPr/>
            </a:pPr>
            <a:r>
              <a:rPr lang="it-IT" sz="2100" kern="0" dirty="0">
                <a:solidFill>
                  <a:srgbClr val="3366CC"/>
                </a:solidFill>
                <a:latin typeface="+mj-lt"/>
                <a:ea typeface="+mj-ea"/>
                <a:cs typeface="+mj-cs"/>
              </a:rPr>
              <a:t>MOTIVI E MODALITÀ </a:t>
            </a:r>
            <a:r>
              <a:rPr lang="it-IT" sz="2100" kern="0" dirty="0" err="1">
                <a:solidFill>
                  <a:srgbClr val="3366CC"/>
                </a:solidFill>
                <a:latin typeface="+mj-lt"/>
                <a:ea typeface="+mj-ea"/>
                <a:cs typeface="+mj-cs"/>
              </a:rPr>
              <a:t>DI</a:t>
            </a:r>
            <a:r>
              <a:rPr lang="it-IT" sz="2100" kern="0" dirty="0">
                <a:solidFill>
                  <a:srgbClr val="3366CC"/>
                </a:solidFill>
                <a:latin typeface="+mj-lt"/>
                <a:ea typeface="+mj-ea"/>
                <a:cs typeface="+mj-cs"/>
              </a:rPr>
              <a:t> CONTATTO /3</a:t>
            </a:r>
          </a:p>
        </p:txBody>
      </p:sp>
      <p:sp>
        <p:nvSpPr>
          <p:cNvPr id="543748"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Quando ha chiamato il Call Center ha trovato la linea telefonica libera al primo tentativo oppure ha sentito il segnale di occupato? </a:t>
            </a:r>
          </a:p>
        </p:txBody>
      </p:sp>
      <p:sp>
        <p:nvSpPr>
          <p:cNvPr id="7" name="Segnaposto numero diapositiva 6"/>
          <p:cNvSpPr>
            <a:spLocks noGrp="1"/>
          </p:cNvSpPr>
          <p:nvPr>
            <p:ph type="sldNum" sz="quarter" idx="10"/>
          </p:nvPr>
        </p:nvSpPr>
        <p:spPr/>
        <p:txBody>
          <a:bodyPr/>
          <a:lstStyle/>
          <a:p>
            <a:pPr>
              <a:defRPr/>
            </a:pPr>
            <a:fld id="{946E274D-223B-477C-BC51-C89E0BAF289B}" type="slidenum">
              <a:rPr lang="it-IT" smtClean="0"/>
              <a:pPr>
                <a:defRPr/>
              </a:pPr>
              <a:t>133</a:t>
            </a:fld>
            <a:endParaRPr lang="it-IT"/>
          </a:p>
        </p:txBody>
      </p:sp>
      <p:sp>
        <p:nvSpPr>
          <p:cNvPr id="9"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(300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4769" name="Object 8"/>
          <p:cNvGraphicFramePr>
            <a:graphicFrameLocks noGrp="1" noChangeAspect="1"/>
          </p:cNvGraphicFramePr>
          <p:nvPr>
            <p:ph sz="half" idx="4294967295"/>
          </p:nvPr>
        </p:nvGraphicFramePr>
        <p:xfrm>
          <a:off x="979488" y="1397000"/>
          <a:ext cx="7567612" cy="4216400"/>
        </p:xfrm>
        <a:graphic>
          <a:graphicData uri="http://schemas.openxmlformats.org/presentationml/2006/ole">
            <p:oleObj spid="_x0000_s544769" r:id="rId3" imgW="7565792" imgH="4218798" progId="Excel.Chart.8">
              <p:embed/>
            </p:oleObj>
          </a:graphicData>
        </a:graphic>
      </p:graphicFrame>
      <p:sp>
        <p:nvSpPr>
          <p:cNvPr id="54477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16" name="Rectangle 8"/>
          <p:cNvSpPr txBox="1">
            <a:spLocks/>
          </p:cNvSpPr>
          <p:nvPr/>
        </p:nvSpPr>
        <p:spPr>
          <a:xfrm>
            <a:off x="760413" y="130175"/>
            <a:ext cx="8204200" cy="1143000"/>
          </a:xfrm>
          <a:prstGeom prst="rect">
            <a:avLst/>
          </a:prstGeom>
          <a:noFill/>
          <a:ln/>
        </p:spPr>
        <p:txBody>
          <a:bodyPr/>
          <a:lstStyle/>
          <a:p>
            <a:pPr>
              <a:defRPr/>
            </a:pPr>
            <a:r>
              <a:rPr lang="it-IT" sz="2100" kern="0" dirty="0">
                <a:solidFill>
                  <a:srgbClr val="3366CC"/>
                </a:solidFill>
                <a:latin typeface="+mj-lt"/>
                <a:ea typeface="+mj-ea"/>
                <a:cs typeface="+mj-cs"/>
              </a:rPr>
              <a:t>MOTIVI E MODALITÀ </a:t>
            </a:r>
            <a:r>
              <a:rPr lang="it-IT" sz="2100" kern="0" dirty="0" err="1">
                <a:solidFill>
                  <a:srgbClr val="3366CC"/>
                </a:solidFill>
                <a:latin typeface="+mj-lt"/>
                <a:ea typeface="+mj-ea"/>
                <a:cs typeface="+mj-cs"/>
              </a:rPr>
              <a:t>DI</a:t>
            </a:r>
            <a:r>
              <a:rPr lang="it-IT" sz="2100" kern="0" dirty="0">
                <a:solidFill>
                  <a:srgbClr val="3366CC"/>
                </a:solidFill>
                <a:latin typeface="+mj-lt"/>
                <a:ea typeface="+mj-ea"/>
                <a:cs typeface="+mj-cs"/>
              </a:rPr>
              <a:t> CONTATTO /4</a:t>
            </a:r>
          </a:p>
        </p:txBody>
      </p:sp>
      <p:sp>
        <p:nvSpPr>
          <p:cNvPr id="544772"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4"/>
              </a:buBlip>
            </a:pPr>
            <a:r>
              <a:rPr lang="it-IT" sz="1200">
                <a:solidFill>
                  <a:schemeClr val="tx1"/>
                </a:solidFill>
                <a:latin typeface="Arial" charset="0"/>
              </a:rPr>
              <a:t>Quante altre volte ha dovuto richiamare lo stesso giorno, prima di trovare la linea libera?</a:t>
            </a:r>
          </a:p>
        </p:txBody>
      </p:sp>
      <p:sp>
        <p:nvSpPr>
          <p:cNvPr id="7" name="Segnaposto numero diapositiva 6"/>
          <p:cNvSpPr>
            <a:spLocks noGrp="1"/>
          </p:cNvSpPr>
          <p:nvPr>
            <p:ph type="sldNum" sz="quarter" idx="10"/>
          </p:nvPr>
        </p:nvSpPr>
        <p:spPr/>
        <p:txBody>
          <a:bodyPr/>
          <a:lstStyle/>
          <a:p>
            <a:pPr>
              <a:defRPr/>
            </a:pPr>
            <a:fld id="{2E8541C1-2E64-4E41-9215-33129BE94327}" type="slidenum">
              <a:rPr lang="it-IT" smtClean="0"/>
              <a:pPr>
                <a:defRPr/>
              </a:pPr>
              <a:t>134</a:t>
            </a:fld>
            <a:endParaRPr lang="it-IT"/>
          </a:p>
        </p:txBody>
      </p:sp>
      <p:sp>
        <p:nvSpPr>
          <p:cNvPr id="9"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(300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5793" name="Object 3"/>
          <p:cNvGraphicFramePr>
            <a:graphicFrameLocks noGrp="1" noChangeAspect="1"/>
          </p:cNvGraphicFramePr>
          <p:nvPr>
            <p:ph sz="half" idx="1"/>
          </p:nvPr>
        </p:nvGraphicFramePr>
        <p:xfrm>
          <a:off x="776288" y="1001713"/>
          <a:ext cx="3454400" cy="3759200"/>
        </p:xfrm>
        <a:graphic>
          <a:graphicData uri="http://schemas.openxmlformats.org/presentationml/2006/ole">
            <p:oleObj spid="_x0000_s545793" r:id="rId3" imgW="3456732" imgH="3761558" progId="Excel.Chart.8">
              <p:embed/>
            </p:oleObj>
          </a:graphicData>
        </a:graphic>
      </p:graphicFrame>
      <p:grpSp>
        <p:nvGrpSpPr>
          <p:cNvPr id="60419" name="Group 4"/>
          <p:cNvGrpSpPr>
            <a:grpSpLocks/>
          </p:cNvGrpSpPr>
          <p:nvPr/>
        </p:nvGrpSpPr>
        <p:grpSpPr bwMode="auto">
          <a:xfrm>
            <a:off x="4285357" y="4077196"/>
            <a:ext cx="574675" cy="215900"/>
            <a:chOff x="2629" y="2115"/>
            <a:chExt cx="342" cy="226"/>
          </a:xfrm>
          <a:solidFill>
            <a:srgbClr val="F8FF00"/>
          </a:solidFill>
        </p:grpSpPr>
        <p:sp>
          <p:nvSpPr>
            <p:cNvPr id="60465" name="AutoShape 5"/>
            <p:cNvSpPr>
              <a:spLocks noChangeArrowheads="1"/>
            </p:cNvSpPr>
            <p:nvPr/>
          </p:nvSpPr>
          <p:spPr bwMode="auto">
            <a:xfrm>
              <a:off x="2789" y="2115"/>
              <a:ext cx="182" cy="226"/>
            </a:xfrm>
            <a:prstGeom prst="chevron">
              <a:avLst>
                <a:gd name="adj" fmla="val 25000"/>
              </a:avLst>
            </a:prstGeom>
            <a:grp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defRPr/>
              </a:pPr>
              <a:endParaRPr lang="it-IT" b="1"/>
            </a:p>
          </p:txBody>
        </p:sp>
        <p:sp>
          <p:nvSpPr>
            <p:cNvPr id="60466" name="AutoShape 6"/>
            <p:cNvSpPr>
              <a:spLocks noChangeArrowheads="1"/>
            </p:cNvSpPr>
            <p:nvPr/>
          </p:nvSpPr>
          <p:spPr bwMode="auto">
            <a:xfrm>
              <a:off x="2629" y="2115"/>
              <a:ext cx="182" cy="226"/>
            </a:xfrm>
            <a:prstGeom prst="chevron">
              <a:avLst>
                <a:gd name="adj" fmla="val 25000"/>
              </a:avLst>
            </a:prstGeom>
            <a:grp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defRPr/>
              </a:pPr>
              <a:endParaRPr lang="it-IT" b="1"/>
            </a:p>
          </p:txBody>
        </p:sp>
      </p:grpSp>
      <p:sp>
        <p:nvSpPr>
          <p:cNvPr id="545795" name="Line 7"/>
          <p:cNvSpPr>
            <a:spLocks noChangeShapeType="1"/>
          </p:cNvSpPr>
          <p:nvPr/>
        </p:nvSpPr>
        <p:spPr bwMode="auto">
          <a:xfrm>
            <a:off x="8029575" y="3070225"/>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545796" name="Text Box 8"/>
          <p:cNvSpPr txBox="1">
            <a:spLocks noChangeArrowheads="1"/>
          </p:cNvSpPr>
          <p:nvPr/>
        </p:nvSpPr>
        <p:spPr bwMode="auto">
          <a:xfrm>
            <a:off x="5076825" y="3933825"/>
            <a:ext cx="3492500" cy="436563"/>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4"/>
              </a:buBlip>
            </a:pPr>
            <a:r>
              <a:rPr lang="it-IT" sz="1200">
                <a:solidFill>
                  <a:schemeClr val="tx1"/>
                </a:solidFill>
                <a:latin typeface="Arial" charset="0"/>
              </a:rPr>
              <a:t>Cosa dovrà fare ancora?</a:t>
            </a:r>
            <a:r>
              <a:rPr lang="it-IT" sz="1200" i="1">
                <a:solidFill>
                  <a:schemeClr val="tx1"/>
                </a:solidFill>
                <a:latin typeface="Arial" charset="0"/>
              </a:rPr>
              <a:t> (risposta multipla)</a:t>
            </a:r>
            <a:endParaRPr lang="it-IT" sz="1200">
              <a:solidFill>
                <a:schemeClr val="tx1"/>
              </a:solidFill>
              <a:latin typeface="Arial" charset="0"/>
            </a:endParaRPr>
          </a:p>
        </p:txBody>
      </p:sp>
      <p:sp>
        <p:nvSpPr>
          <p:cNvPr id="545797" name="Text Box 10"/>
          <p:cNvSpPr txBox="1">
            <a:spLocks noChangeArrowheads="1"/>
          </p:cNvSpPr>
          <p:nvPr/>
        </p:nvSpPr>
        <p:spPr bwMode="auto">
          <a:xfrm>
            <a:off x="4787900" y="750888"/>
            <a:ext cx="3600450" cy="62071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4"/>
              </a:buBlip>
            </a:pPr>
            <a:r>
              <a:rPr lang="it-IT" sz="1200">
                <a:solidFill>
                  <a:schemeClr val="tx1"/>
                </a:solidFill>
                <a:latin typeface="Arial" charset="0"/>
              </a:rPr>
              <a:t>Per quali motivi non è riuscito a risolvere la sua richiesta? </a:t>
            </a:r>
            <a:r>
              <a:rPr lang="it-IT" sz="1200" i="1">
                <a:solidFill>
                  <a:schemeClr val="tx1"/>
                </a:solidFill>
                <a:latin typeface="Arial" charset="0"/>
              </a:rPr>
              <a:t>(risposta multipla)</a:t>
            </a:r>
          </a:p>
        </p:txBody>
      </p:sp>
      <p:grpSp>
        <p:nvGrpSpPr>
          <p:cNvPr id="545798" name="Group 11"/>
          <p:cNvGrpSpPr>
            <a:grpSpLocks/>
          </p:cNvGrpSpPr>
          <p:nvPr/>
        </p:nvGrpSpPr>
        <p:grpSpPr bwMode="auto">
          <a:xfrm>
            <a:off x="4284663" y="1628775"/>
            <a:ext cx="574675" cy="215900"/>
            <a:chOff x="2629" y="2115"/>
            <a:chExt cx="342" cy="226"/>
          </a:xfrm>
        </p:grpSpPr>
        <p:sp>
          <p:nvSpPr>
            <p:cNvPr id="545838" name="AutoShape 12"/>
            <p:cNvSpPr>
              <a:spLocks noChangeArrowheads="1"/>
            </p:cNvSpPr>
            <p:nvPr/>
          </p:nvSpPr>
          <p:spPr bwMode="auto">
            <a:xfrm>
              <a:off x="278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545839" name="AutoShape 13"/>
            <p:cNvSpPr>
              <a:spLocks noChangeArrowheads="1"/>
            </p:cNvSpPr>
            <p:nvPr/>
          </p:nvSpPr>
          <p:spPr bwMode="auto">
            <a:xfrm>
              <a:off x="262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545799" name="Rectangle 16"/>
          <p:cNvSpPr>
            <a:spLocks noGrp="1" noChangeArrowheads="1"/>
          </p:cNvSpPr>
          <p:nvPr>
            <p:ph type="title"/>
          </p:nvPr>
        </p:nvSpPr>
        <p:spPr>
          <a:xfrm>
            <a:off x="760413" y="53975"/>
            <a:ext cx="8204200" cy="1143000"/>
          </a:xfrm>
        </p:spPr>
        <p:txBody>
          <a:bodyPr/>
          <a:lstStyle/>
          <a:p>
            <a:pPr eaLnBrk="1" hangingPunct="1"/>
            <a:r>
              <a:rPr lang="it-IT" smtClean="0"/>
              <a:t>MOTIVI E MODALITÀ DI CONTATTO /5</a:t>
            </a:r>
          </a:p>
        </p:txBody>
      </p:sp>
      <p:sp>
        <p:nvSpPr>
          <p:cNvPr id="54580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545801" name="Rectangle 3"/>
          <p:cNvSpPr>
            <a:spLocks noChangeArrowheads="1"/>
          </p:cNvSpPr>
          <p:nvPr/>
        </p:nvSpPr>
        <p:spPr bwMode="auto">
          <a:xfrm>
            <a:off x="747713" y="549275"/>
            <a:ext cx="8216900" cy="350838"/>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4"/>
              </a:buBlip>
            </a:pPr>
            <a:r>
              <a:rPr lang="it-IT" sz="1200">
                <a:solidFill>
                  <a:schemeClr val="tx1"/>
                </a:solidFill>
                <a:latin typeface="Arial" charset="0"/>
              </a:rPr>
              <a:t>Con la telefonata al Call Center è riuscito a definire la sua richiesta? </a:t>
            </a:r>
          </a:p>
        </p:txBody>
      </p:sp>
      <p:graphicFrame>
        <p:nvGraphicFramePr>
          <p:cNvPr id="22" name="Tabella 21"/>
          <p:cNvGraphicFramePr>
            <a:graphicFrameLocks noGrp="1"/>
          </p:cNvGraphicFramePr>
          <p:nvPr/>
        </p:nvGraphicFramePr>
        <p:xfrm>
          <a:off x="5076825" y="4370388"/>
          <a:ext cx="3816350" cy="1473200"/>
        </p:xfrm>
        <a:graphic>
          <a:graphicData uri="http://schemas.openxmlformats.org/drawingml/2006/table">
            <a:tbl>
              <a:tblPr>
                <a:tableStyleId>{9D7B26C5-4107-4FEC-AEDC-1716B250A1EF}</a:tableStyleId>
              </a:tblPr>
              <a:tblGrid>
                <a:gridCol w="3293267"/>
                <a:gridCol w="523860"/>
              </a:tblGrid>
              <a:tr h="144018">
                <a:tc>
                  <a:txBody>
                    <a:bodyPr/>
                    <a:lstStyle/>
                    <a:p>
                      <a:pPr algn="l" fontAlgn="b"/>
                      <a:endParaRPr lang="it-IT" sz="1000" b="0" i="0" u="none" strike="noStrike" dirty="0">
                        <a:latin typeface="Arial"/>
                      </a:endParaRPr>
                    </a:p>
                  </a:txBody>
                  <a:tcPr marL="9525" marR="9525" marT="9525" marB="0" anchor="ctr">
                    <a:lnL w="28575" cap="flat" cmpd="sng" algn="ctr">
                      <a:solidFill>
                        <a:srgbClr val="FFFF00"/>
                      </a:solidFill>
                      <a:prstDash val="solid"/>
                      <a:round/>
                      <a:headEnd type="none" w="med" len="med"/>
                      <a:tailEnd type="none" w="med" len="med"/>
                    </a:lnL>
                    <a:lnT w="28575" cap="flat" cmpd="sng" algn="ctr">
                      <a:solidFill>
                        <a:srgbClr val="FFFF00"/>
                      </a:solidFill>
                      <a:prstDash val="solid"/>
                      <a:round/>
                      <a:headEnd type="none" w="med" len="med"/>
                      <a:tailEnd type="none" w="med" len="med"/>
                    </a:lnT>
                  </a:tcPr>
                </a:tc>
                <a:tc>
                  <a:txBody>
                    <a:bodyPr/>
                    <a:lstStyle/>
                    <a:p>
                      <a:pPr algn="ctr" fontAlgn="ct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tcPr>
                </a:tc>
              </a:tr>
              <a:tr h="288049">
                <a:tc>
                  <a:txBody>
                    <a:bodyPr/>
                    <a:lstStyle/>
                    <a:p>
                      <a:pPr algn="l" fontAlgn="b"/>
                      <a:r>
                        <a:rPr lang="it-IT" sz="1000" b="0" i="0" u="none" strike="noStrike" dirty="0">
                          <a:latin typeface="Arial"/>
                        </a:rPr>
                        <a:t>Chiamare nuovamente il servizio clienti del  </a:t>
                      </a:r>
                      <a:r>
                        <a:rPr lang="it-IT" sz="1000" b="0" i="0" u="none" strike="noStrike" dirty="0" err="1">
                          <a:latin typeface="Arial"/>
                        </a:rPr>
                        <a:t>call</a:t>
                      </a:r>
                      <a:r>
                        <a:rPr lang="it-IT" sz="1000" b="0" i="0" u="none" strike="noStrike" dirty="0">
                          <a:latin typeface="Arial"/>
                        </a:rPr>
                        <a:t> center</a:t>
                      </a:r>
                    </a:p>
                  </a:txBody>
                  <a:tcPr marL="9525" marR="9525" marT="9525" marB="0" anchor="ctr">
                    <a:lnL w="28575" cap="flat" cmpd="sng" algn="ctr">
                      <a:solidFill>
                        <a:srgbClr val="FFFF00"/>
                      </a:solidFill>
                      <a:prstDash val="solid"/>
                      <a:round/>
                      <a:headEnd type="none" w="med" len="med"/>
                      <a:tailEnd type="none" w="med" len="med"/>
                    </a:lnL>
                  </a:tcPr>
                </a:tc>
                <a:tc>
                  <a:txBody>
                    <a:bodyPr/>
                    <a:lstStyle/>
                    <a:p>
                      <a:pPr algn="ctr" fontAlgn="ctr"/>
                      <a:r>
                        <a:rPr lang="it-IT" sz="1100" b="0" i="0" u="none" strike="noStrike" dirty="0" smtClean="0">
                          <a:latin typeface="Arial"/>
                        </a:rPr>
                        <a:t>17%</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tcPr>
                </a:tc>
              </a:tr>
              <a:tr h="288049">
                <a:tc>
                  <a:txBody>
                    <a:bodyPr/>
                    <a:lstStyle/>
                    <a:p>
                      <a:pPr algn="l" fontAlgn="b"/>
                      <a:r>
                        <a:rPr lang="it-IT" sz="1000" b="0" i="0" u="none" strike="noStrike" dirty="0">
                          <a:latin typeface="Arial"/>
                        </a:rPr>
                        <a:t>Presentare della documentazione necessaria</a:t>
                      </a:r>
                    </a:p>
                  </a:txBody>
                  <a:tcPr marL="9525" marR="9525" marT="9525" marB="0" anchor="ctr">
                    <a:lnL w="28575" cap="flat" cmpd="sng" algn="ctr">
                      <a:solidFill>
                        <a:srgbClr val="FFFF00"/>
                      </a:solidFill>
                      <a:prstDash val="solid"/>
                      <a:round/>
                      <a:headEnd type="none" w="med" len="med"/>
                      <a:tailEnd type="none" w="med" len="med"/>
                    </a:lnL>
                  </a:tcPr>
                </a:tc>
                <a:tc>
                  <a:txBody>
                    <a:bodyPr/>
                    <a:lstStyle/>
                    <a:p>
                      <a:pPr algn="ctr" fontAlgn="ctr"/>
                      <a:r>
                        <a:rPr lang="it-IT" sz="1100" b="0" i="0" u="none" strike="noStrike" dirty="0" smtClean="0">
                          <a:latin typeface="Arial"/>
                        </a:rPr>
                        <a:t>28%</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tcPr>
                </a:tc>
              </a:tr>
              <a:tr h="288049">
                <a:tc>
                  <a:txBody>
                    <a:bodyPr/>
                    <a:lstStyle/>
                    <a:p>
                      <a:pPr algn="l" fontAlgn="b"/>
                      <a:r>
                        <a:rPr lang="it-IT" sz="1000" b="0" i="0" u="none" strike="noStrike" dirty="0">
                          <a:latin typeface="Arial"/>
                        </a:rPr>
                        <a:t>Attendere una chiamata dell'azienda</a:t>
                      </a:r>
                    </a:p>
                  </a:txBody>
                  <a:tcPr marL="9525" marR="9525" marT="9525" marB="0" anchor="ctr">
                    <a:lnL w="28575" cap="flat" cmpd="sng" algn="ctr">
                      <a:solidFill>
                        <a:srgbClr val="FFFF00"/>
                      </a:solidFill>
                      <a:prstDash val="solid"/>
                      <a:round/>
                      <a:headEnd type="none" w="med" len="med"/>
                      <a:tailEnd type="none" w="med" len="med"/>
                    </a:lnL>
                  </a:tcPr>
                </a:tc>
                <a:tc>
                  <a:txBody>
                    <a:bodyPr/>
                    <a:lstStyle/>
                    <a:p>
                      <a:pPr algn="ctr" fontAlgn="ctr"/>
                      <a:r>
                        <a:rPr lang="it-IT" sz="1100" b="0" i="0" u="none" strike="noStrike" dirty="0" smtClean="0">
                          <a:latin typeface="Arial"/>
                        </a:rPr>
                        <a:t>31%</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tcPr>
                </a:tc>
              </a:tr>
              <a:tr h="254834">
                <a:tc>
                  <a:txBody>
                    <a:bodyPr/>
                    <a:lstStyle/>
                    <a:p>
                      <a:pPr algn="l" fontAlgn="b"/>
                      <a:r>
                        <a:rPr lang="it-IT" sz="1000" b="0" i="0" u="none" strike="noStrike" dirty="0">
                          <a:latin typeface="Arial"/>
                        </a:rPr>
                        <a:t>Altro</a:t>
                      </a:r>
                    </a:p>
                  </a:txBody>
                  <a:tcPr marL="9525" marR="9525" marT="9525" marB="0" anchor="ctr">
                    <a:lnL w="28575" cap="flat" cmpd="sng" algn="ctr">
                      <a:solidFill>
                        <a:srgbClr val="FFFF00"/>
                      </a:solidFill>
                      <a:prstDash val="solid"/>
                      <a:round/>
                      <a:headEnd type="none" w="med" len="med"/>
                      <a:tailEnd type="none" w="med" len="med"/>
                    </a:lnL>
                    <a:noFill/>
                  </a:tcPr>
                </a:tc>
                <a:tc>
                  <a:txBody>
                    <a:bodyPr/>
                    <a:lstStyle/>
                    <a:p>
                      <a:pPr algn="ctr" fontAlgn="ctr"/>
                      <a:r>
                        <a:rPr lang="it-IT" sz="1100" b="0" i="0" u="none" strike="noStrike" dirty="0" smtClean="0">
                          <a:latin typeface="Arial"/>
                        </a:rPr>
                        <a:t>28%</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noFill/>
                  </a:tcPr>
                </a:tc>
              </a:tr>
              <a:tr h="72008">
                <a:tc>
                  <a:txBody>
                    <a:bodyPr/>
                    <a:lstStyle/>
                    <a:p>
                      <a:pPr algn="l" fontAlgn="b"/>
                      <a:endParaRPr lang="it-IT" sz="1000" b="0" i="0" u="none" strike="noStrike" dirty="0">
                        <a:latin typeface="Arial"/>
                      </a:endParaRPr>
                    </a:p>
                  </a:txBody>
                  <a:tcPr marL="9525" marR="9525" marT="9525" marB="0" anchor="ctr">
                    <a:lnL w="28575" cap="flat" cmpd="sng" algn="ctr">
                      <a:solidFill>
                        <a:srgbClr val="FFFF00"/>
                      </a:solidFill>
                      <a:prstDash val="solid"/>
                      <a:round/>
                      <a:headEnd type="none" w="med" len="med"/>
                      <a:tailEnd type="none" w="med" len="med"/>
                    </a:lnL>
                    <a:lnB w="28575" cap="flat" cmpd="sng" algn="ctr">
                      <a:solidFill>
                        <a:srgbClr val="FFFF00"/>
                      </a:solidFill>
                      <a:prstDash val="solid"/>
                      <a:round/>
                      <a:headEnd type="none" w="med" len="med"/>
                      <a:tailEnd type="none" w="med" len="med"/>
                    </a:lnB>
                  </a:tcPr>
                </a:tc>
                <a:tc>
                  <a:txBody>
                    <a:bodyPr/>
                    <a:lstStyle/>
                    <a:p>
                      <a:pPr algn="ctr" fontAlgn="ct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lnB w="28575" cap="flat" cmpd="sng" algn="ctr">
                      <a:solidFill>
                        <a:srgbClr val="FFFF00"/>
                      </a:solidFill>
                      <a:prstDash val="solid"/>
                      <a:round/>
                      <a:headEnd type="none" w="med" len="med"/>
                      <a:tailEnd type="none" w="med" len="med"/>
                    </a:lnB>
                  </a:tcPr>
                </a:tc>
              </a:tr>
            </a:tbl>
          </a:graphicData>
        </a:graphic>
      </p:graphicFrame>
      <p:graphicFrame>
        <p:nvGraphicFramePr>
          <p:cNvPr id="25" name="Tabella 24"/>
          <p:cNvGraphicFramePr>
            <a:graphicFrameLocks noGrp="1"/>
          </p:cNvGraphicFramePr>
          <p:nvPr/>
        </p:nvGraphicFramePr>
        <p:xfrm>
          <a:off x="4999038" y="1254125"/>
          <a:ext cx="3676650" cy="1238250"/>
        </p:xfrm>
        <a:graphic>
          <a:graphicData uri="http://schemas.openxmlformats.org/drawingml/2006/table">
            <a:tbl>
              <a:tblPr>
                <a:tableStyleId>{9D7B26C5-4107-4FEC-AEDC-1716B250A1EF}</a:tableStyleId>
              </a:tblPr>
              <a:tblGrid>
                <a:gridCol w="3214710"/>
                <a:gridCol w="462832"/>
              </a:tblGrid>
              <a:tr h="27384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it-IT" sz="1100" b="0" i="0" u="none" strike="noStrike" kern="1200" dirty="0" smtClean="0">
                          <a:solidFill>
                            <a:schemeClr val="tx1"/>
                          </a:solidFill>
                          <a:latin typeface="+mn-lt"/>
                          <a:ea typeface="+mn-ea"/>
                          <a:cs typeface="+mn-cs"/>
                        </a:rPr>
                        <a:t>Rimandato a più persone ma non sono riuscito comunque a risolvere </a:t>
                      </a:r>
                      <a:endParaRPr lang="it-IT" sz="1100" b="0" i="0" u="none" strike="noStrike" kern="1200" dirty="0">
                        <a:solidFill>
                          <a:schemeClr val="tx1"/>
                        </a:solidFill>
                        <a:latin typeface="+mn-lt"/>
                        <a:ea typeface="+mn-ea"/>
                        <a:cs typeface="+mn-cs"/>
                      </a:endParaRPr>
                    </a:p>
                  </a:txBody>
                  <a:tcPr marL="9525" marR="9525" marT="9525" marB="0" anchor="ct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tcPr>
                </a:tc>
                <a:tc>
                  <a:txBody>
                    <a:bodyPr/>
                    <a:lstStyle/>
                    <a:p>
                      <a:pPr algn="r" fontAlgn="ctr"/>
                      <a:r>
                        <a:rPr lang="it-IT" sz="1100" b="0" i="0" u="none" strike="noStrike" kern="1200" dirty="0" smtClean="0">
                          <a:solidFill>
                            <a:schemeClr val="tx1"/>
                          </a:solidFill>
                          <a:latin typeface="Arial"/>
                          <a:ea typeface="+mn-ea"/>
                          <a:cs typeface="+mn-cs"/>
                        </a:rPr>
                        <a:t>47%</a:t>
                      </a:r>
                      <a:endParaRPr lang="it-IT" sz="1100" b="0" i="0" u="none" strike="noStrike" kern="1200" dirty="0">
                        <a:solidFill>
                          <a:schemeClr val="tx1"/>
                        </a:solidFill>
                        <a:latin typeface="Arial"/>
                        <a:ea typeface="+mn-ea"/>
                        <a:cs typeface="+mn-cs"/>
                      </a:endParaRPr>
                    </a:p>
                  </a:txBody>
                  <a:tcPr marL="9525" marR="9525" marT="9525" marB="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r>
              <a:tr h="27384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it-IT" sz="1100" b="0" i="0" u="none" strike="noStrike" kern="1200" dirty="0" smtClean="0">
                          <a:solidFill>
                            <a:schemeClr val="tx1"/>
                          </a:solidFill>
                          <a:latin typeface="+mn-lt"/>
                          <a:ea typeface="+mn-ea"/>
                          <a:cs typeface="+mn-cs"/>
                        </a:rPr>
                        <a:t>Devo andare di persona all’ufficio competente</a:t>
                      </a:r>
                    </a:p>
                  </a:txBody>
                  <a:tcPr marL="9525" marR="9525" marT="9525" marB="0" anchor="ctr">
                    <a:lnL w="28575" cap="flat" cmpd="sng" algn="ctr">
                      <a:solidFill>
                        <a:srgbClr val="FF0000"/>
                      </a:solidFill>
                      <a:prstDash val="solid"/>
                      <a:round/>
                      <a:headEnd type="none" w="med" len="med"/>
                      <a:tailEnd type="none" w="med" len="med"/>
                    </a:lnL>
                  </a:tcPr>
                </a:tc>
                <a:tc>
                  <a:txBody>
                    <a:bodyPr/>
                    <a:lstStyle/>
                    <a:p>
                      <a:pPr algn="r" fontAlgn="ctr"/>
                      <a:r>
                        <a:rPr lang="it-IT" sz="1100" b="0" i="0" u="none" strike="noStrike" kern="1200" dirty="0" smtClean="0">
                          <a:solidFill>
                            <a:schemeClr val="tx1"/>
                          </a:solidFill>
                          <a:latin typeface="Arial"/>
                          <a:ea typeface="+mn-ea"/>
                          <a:cs typeface="+mn-cs"/>
                        </a:rPr>
                        <a:t>24%</a:t>
                      </a:r>
                      <a:endParaRPr lang="it-IT" sz="1100" b="0" i="0" u="none" strike="noStrike" kern="1200" dirty="0">
                        <a:solidFill>
                          <a:schemeClr val="tx1"/>
                        </a:solidFill>
                        <a:latin typeface="Arial"/>
                        <a:ea typeface="+mn-ea"/>
                        <a:cs typeface="+mn-cs"/>
                      </a:endParaRPr>
                    </a:p>
                  </a:txBody>
                  <a:tcPr marL="9525" marR="9525" marT="9525" marB="0" anchor="ctr">
                    <a:lnR w="28575" cap="flat" cmpd="sng" algn="ctr">
                      <a:solidFill>
                        <a:srgbClr val="FF0000"/>
                      </a:solidFill>
                      <a:prstDash val="solid"/>
                      <a:round/>
                      <a:headEnd type="none" w="med" len="med"/>
                      <a:tailEnd type="none" w="med" len="med"/>
                    </a:lnR>
                  </a:tcPr>
                </a:tc>
              </a:tr>
              <a:tr h="273846">
                <a:tc>
                  <a:txBody>
                    <a:bodyPr/>
                    <a:lstStyle/>
                    <a:p>
                      <a:pPr algn="l" rtl="0" fontAlgn="t"/>
                      <a:r>
                        <a:rPr lang="it-IT" sz="1100" b="0" i="0" u="none" strike="noStrike" kern="1200" dirty="0" smtClean="0">
                          <a:solidFill>
                            <a:schemeClr val="tx1"/>
                          </a:solidFill>
                          <a:latin typeface="+mn-lt"/>
                          <a:ea typeface="+mn-ea"/>
                          <a:cs typeface="+mn-cs"/>
                        </a:rPr>
                        <a:t>Devo procurarmi della documentazione e poi ricontattarli</a:t>
                      </a:r>
                      <a:endParaRPr lang="it-IT" sz="1100" b="0" i="0" u="none" strike="noStrike" kern="1200" dirty="0">
                        <a:solidFill>
                          <a:schemeClr val="tx1"/>
                        </a:solidFill>
                        <a:latin typeface="+mn-lt"/>
                        <a:ea typeface="+mn-ea"/>
                        <a:cs typeface="+mn-cs"/>
                      </a:endParaRPr>
                    </a:p>
                  </a:txBody>
                  <a:tcPr marL="9525" marR="9525" marT="9525" marB="0" anchor="ctr">
                    <a:lnL w="28575" cap="flat" cmpd="sng" algn="ctr">
                      <a:solidFill>
                        <a:srgbClr val="FF0000"/>
                      </a:solidFill>
                      <a:prstDash val="solid"/>
                      <a:round/>
                      <a:headEnd type="none" w="med" len="med"/>
                      <a:tailEnd type="none" w="med" len="med"/>
                    </a:lnL>
                    <a:noFill/>
                  </a:tcPr>
                </a:tc>
                <a:tc>
                  <a:txBody>
                    <a:bodyPr/>
                    <a:lstStyle/>
                    <a:p>
                      <a:pPr algn="r" fontAlgn="ctr"/>
                      <a:r>
                        <a:rPr lang="it-IT" sz="1100" b="0" i="0" u="none" strike="noStrike" kern="1200" dirty="0" smtClean="0">
                          <a:solidFill>
                            <a:schemeClr val="tx1"/>
                          </a:solidFill>
                          <a:latin typeface="Arial"/>
                          <a:ea typeface="+mn-ea"/>
                          <a:cs typeface="+mn-cs"/>
                        </a:rPr>
                        <a:t>3%</a:t>
                      </a:r>
                      <a:endParaRPr lang="it-IT" sz="1100" b="0" i="0" u="none" strike="noStrike" kern="1200" dirty="0">
                        <a:solidFill>
                          <a:schemeClr val="tx1"/>
                        </a:solidFill>
                        <a:latin typeface="Arial"/>
                        <a:ea typeface="+mn-ea"/>
                        <a:cs typeface="+mn-cs"/>
                      </a:endParaRPr>
                    </a:p>
                  </a:txBody>
                  <a:tcPr marL="9525" marR="9525" marT="9525" marB="0" anchor="ctr">
                    <a:lnR w="28575" cap="flat" cmpd="sng" algn="ctr">
                      <a:solidFill>
                        <a:srgbClr val="FF0000"/>
                      </a:solidFill>
                      <a:prstDash val="solid"/>
                      <a:round/>
                      <a:headEnd type="none" w="med" len="med"/>
                      <a:tailEnd type="none" w="med" len="med"/>
                    </a:lnR>
                    <a:noFill/>
                  </a:tcPr>
                </a:tc>
              </a:tr>
              <a:tr h="273846">
                <a:tc>
                  <a:txBody>
                    <a:bodyPr/>
                    <a:lstStyle/>
                    <a:p>
                      <a:pPr algn="l" rtl="0" fontAlgn="t"/>
                      <a:r>
                        <a:rPr lang="it-IT" sz="1100" b="0" i="0" u="none" strike="noStrike" kern="1200" dirty="0" smtClean="0">
                          <a:solidFill>
                            <a:schemeClr val="tx1"/>
                          </a:solidFill>
                          <a:latin typeface="+mn-lt"/>
                          <a:ea typeface="+mn-ea"/>
                          <a:cs typeface="+mn-cs"/>
                        </a:rPr>
                        <a:t>Altro</a:t>
                      </a:r>
                      <a:endParaRPr lang="it-IT" sz="1100" b="1" i="0" u="none" strike="noStrike" kern="1200" dirty="0">
                        <a:solidFill>
                          <a:srgbClr val="FF0000"/>
                        </a:solidFill>
                        <a:latin typeface="+mn-lt"/>
                        <a:ea typeface="+mn-ea"/>
                        <a:cs typeface="+mn-cs"/>
                      </a:endParaRPr>
                    </a:p>
                  </a:txBody>
                  <a:tcPr marL="9525" marR="9525" marT="9525" marB="0" anchor="ctr">
                    <a:lnL w="28575" cap="flat" cmpd="sng" algn="ctr">
                      <a:solidFill>
                        <a:srgbClr val="FF0000"/>
                      </a:solidFill>
                      <a:prstDash val="solid"/>
                      <a:round/>
                      <a:headEnd type="none" w="med" len="med"/>
                      <a:tailEnd type="none" w="med" len="med"/>
                    </a:lnL>
                    <a:lnB w="28575" cap="flat" cmpd="sng" algn="ctr">
                      <a:solidFill>
                        <a:srgbClr val="FF0000"/>
                      </a:solidFill>
                      <a:prstDash val="solid"/>
                      <a:round/>
                      <a:headEnd type="none" w="med" len="med"/>
                      <a:tailEnd type="none" w="med" len="med"/>
                    </a:lnB>
                    <a:noFill/>
                  </a:tcPr>
                </a:tc>
                <a:tc>
                  <a:txBody>
                    <a:bodyPr/>
                    <a:lstStyle/>
                    <a:p>
                      <a:pPr algn="r" fontAlgn="ctr"/>
                      <a:r>
                        <a:rPr lang="it-IT" sz="1100" b="0" i="0" u="none" strike="noStrike" kern="1200" dirty="0" smtClean="0">
                          <a:solidFill>
                            <a:schemeClr val="tx1"/>
                          </a:solidFill>
                          <a:latin typeface="Arial"/>
                          <a:ea typeface="+mn-ea"/>
                          <a:cs typeface="+mn-cs"/>
                        </a:rPr>
                        <a:t>26%</a:t>
                      </a:r>
                      <a:endParaRPr lang="it-IT" sz="1100" b="0" i="0" u="none" strike="noStrike" kern="1200" dirty="0">
                        <a:solidFill>
                          <a:schemeClr val="tx1"/>
                        </a:solidFill>
                        <a:latin typeface="Arial"/>
                        <a:ea typeface="+mn-ea"/>
                        <a:cs typeface="+mn-cs"/>
                      </a:endParaRPr>
                    </a:p>
                  </a:txBody>
                  <a:tcPr marL="9525" marR="9525" marT="9525" marB="0" anchor="ctr">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noFill/>
                  </a:tcPr>
                </a:tc>
              </a:tr>
            </a:tbl>
          </a:graphicData>
        </a:graphic>
      </p:graphicFrame>
      <p:sp>
        <p:nvSpPr>
          <p:cNvPr id="23" name="Segnaposto numero diapositiva 22"/>
          <p:cNvSpPr>
            <a:spLocks noGrp="1"/>
          </p:cNvSpPr>
          <p:nvPr>
            <p:ph type="sldNum" sz="quarter" idx="10"/>
          </p:nvPr>
        </p:nvSpPr>
        <p:spPr/>
        <p:txBody>
          <a:bodyPr/>
          <a:lstStyle/>
          <a:p>
            <a:pPr>
              <a:defRPr/>
            </a:pPr>
            <a:fld id="{BE88719D-5AE7-4906-B8B6-E3CC6B467781}" type="slidenum">
              <a:rPr lang="it-IT" smtClean="0"/>
              <a:pPr>
                <a:defRPr/>
              </a:pPr>
              <a:t>135</a:t>
            </a:fld>
            <a:endParaRPr lang="it-IT"/>
          </a:p>
        </p:txBody>
      </p:sp>
      <p:cxnSp>
        <p:nvCxnSpPr>
          <p:cNvPr id="545833" name="Connettore 2 23"/>
          <p:cNvCxnSpPr>
            <a:cxnSpLocks noChangeShapeType="1"/>
          </p:cNvCxnSpPr>
          <p:nvPr/>
        </p:nvCxnSpPr>
        <p:spPr bwMode="auto">
          <a:xfrm flipH="1">
            <a:off x="4284663" y="5589588"/>
            <a:ext cx="719137" cy="0"/>
          </a:xfrm>
          <a:prstGeom prst="straightConnector1">
            <a:avLst/>
          </a:prstGeom>
          <a:noFill/>
          <a:ln w="12700" algn="ctr">
            <a:solidFill>
              <a:schemeClr val="tx1"/>
            </a:solidFill>
            <a:round/>
            <a:headEnd/>
            <a:tailEnd type="arrow" w="med" len="med"/>
          </a:ln>
        </p:spPr>
      </p:cxnSp>
      <p:sp>
        <p:nvSpPr>
          <p:cNvPr id="28" name="CasellaDiTesto 27"/>
          <p:cNvSpPr txBox="1"/>
          <p:nvPr/>
        </p:nvSpPr>
        <p:spPr>
          <a:xfrm>
            <a:off x="755650" y="5229225"/>
            <a:ext cx="3455988" cy="646113"/>
          </a:xfrm>
          <a:prstGeom prst="rect">
            <a:avLst/>
          </a:prstGeom>
          <a:noFill/>
        </p:spPr>
        <p:txBody>
          <a:bodyPr>
            <a:spAutoFit/>
          </a:bodyPr>
          <a:lstStyle/>
          <a:p>
            <a:pPr algn="r">
              <a:buFont typeface="Arial" pitchFamily="34" charset="0"/>
              <a:buChar char="•"/>
              <a:defRPr/>
            </a:pPr>
            <a:r>
              <a:rPr lang="it-IT" sz="1200" i="1" dirty="0">
                <a:solidFill>
                  <a:schemeClr val="tx1"/>
                </a:solidFill>
                <a:latin typeface="+mn-lt"/>
              </a:rPr>
              <a:t>“Devo aspettare la visita di un tecnico (12%)                                                                                                                         </a:t>
            </a:r>
          </a:p>
          <a:p>
            <a:pPr algn="r">
              <a:buFont typeface="Arial" pitchFamily="34" charset="0"/>
              <a:buChar char="•"/>
              <a:defRPr/>
            </a:pPr>
            <a:r>
              <a:rPr lang="it-IT" sz="1200" i="1" dirty="0">
                <a:solidFill>
                  <a:schemeClr val="tx1"/>
                </a:solidFill>
                <a:latin typeface="+mn-lt"/>
              </a:rPr>
              <a:t>Devo aspettare la bolletta (16%)                                                                                                                                                                                                                                                                                                                                                                                                                         </a:t>
            </a:r>
          </a:p>
          <a:p>
            <a:pPr algn="r">
              <a:defRPr/>
            </a:pPr>
            <a:r>
              <a:rPr lang="it-IT" sz="1200" i="1" dirty="0">
                <a:solidFill>
                  <a:schemeClr val="tx1"/>
                </a:solidFill>
                <a:latin typeface="+mn-lt"/>
              </a:rPr>
              <a:t>                                                                                                                                                                                   </a:t>
            </a:r>
          </a:p>
        </p:txBody>
      </p:sp>
      <p:cxnSp>
        <p:nvCxnSpPr>
          <p:cNvPr id="545835" name="Connettore 2 28"/>
          <p:cNvCxnSpPr>
            <a:cxnSpLocks noChangeShapeType="1"/>
          </p:cNvCxnSpPr>
          <p:nvPr/>
        </p:nvCxnSpPr>
        <p:spPr bwMode="auto">
          <a:xfrm>
            <a:off x="5148263" y="2420938"/>
            <a:ext cx="0" cy="287337"/>
          </a:xfrm>
          <a:prstGeom prst="straightConnector1">
            <a:avLst/>
          </a:prstGeom>
          <a:noFill/>
          <a:ln w="12700" algn="ctr">
            <a:solidFill>
              <a:schemeClr val="tx1"/>
            </a:solidFill>
            <a:round/>
            <a:headEnd/>
            <a:tailEnd type="arrow" w="med" len="med"/>
          </a:ln>
        </p:spPr>
      </p:cxnSp>
      <p:sp>
        <p:nvSpPr>
          <p:cNvPr id="33" name="CasellaDiTesto 32"/>
          <p:cNvSpPr txBox="1"/>
          <p:nvPr/>
        </p:nvSpPr>
        <p:spPr>
          <a:xfrm>
            <a:off x="4572000" y="2636838"/>
            <a:ext cx="4356100" cy="646112"/>
          </a:xfrm>
          <a:prstGeom prst="rect">
            <a:avLst/>
          </a:prstGeom>
          <a:noFill/>
        </p:spPr>
        <p:txBody>
          <a:bodyPr>
            <a:spAutoFit/>
          </a:bodyPr>
          <a:lstStyle/>
          <a:p>
            <a:pPr>
              <a:buFont typeface="Arial" pitchFamily="34" charset="0"/>
              <a:buChar char="•"/>
              <a:defRPr/>
            </a:pPr>
            <a:r>
              <a:rPr lang="it-IT" sz="1200" i="1" dirty="0">
                <a:solidFill>
                  <a:schemeClr val="tx1"/>
                </a:solidFill>
                <a:latin typeface="+mn-lt"/>
              </a:rPr>
              <a:t>“sta ancora aspettando il rimborso”  (10%)                                                                                                                                                     </a:t>
            </a:r>
          </a:p>
          <a:p>
            <a:pPr>
              <a:buFont typeface="Arial" pitchFamily="34" charset="0"/>
              <a:buChar char="•"/>
              <a:defRPr/>
            </a:pPr>
            <a:r>
              <a:rPr lang="it-IT" sz="1200" i="1" dirty="0">
                <a:solidFill>
                  <a:schemeClr val="tx1"/>
                </a:solidFill>
                <a:latin typeface="+mn-lt"/>
              </a:rPr>
              <a:t>“non hanno risolto il problema che ho esposto “  (10%)                                                                                                                                                                                                                </a:t>
            </a:r>
          </a:p>
          <a:p>
            <a:pPr>
              <a:buFont typeface="Arial" pitchFamily="34" charset="0"/>
              <a:buChar char="•"/>
              <a:defRPr/>
            </a:pPr>
            <a:r>
              <a:rPr lang="it-IT" sz="1200" i="1" dirty="0">
                <a:solidFill>
                  <a:schemeClr val="tx1"/>
                </a:solidFill>
                <a:latin typeface="+mn-lt"/>
              </a:rPr>
              <a:t>“sta ancora aspettando il tecnico”  (</a:t>
            </a:r>
            <a:r>
              <a:rPr lang="it-IT" sz="1200" i="1" dirty="0">
                <a:solidFill>
                  <a:schemeClr val="tx1"/>
                </a:solidFill>
                <a:latin typeface="+mn-lt"/>
              </a:rPr>
              <a:t>6</a:t>
            </a:r>
            <a:r>
              <a:rPr lang="it-IT" sz="1200" i="1" dirty="0">
                <a:solidFill>
                  <a:schemeClr val="tx1"/>
                </a:solidFill>
                <a:latin typeface="+mn-lt"/>
              </a:rPr>
              <a:t>%)                                                                                                                           </a:t>
            </a:r>
          </a:p>
        </p:txBody>
      </p:sp>
      <p:sp>
        <p:nvSpPr>
          <p:cNvPr id="26"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(300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6817" name="Object 8"/>
          <p:cNvGraphicFramePr>
            <a:graphicFrameLocks noGrp="1" noChangeAspect="1"/>
          </p:cNvGraphicFramePr>
          <p:nvPr>
            <p:ph sz="half" idx="4294967295"/>
          </p:nvPr>
        </p:nvGraphicFramePr>
        <p:xfrm>
          <a:off x="1320800" y="1492250"/>
          <a:ext cx="6578600" cy="3833813"/>
        </p:xfrm>
        <a:graphic>
          <a:graphicData uri="http://schemas.openxmlformats.org/presentationml/2006/ole">
            <p:oleObj spid="_x0000_s546817" r:id="rId3" imgW="6578154" imgH="3834716" progId="Excel.Chart.8">
              <p:embed/>
            </p:oleObj>
          </a:graphicData>
        </a:graphic>
      </p:graphicFrame>
      <p:sp>
        <p:nvSpPr>
          <p:cNvPr id="54681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16" name="Rectangle 8"/>
          <p:cNvSpPr txBox="1">
            <a:spLocks/>
          </p:cNvSpPr>
          <p:nvPr/>
        </p:nvSpPr>
        <p:spPr>
          <a:xfrm>
            <a:off x="760413" y="130175"/>
            <a:ext cx="8204200" cy="1143000"/>
          </a:xfrm>
          <a:prstGeom prst="rect">
            <a:avLst/>
          </a:prstGeom>
          <a:noFill/>
          <a:ln/>
        </p:spPr>
        <p:txBody>
          <a:bodyPr/>
          <a:lstStyle/>
          <a:p>
            <a:pPr>
              <a:defRPr/>
            </a:pPr>
            <a:r>
              <a:rPr lang="it-IT" sz="2100" kern="0" dirty="0">
                <a:solidFill>
                  <a:srgbClr val="3366CC"/>
                </a:solidFill>
                <a:latin typeface="+mj-lt"/>
                <a:ea typeface="+mj-ea"/>
                <a:cs typeface="+mj-cs"/>
              </a:rPr>
              <a:t>MOTIVI E MODALITÀ </a:t>
            </a:r>
            <a:r>
              <a:rPr lang="it-IT" sz="2100" kern="0" dirty="0" err="1">
                <a:solidFill>
                  <a:srgbClr val="3366CC"/>
                </a:solidFill>
                <a:latin typeface="+mj-lt"/>
                <a:ea typeface="+mj-ea"/>
                <a:cs typeface="+mj-cs"/>
              </a:rPr>
              <a:t>DI</a:t>
            </a:r>
            <a:r>
              <a:rPr lang="it-IT" sz="2100" kern="0" dirty="0">
                <a:solidFill>
                  <a:srgbClr val="3366CC"/>
                </a:solidFill>
                <a:latin typeface="+mj-lt"/>
                <a:ea typeface="+mj-ea"/>
                <a:cs typeface="+mj-cs"/>
              </a:rPr>
              <a:t> CONTATTO /6</a:t>
            </a:r>
          </a:p>
        </p:txBody>
      </p:sp>
      <p:sp>
        <p:nvSpPr>
          <p:cNvPr id="546820"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Nel complesso ricorda quanto è durata la telefonata di cui stiamo parlando, da quando ha preso la linea?</a:t>
            </a:r>
          </a:p>
        </p:txBody>
      </p:sp>
      <p:sp>
        <p:nvSpPr>
          <p:cNvPr id="7" name="Segnaposto numero diapositiva 6"/>
          <p:cNvSpPr>
            <a:spLocks noGrp="1"/>
          </p:cNvSpPr>
          <p:nvPr>
            <p:ph type="sldNum" sz="quarter" idx="10"/>
          </p:nvPr>
        </p:nvSpPr>
        <p:spPr/>
        <p:txBody>
          <a:bodyPr/>
          <a:lstStyle/>
          <a:p>
            <a:pPr>
              <a:defRPr/>
            </a:pPr>
            <a:fld id="{72E1283B-D295-46BA-8594-24D47788B3A0}" type="slidenum">
              <a:rPr lang="it-IT" smtClean="0"/>
              <a:pPr>
                <a:defRPr/>
              </a:pPr>
              <a:t>136</a:t>
            </a:fld>
            <a:endParaRPr lang="it-IT"/>
          </a:p>
        </p:txBody>
      </p:sp>
      <p:sp>
        <p:nvSpPr>
          <p:cNvPr id="9"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(300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1"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Precedente esperienza</a:t>
            </a:r>
          </a:p>
        </p:txBody>
      </p:sp>
      <p:sp>
        <p:nvSpPr>
          <p:cNvPr id="547842"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6" name="Segnaposto numero diapositiva 5"/>
          <p:cNvSpPr>
            <a:spLocks noGrp="1"/>
          </p:cNvSpPr>
          <p:nvPr>
            <p:ph type="sldNum" sz="quarter" idx="10"/>
          </p:nvPr>
        </p:nvSpPr>
        <p:spPr/>
        <p:txBody>
          <a:bodyPr/>
          <a:lstStyle/>
          <a:p>
            <a:pPr>
              <a:defRPr/>
            </a:pPr>
            <a:fld id="{6C884B77-AE2F-47B8-BD9E-4612734B2696}" type="slidenum">
              <a:rPr lang="it-IT" smtClean="0"/>
              <a:pPr>
                <a:defRPr/>
              </a:pPr>
              <a:t>137</a:t>
            </a:fld>
            <a:endParaRPr lang="it-IT"/>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71" name="Text Box 10"/>
          <p:cNvSpPr txBox="1">
            <a:spLocks noChangeArrowheads="1"/>
          </p:cNvSpPr>
          <p:nvPr/>
        </p:nvSpPr>
        <p:spPr bwMode="auto">
          <a:xfrm>
            <a:off x="5357813" y="5964238"/>
            <a:ext cx="3429000" cy="371475"/>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BASE: HANNO CONTATTATO IL </a:t>
            </a:r>
            <a:r>
              <a:rPr lang="it-IT" sz="900" dirty="0" err="1">
                <a:solidFill>
                  <a:schemeClr val="tx1"/>
                </a:solidFill>
                <a:latin typeface="+mn-lt"/>
              </a:rPr>
              <a:t>N.V.</a:t>
            </a:r>
            <a:r>
              <a:rPr lang="it-IT" sz="900" dirty="0">
                <a:solidFill>
                  <a:schemeClr val="tx1"/>
                </a:solidFill>
                <a:latin typeface="+mn-lt"/>
              </a:rPr>
              <a:t> PIÙ </a:t>
            </a:r>
            <a:r>
              <a:rPr lang="it-IT" sz="900" dirty="0" err="1">
                <a:solidFill>
                  <a:schemeClr val="tx1"/>
                </a:solidFill>
                <a:latin typeface="+mn-lt"/>
              </a:rPr>
              <a:t>DI</a:t>
            </a:r>
            <a:r>
              <a:rPr lang="it-IT" sz="900" dirty="0">
                <a:solidFill>
                  <a:schemeClr val="tx1"/>
                </a:solidFill>
                <a:latin typeface="+mn-lt"/>
              </a:rPr>
              <a:t> DUE VOLTE PER LO STESSO MOTIVO (</a:t>
            </a:r>
            <a:r>
              <a:rPr lang="it-IT" sz="900" dirty="0">
                <a:solidFill>
                  <a:schemeClr val="tx1"/>
                </a:solidFill>
                <a:latin typeface="+mn-lt"/>
              </a:rPr>
              <a:t>29%)</a:t>
            </a:r>
            <a:endParaRPr lang="it-IT" sz="900" dirty="0">
              <a:solidFill>
                <a:schemeClr val="tx1"/>
              </a:solidFill>
              <a:latin typeface="+mn-lt"/>
            </a:endParaRPr>
          </a:p>
        </p:txBody>
      </p:sp>
      <p:sp>
        <p:nvSpPr>
          <p:cNvPr id="548866"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61445" name="Rectangle 3"/>
          <p:cNvSpPr>
            <a:spLocks noChangeArrowheads="1"/>
          </p:cNvSpPr>
          <p:nvPr/>
        </p:nvSpPr>
        <p:spPr bwMode="auto">
          <a:xfrm>
            <a:off x="747713" y="1077913"/>
            <a:ext cx="8216900" cy="56515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defRPr/>
            </a:pPr>
            <a:r>
              <a:rPr lang="it-IT" sz="1200" dirty="0">
                <a:solidFill>
                  <a:schemeClr val="tx1"/>
                </a:solidFill>
                <a:latin typeface="Arial" charset="0"/>
              </a:rPr>
              <a:t>La telefonata di cui abbiamo appena parlato era la prima o si era trattato di una chiamata successiva ad altre, effettuata sempre </a:t>
            </a:r>
            <a:r>
              <a:rPr lang="it-IT" sz="1200" dirty="0">
                <a:solidFill>
                  <a:schemeClr val="tx1"/>
                </a:solidFill>
                <a:latin typeface="+mn-lt"/>
              </a:rPr>
              <a:t>allo stesso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a:t>
            </a:r>
            <a:r>
              <a:rPr lang="it-IT" sz="1200" dirty="0">
                <a:solidFill>
                  <a:schemeClr val="tx1"/>
                </a:solidFill>
                <a:latin typeface="Arial" charset="0"/>
              </a:rPr>
              <a:t>?</a:t>
            </a:r>
            <a:endParaRPr lang="it-IT" sz="1200" dirty="0">
              <a:solidFill>
                <a:schemeClr val="tx1"/>
              </a:solidFill>
              <a:latin typeface="Arial" charset="0"/>
            </a:endParaRPr>
          </a:p>
        </p:txBody>
      </p:sp>
      <p:graphicFrame>
        <p:nvGraphicFramePr>
          <p:cNvPr id="548868" name="Segnaposto contenuto 25"/>
          <p:cNvGraphicFramePr>
            <a:graphicFrameLocks noGrp="1"/>
          </p:cNvGraphicFramePr>
          <p:nvPr>
            <p:ph idx="1"/>
          </p:nvPr>
        </p:nvGraphicFramePr>
        <p:xfrm>
          <a:off x="776288" y="1722438"/>
          <a:ext cx="4422775" cy="3101975"/>
        </p:xfrm>
        <a:graphic>
          <a:graphicData uri="http://schemas.openxmlformats.org/presentationml/2006/ole">
            <p:oleObj spid="_x0000_s548868" r:id="rId4" imgW="4426080" imgH="3103133" progId="Excel.Chart.8">
              <p:embed/>
            </p:oleObj>
          </a:graphicData>
        </a:graphic>
      </p:graphicFrame>
      <p:sp>
        <p:nvSpPr>
          <p:cNvPr id="65566" name="Text Box 6"/>
          <p:cNvSpPr txBox="1">
            <a:spLocks noChangeArrowheads="1"/>
          </p:cNvSpPr>
          <p:nvPr/>
        </p:nvSpPr>
        <p:spPr bwMode="auto">
          <a:xfrm>
            <a:off x="5454650" y="1500188"/>
            <a:ext cx="3689350" cy="62071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Quante altre volte aveva già chiamato il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per la specifica richiesta ? </a:t>
            </a:r>
            <a:endParaRPr lang="it-IT" sz="1200" dirty="0">
              <a:solidFill>
                <a:schemeClr val="tx1"/>
              </a:solidFill>
              <a:latin typeface="+mn-lt"/>
              <a:cs typeface="Arial" pitchFamily="34" charset="0"/>
            </a:endParaRPr>
          </a:p>
        </p:txBody>
      </p:sp>
      <p:grpSp>
        <p:nvGrpSpPr>
          <p:cNvPr id="2" name="Group 3"/>
          <p:cNvGrpSpPr>
            <a:grpSpLocks/>
          </p:cNvGrpSpPr>
          <p:nvPr/>
        </p:nvGrpSpPr>
        <p:grpSpPr bwMode="auto">
          <a:xfrm>
            <a:off x="5004048" y="1988840"/>
            <a:ext cx="500065" cy="357189"/>
            <a:chOff x="2629" y="2115"/>
            <a:chExt cx="342" cy="226"/>
          </a:xfrm>
          <a:solidFill>
            <a:srgbClr val="F8FF00"/>
          </a:solidFill>
        </p:grpSpPr>
        <p:sp>
          <p:nvSpPr>
            <p:cNvPr id="65564" name="AutoShape 4"/>
            <p:cNvSpPr>
              <a:spLocks noChangeArrowheads="1"/>
            </p:cNvSpPr>
            <p:nvPr/>
          </p:nvSpPr>
          <p:spPr bwMode="auto">
            <a:xfrm>
              <a:off x="2789" y="2115"/>
              <a:ext cx="182" cy="226"/>
            </a:xfrm>
            <a:prstGeom prst="chevron">
              <a:avLst>
                <a:gd name="adj" fmla="val 25000"/>
              </a:avLst>
            </a:prstGeom>
            <a:grpFill/>
            <a:ln w="12700" algn="ctr">
              <a:noFill/>
              <a:miter lim="800000"/>
              <a:headEnd/>
              <a:tailEnd/>
            </a:ln>
          </p:spPr>
          <p:txBody>
            <a:bodyPr rot="10800000" vert="eaVert" wrap="none" lIns="90000" tIns="46800" rIns="90000" bIns="46800" anchor="ctr"/>
            <a:lstStyle/>
            <a:p>
              <a:pPr algn="ctr">
                <a:buClr>
                  <a:srgbClr val="000000"/>
                </a:buClr>
                <a:buSzPct val="100000"/>
                <a:buFont typeface="Times" pitchFamily="18" charset="0"/>
                <a:buNone/>
                <a:defRPr/>
              </a:pPr>
              <a:endParaRPr lang="it-IT" b="1"/>
            </a:p>
          </p:txBody>
        </p:sp>
        <p:sp>
          <p:nvSpPr>
            <p:cNvPr id="65565" name="AutoShape 5"/>
            <p:cNvSpPr>
              <a:spLocks noChangeArrowheads="1"/>
            </p:cNvSpPr>
            <p:nvPr/>
          </p:nvSpPr>
          <p:spPr bwMode="auto">
            <a:xfrm>
              <a:off x="2629" y="2115"/>
              <a:ext cx="182" cy="226"/>
            </a:xfrm>
            <a:prstGeom prst="chevron">
              <a:avLst>
                <a:gd name="adj" fmla="val 25000"/>
              </a:avLst>
            </a:prstGeom>
            <a:grpFill/>
            <a:ln w="12700" algn="ctr">
              <a:noFill/>
              <a:miter lim="800000"/>
              <a:headEnd/>
              <a:tailEnd/>
            </a:ln>
          </p:spPr>
          <p:txBody>
            <a:bodyPr rot="10800000" vert="eaVert" wrap="none" lIns="90000" tIns="46800" rIns="90000" bIns="46800" anchor="ctr"/>
            <a:lstStyle/>
            <a:p>
              <a:pPr algn="ctr">
                <a:buClr>
                  <a:srgbClr val="000000"/>
                </a:buClr>
                <a:buSzPct val="100000"/>
                <a:buFont typeface="Times" pitchFamily="18" charset="0"/>
                <a:buNone/>
                <a:defRPr/>
              </a:pPr>
              <a:endParaRPr lang="it-IT" b="1"/>
            </a:p>
          </p:txBody>
        </p:sp>
      </p:grpSp>
      <p:graphicFrame>
        <p:nvGraphicFramePr>
          <p:cNvPr id="27" name="Tabella 26"/>
          <p:cNvGraphicFramePr>
            <a:graphicFrameLocks noGrp="1"/>
          </p:cNvGraphicFramePr>
          <p:nvPr/>
        </p:nvGraphicFramePr>
        <p:xfrm>
          <a:off x="6156325" y="2133600"/>
          <a:ext cx="2381250" cy="1052513"/>
        </p:xfrm>
        <a:graphic>
          <a:graphicData uri="http://schemas.openxmlformats.org/drawingml/2006/table">
            <a:tbl>
              <a:tblPr>
                <a:tableStyleId>{9D7B26C5-4107-4FEC-AEDC-1716B250A1EF}</a:tableStyleId>
              </a:tblPr>
              <a:tblGrid>
                <a:gridCol w="1714512"/>
                <a:gridCol w="666732"/>
              </a:tblGrid>
              <a:tr h="303042">
                <a:tc>
                  <a:txBody>
                    <a:bodyPr/>
                    <a:lstStyle/>
                    <a:p>
                      <a:pPr algn="l" fontAlgn="t"/>
                      <a:r>
                        <a:rPr lang="it-IT" sz="1100" b="0" i="0" u="none" strike="noStrike" dirty="0" smtClean="0">
                          <a:latin typeface="Arial"/>
                        </a:rPr>
                        <a:t>Una </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lnT w="28575" cap="flat" cmpd="sng" algn="ctr">
                      <a:solidFill>
                        <a:srgbClr val="FFC000"/>
                      </a:solidFill>
                      <a:prstDash val="solid"/>
                      <a:round/>
                      <a:headEnd type="none" w="med" len="med"/>
                      <a:tailEnd type="none" w="med" len="med"/>
                    </a:lnT>
                  </a:tcPr>
                </a:tc>
                <a:tc>
                  <a:txBody>
                    <a:bodyPr/>
                    <a:lstStyle/>
                    <a:p>
                      <a:pPr algn="ctr" fontAlgn="ctr"/>
                      <a:r>
                        <a:rPr lang="it-IT" sz="1100" b="0" i="0" u="none" strike="noStrike" dirty="0" smtClean="0">
                          <a:latin typeface="Arial"/>
                        </a:rPr>
                        <a:t>16%</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tcPr>
                </a:tc>
              </a:tr>
              <a:tr h="375050">
                <a:tc>
                  <a:txBody>
                    <a:bodyPr/>
                    <a:lstStyle/>
                    <a:p>
                      <a:pPr algn="l" fontAlgn="t"/>
                      <a:r>
                        <a:rPr lang="it-IT" sz="1100" b="0" i="0" u="none" strike="noStrike" dirty="0" smtClean="0">
                          <a:latin typeface="Arial"/>
                        </a:rPr>
                        <a:t>Due</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tcPr>
                </a:tc>
                <a:tc>
                  <a:txBody>
                    <a:bodyPr/>
                    <a:lstStyle/>
                    <a:p>
                      <a:pPr algn="ctr" fontAlgn="ctr"/>
                      <a:r>
                        <a:rPr lang="it-IT" sz="1100" b="0" i="0" u="none" strike="noStrike" dirty="0" smtClean="0">
                          <a:latin typeface="Arial"/>
                        </a:rPr>
                        <a:t>34%</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375050">
                <a:tc>
                  <a:txBody>
                    <a:bodyPr/>
                    <a:lstStyle/>
                    <a:p>
                      <a:pPr algn="l" fontAlgn="t"/>
                      <a:r>
                        <a:rPr lang="it-IT" sz="1100" b="0" i="0" u="none" strike="noStrike" dirty="0" smtClean="0">
                          <a:latin typeface="Arial"/>
                        </a:rPr>
                        <a:t>Oltre due</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lnB w="28575" cap="flat" cmpd="sng" algn="ctr">
                      <a:solidFill>
                        <a:srgbClr val="FFC000"/>
                      </a:solidFill>
                      <a:prstDash val="solid"/>
                      <a:round/>
                      <a:headEnd type="none" w="med" len="med"/>
                      <a:tailEnd type="none" w="med" len="med"/>
                    </a:lnB>
                  </a:tcPr>
                </a:tc>
                <a:tc>
                  <a:txBody>
                    <a:bodyPr/>
                    <a:lstStyle/>
                    <a:p>
                      <a:pPr algn="ctr" fontAlgn="ctr"/>
                      <a:r>
                        <a:rPr lang="it-IT" sz="1100" b="0" i="0" u="none" strike="noStrike" dirty="0" smtClean="0">
                          <a:latin typeface="Arial"/>
                        </a:rPr>
                        <a:t>50%</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B w="28575" cap="flat" cmpd="sng" algn="ctr">
                      <a:solidFill>
                        <a:srgbClr val="FFC000"/>
                      </a:solidFill>
                      <a:prstDash val="solid"/>
                      <a:round/>
                      <a:headEnd type="none" w="med" len="med"/>
                      <a:tailEnd type="none" w="med" len="med"/>
                    </a:lnB>
                  </a:tcPr>
                </a:tc>
              </a:tr>
            </a:tbl>
          </a:graphicData>
        </a:graphic>
      </p:graphicFrame>
      <p:sp>
        <p:nvSpPr>
          <p:cNvPr id="54888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/1</a:t>
            </a:r>
            <a:endParaRPr lang="it-IT" sz="2100" i="1">
              <a:solidFill>
                <a:srgbClr val="3366CC"/>
              </a:solidFill>
              <a:cs typeface="Arial" charset="0"/>
            </a:endParaRPr>
          </a:p>
        </p:txBody>
      </p:sp>
      <p:sp>
        <p:nvSpPr>
          <p:cNvPr id="13" name="Segnaposto numero diapositiva 12"/>
          <p:cNvSpPr>
            <a:spLocks noGrp="1"/>
          </p:cNvSpPr>
          <p:nvPr>
            <p:ph type="sldNum" sz="quarter" idx="10"/>
          </p:nvPr>
        </p:nvSpPr>
        <p:spPr/>
        <p:txBody>
          <a:bodyPr/>
          <a:lstStyle/>
          <a:p>
            <a:pPr>
              <a:defRPr/>
            </a:pPr>
            <a:fld id="{7AEE26A2-0E52-4967-9686-B703B2169EA2}" type="slidenum">
              <a:rPr lang="it-IT" smtClean="0"/>
              <a:pPr>
                <a:defRPr/>
              </a:pPr>
              <a:t>138</a:t>
            </a:fld>
            <a:endParaRPr lang="it-IT"/>
          </a:p>
        </p:txBody>
      </p:sp>
      <p:sp>
        <p:nvSpPr>
          <p:cNvPr id="14" name="Text Box 10"/>
          <p:cNvSpPr txBox="1">
            <a:spLocks noChangeArrowheads="1"/>
          </p:cNvSpPr>
          <p:nvPr/>
        </p:nvSpPr>
        <p:spPr bwMode="auto">
          <a:xfrm>
            <a:off x="900113" y="3644900"/>
            <a:ext cx="3714750" cy="509588"/>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(300 CASI AD HOC)</a:t>
            </a:r>
            <a:endParaRPr lang="it-IT" sz="900" dirty="0">
              <a:solidFill>
                <a:schemeClr val="tx1"/>
              </a:solidFill>
              <a:latin typeface="+mn-lt"/>
            </a:endParaRPr>
          </a:p>
        </p:txBody>
      </p:sp>
      <p:sp>
        <p:nvSpPr>
          <p:cNvPr id="15" name="Text Box 6"/>
          <p:cNvSpPr txBox="1">
            <a:spLocks noChangeArrowheads="1"/>
          </p:cNvSpPr>
          <p:nvPr/>
        </p:nvSpPr>
        <p:spPr bwMode="auto">
          <a:xfrm>
            <a:off x="4572000" y="3716338"/>
            <a:ext cx="4679950" cy="436562"/>
          </a:xfrm>
          <a:prstGeom prst="rect">
            <a:avLst/>
          </a:prstGeom>
          <a:noFill/>
          <a:ln w="9525">
            <a:noFill/>
            <a:miter lim="800000"/>
            <a:headEnd/>
            <a:tailEnd/>
          </a:ln>
        </p:spPr>
        <p:txBody>
          <a:bodyPr lIns="169695" tIns="124443" rIns="169695" bIns="124443" anchor="ctr">
            <a:spAutoFit/>
          </a:bodyPr>
          <a:lstStyle/>
          <a:p>
            <a:pPr marL="177800" indent="-177800" algn="r" defTabSz="957263">
              <a:buClr>
                <a:srgbClr val="000000"/>
              </a:buClr>
              <a:buSzPct val="100000"/>
              <a:buFontTx/>
              <a:buBlip>
                <a:blip r:embed="rId3"/>
              </a:buBlip>
              <a:defRPr/>
            </a:pPr>
            <a:r>
              <a:rPr lang="it-IT" sz="1200" dirty="0">
                <a:solidFill>
                  <a:schemeClr val="tx1"/>
                </a:solidFill>
                <a:latin typeface="+mn-lt"/>
                <a:cs typeface="Arial" pitchFamily="34" charset="0"/>
              </a:rPr>
              <a:t>Perché ha dovuto richiamare più volte</a:t>
            </a:r>
            <a:r>
              <a:rPr lang="it-IT" sz="1200" dirty="0">
                <a:solidFill>
                  <a:schemeClr val="tx1"/>
                </a:solidFill>
                <a:latin typeface="+mn-lt"/>
                <a:cs typeface="Arial" pitchFamily="34" charset="0"/>
              </a:rPr>
              <a:t>? </a:t>
            </a:r>
            <a:r>
              <a:rPr lang="it-IT" sz="1200" i="1" dirty="0">
                <a:solidFill>
                  <a:schemeClr val="tx1"/>
                </a:solidFill>
                <a:latin typeface="+mn-lt"/>
                <a:cs typeface="Arial" pitchFamily="34" charset="0"/>
              </a:rPr>
              <a:t>(risposta multipla)</a:t>
            </a:r>
            <a:r>
              <a:rPr lang="it-IT" sz="1200" dirty="0">
                <a:solidFill>
                  <a:schemeClr val="tx1"/>
                </a:solidFill>
                <a:latin typeface="+mn-lt"/>
                <a:cs typeface="Arial" pitchFamily="34" charset="0"/>
              </a:rPr>
              <a:t> </a:t>
            </a:r>
            <a:endParaRPr lang="it-IT" sz="1200" dirty="0">
              <a:solidFill>
                <a:schemeClr val="tx1"/>
              </a:solidFill>
              <a:latin typeface="+mn-lt"/>
              <a:cs typeface="Arial" pitchFamily="34" charset="0"/>
            </a:endParaRPr>
          </a:p>
        </p:txBody>
      </p:sp>
      <p:graphicFrame>
        <p:nvGraphicFramePr>
          <p:cNvPr id="16" name="Tabella 15"/>
          <p:cNvGraphicFramePr>
            <a:graphicFrameLocks noGrp="1"/>
          </p:cNvGraphicFramePr>
          <p:nvPr/>
        </p:nvGraphicFramePr>
        <p:xfrm>
          <a:off x="5154613" y="4144963"/>
          <a:ext cx="3738562" cy="1784350"/>
        </p:xfrm>
        <a:graphic>
          <a:graphicData uri="http://schemas.openxmlformats.org/drawingml/2006/table">
            <a:tbl>
              <a:tblPr>
                <a:tableStyleId>{9D7B26C5-4107-4FEC-AEDC-1716B250A1EF}</a:tableStyleId>
              </a:tblPr>
              <a:tblGrid>
                <a:gridCol w="3214710"/>
                <a:gridCol w="523860"/>
              </a:tblGrid>
              <a:tr h="273846">
                <a:tc>
                  <a:txBody>
                    <a:bodyPr/>
                    <a:lstStyle/>
                    <a:p>
                      <a:pPr algn="l" fontAlgn="t"/>
                      <a:r>
                        <a:rPr lang="it-IT" sz="1100" b="0" i="0" u="none" strike="noStrike" dirty="0" smtClean="0">
                          <a:latin typeface="+mn-lt"/>
                        </a:rPr>
                        <a:t>Non riuscivo ad accedere al servizio</a:t>
                      </a:r>
                      <a:endParaRPr lang="it-IT" sz="1100" b="0" i="0" u="none" strike="noStrike" dirty="0">
                        <a:latin typeface="+mn-lt"/>
                      </a:endParaRPr>
                    </a:p>
                  </a:txBody>
                  <a:tcPr marL="9525" marR="9525" marT="9525" marB="0" anchor="ctr">
                    <a:lnL w="28575" cap="flat" cmpd="sng" algn="ctr">
                      <a:solidFill>
                        <a:srgbClr val="FFC000"/>
                      </a:solidFill>
                      <a:prstDash val="solid"/>
                      <a:round/>
                      <a:headEnd type="none" w="med" len="med"/>
                      <a:tailEnd type="none" w="med" len="med"/>
                    </a:lnL>
                    <a:lnT w="28575" cap="flat" cmpd="sng" algn="ctr">
                      <a:solidFill>
                        <a:srgbClr val="FFC000"/>
                      </a:solidFill>
                      <a:prstDash val="solid"/>
                      <a:round/>
                      <a:headEnd type="none" w="med" len="med"/>
                      <a:tailEnd type="none" w="med" len="med"/>
                    </a:lnT>
                  </a:tcPr>
                </a:tc>
                <a:tc>
                  <a:txBody>
                    <a:bodyPr/>
                    <a:lstStyle/>
                    <a:p>
                      <a:pPr algn="r" fontAlgn="ctr"/>
                      <a:r>
                        <a:rPr lang="it-IT" sz="1100" b="0" i="0" u="none" strike="noStrike" dirty="0" smtClean="0">
                          <a:latin typeface="Arial"/>
                        </a:rPr>
                        <a:t>18%</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tcPr>
                </a:tc>
              </a:tr>
              <a:tr h="273846">
                <a:tc>
                  <a:txBody>
                    <a:bodyPr/>
                    <a:lstStyle/>
                    <a:p>
                      <a:pPr algn="l" fontAlgn="t"/>
                      <a:r>
                        <a:rPr lang="it-IT" sz="1100" b="0" i="0" u="none" strike="noStrike" dirty="0" smtClean="0">
                          <a:latin typeface="+mn-lt"/>
                        </a:rPr>
                        <a:t>Restavo a lungo in attesa, senza poter parlare con nessuno</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tcPr>
                </a:tc>
                <a:tc>
                  <a:txBody>
                    <a:bodyPr/>
                    <a:lstStyle/>
                    <a:p>
                      <a:pPr algn="r" fontAlgn="ctr"/>
                      <a:r>
                        <a:rPr lang="it-IT" sz="1100" b="0" i="0" u="none" strike="noStrike" dirty="0" smtClean="0">
                          <a:latin typeface="Arial"/>
                        </a:rPr>
                        <a:t>39%</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273846">
                <a:tc>
                  <a:txBody>
                    <a:bodyPr/>
                    <a:lstStyle/>
                    <a:p>
                      <a:pPr algn="l" fontAlgn="t"/>
                      <a:r>
                        <a:rPr lang="it-IT" sz="1100" b="0" i="0" u="none" strike="noStrike" dirty="0" smtClean="0">
                          <a:latin typeface="+mn-lt"/>
                        </a:rPr>
                        <a:t>Dovevano verificare alcuni aspetti prima di rispondermi</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tcPr>
                </a:tc>
                <a:tc>
                  <a:txBody>
                    <a:bodyPr/>
                    <a:lstStyle/>
                    <a:p>
                      <a:pPr algn="r" fontAlgn="ctr"/>
                      <a:r>
                        <a:rPr lang="it-IT" sz="1100" b="0" i="0" u="none" strike="noStrike" dirty="0" smtClean="0">
                          <a:latin typeface="Arial"/>
                        </a:rPr>
                        <a:t>10%</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273846">
                <a:tc>
                  <a:txBody>
                    <a:bodyPr/>
                    <a:lstStyle/>
                    <a:p>
                      <a:pPr algn="l" fontAlgn="t"/>
                      <a:r>
                        <a:rPr lang="it-IT" sz="1100" b="0" i="0" u="none" strike="noStrike" dirty="0" smtClean="0">
                          <a:latin typeface="+mn-lt"/>
                        </a:rPr>
                        <a:t>Non</a:t>
                      </a:r>
                      <a:r>
                        <a:rPr lang="it-IT" sz="1100" b="0" i="0" u="none" strike="noStrike" baseline="0" dirty="0" smtClean="0">
                          <a:latin typeface="+mn-lt"/>
                        </a:rPr>
                        <a:t> era presente l’operatore</a:t>
                      </a:r>
                      <a:r>
                        <a:rPr lang="it-IT" sz="1100" b="1" i="0" u="none" strike="noStrike" baseline="0" dirty="0" smtClean="0">
                          <a:solidFill>
                            <a:srgbClr val="FF0000"/>
                          </a:solidFill>
                          <a:latin typeface="+mn-lt"/>
                        </a:rPr>
                        <a:t> </a:t>
                      </a:r>
                      <a:r>
                        <a:rPr lang="it-IT" sz="1100" b="0" i="0" u="none" strike="noStrike" kern="1200" baseline="0" dirty="0" smtClean="0">
                          <a:solidFill>
                            <a:schemeClr val="tx1"/>
                          </a:solidFill>
                          <a:latin typeface="+mn-lt"/>
                          <a:ea typeface="+mn-ea"/>
                          <a:cs typeface="+mn-cs"/>
                        </a:rPr>
                        <a:t>informato</a:t>
                      </a:r>
                      <a:endParaRPr lang="it-IT" sz="1100" b="0" i="0" u="none" strike="noStrike" kern="1200" baseline="0" dirty="0">
                        <a:solidFill>
                          <a:schemeClr val="tx1"/>
                        </a:solidFill>
                        <a:latin typeface="+mn-lt"/>
                        <a:ea typeface="+mn-ea"/>
                        <a:cs typeface="+mn-cs"/>
                      </a:endParaRPr>
                    </a:p>
                  </a:txBody>
                  <a:tcPr marL="9525" marR="9525" marT="9525" marB="0" anchor="ctr">
                    <a:lnL w="28575" cap="flat" cmpd="sng" algn="ctr">
                      <a:solidFill>
                        <a:srgbClr val="FFC000"/>
                      </a:solidFill>
                      <a:prstDash val="solid"/>
                      <a:round/>
                      <a:headEnd type="none" w="med" len="med"/>
                      <a:tailEnd type="none" w="med" len="med"/>
                    </a:lnL>
                  </a:tcPr>
                </a:tc>
                <a:tc>
                  <a:txBody>
                    <a:bodyPr/>
                    <a:lstStyle/>
                    <a:p>
                      <a:pPr algn="r" fontAlgn="ctr"/>
                      <a:r>
                        <a:rPr lang="it-IT" sz="1100" b="0" i="0" u="none" strike="noStrike" dirty="0" smtClean="0">
                          <a:latin typeface="Arial"/>
                        </a:rPr>
                        <a:t>7%</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273846">
                <a:tc>
                  <a:txBody>
                    <a:bodyPr/>
                    <a:lstStyle/>
                    <a:p>
                      <a:pPr algn="l" fontAlgn="t"/>
                      <a:r>
                        <a:rPr lang="it-IT" sz="1100" b="0" i="0" u="none" strike="noStrike" dirty="0" smtClean="0">
                          <a:latin typeface="+mn-lt"/>
                        </a:rPr>
                        <a:t>Dovevo verificare</a:t>
                      </a:r>
                      <a:r>
                        <a:rPr lang="it-IT" sz="1100" b="0" i="0" u="none" strike="noStrike" baseline="0" dirty="0" smtClean="0">
                          <a:latin typeface="+mn-lt"/>
                        </a:rPr>
                        <a:t> </a:t>
                      </a:r>
                      <a:r>
                        <a:rPr lang="it-IT" sz="1100" b="0" i="0" u="none" strike="noStrike" dirty="0" smtClean="0">
                          <a:latin typeface="+mn-lt"/>
                        </a:rPr>
                        <a:t>sulla fattura</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tcPr>
                </a:tc>
                <a:tc>
                  <a:txBody>
                    <a:bodyPr/>
                    <a:lstStyle/>
                    <a:p>
                      <a:pPr algn="r" fontAlgn="ctr"/>
                      <a:r>
                        <a:rPr lang="it-IT" sz="1100" b="0" i="0" u="none" strike="noStrike" dirty="0" smtClean="0">
                          <a:latin typeface="Arial"/>
                        </a:rPr>
                        <a:t>5%</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273846">
                <a:tc>
                  <a:txBody>
                    <a:bodyPr/>
                    <a:lstStyle/>
                    <a:p>
                      <a:pPr algn="l" fontAlgn="t"/>
                      <a:r>
                        <a:rPr lang="it-IT" sz="1100" b="0" i="0" u="none" strike="noStrike" dirty="0" smtClean="0">
                          <a:latin typeface="+mn-lt"/>
                        </a:rPr>
                        <a:t>Altro</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lnB w="28575" cap="flat" cmpd="sng" algn="ctr">
                      <a:solidFill>
                        <a:srgbClr val="FFC000"/>
                      </a:solidFill>
                      <a:prstDash val="solid"/>
                      <a:round/>
                      <a:headEnd type="none" w="med" len="med"/>
                      <a:tailEnd type="none" w="med" len="med"/>
                    </a:lnB>
                  </a:tcPr>
                </a:tc>
                <a:tc>
                  <a:txBody>
                    <a:bodyPr/>
                    <a:lstStyle/>
                    <a:p>
                      <a:pPr algn="r" fontAlgn="ctr"/>
                      <a:r>
                        <a:rPr lang="it-IT" sz="1100" b="0" i="0" u="none" strike="noStrike" dirty="0" smtClean="0">
                          <a:latin typeface="Arial"/>
                        </a:rPr>
                        <a:t>21%</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B w="28575" cap="flat" cmpd="sng" algn="ctr">
                      <a:solidFill>
                        <a:srgbClr val="FFC000"/>
                      </a:solidFill>
                      <a:prstDash val="solid"/>
                      <a:round/>
                      <a:headEnd type="none" w="med" len="med"/>
                      <a:tailEnd type="none" w="med" len="med"/>
                    </a:lnB>
                  </a:tcPr>
                </a:tc>
              </a:tr>
            </a:tbl>
          </a:graphicData>
        </a:graphic>
      </p:graphicFrame>
      <p:cxnSp>
        <p:nvCxnSpPr>
          <p:cNvPr id="548903" name="Connettore 2 17"/>
          <p:cNvCxnSpPr>
            <a:cxnSpLocks noChangeShapeType="1"/>
          </p:cNvCxnSpPr>
          <p:nvPr/>
        </p:nvCxnSpPr>
        <p:spPr bwMode="auto">
          <a:xfrm flipH="1">
            <a:off x="4356100" y="5732463"/>
            <a:ext cx="719138" cy="0"/>
          </a:xfrm>
          <a:prstGeom prst="straightConnector1">
            <a:avLst/>
          </a:prstGeom>
          <a:noFill/>
          <a:ln w="12700" algn="ctr">
            <a:solidFill>
              <a:schemeClr val="tx1"/>
            </a:solidFill>
            <a:round/>
            <a:headEnd/>
            <a:tailEnd type="arrow" w="med" len="med"/>
          </a:ln>
        </p:spPr>
      </p:cxnSp>
      <p:sp>
        <p:nvSpPr>
          <p:cNvPr id="19" name="CasellaDiTesto 18"/>
          <p:cNvSpPr txBox="1"/>
          <p:nvPr/>
        </p:nvSpPr>
        <p:spPr>
          <a:xfrm>
            <a:off x="755650" y="5005388"/>
            <a:ext cx="4032250" cy="862012"/>
          </a:xfrm>
          <a:prstGeom prst="rect">
            <a:avLst/>
          </a:prstGeom>
          <a:noFill/>
        </p:spPr>
        <p:txBody>
          <a:bodyPr>
            <a:spAutoFit/>
          </a:bodyPr>
          <a:lstStyle/>
          <a:p>
            <a:pPr>
              <a:buFont typeface="Arial" pitchFamily="34" charset="0"/>
              <a:buChar char="•"/>
              <a:defRPr/>
            </a:pPr>
            <a:r>
              <a:rPr lang="it-IT" sz="1000" i="1" dirty="0">
                <a:solidFill>
                  <a:schemeClr val="tx1"/>
                </a:solidFill>
                <a:latin typeface="+mn-lt"/>
              </a:rPr>
              <a:t>“per sollecitare l’intervento“ (5%)</a:t>
            </a:r>
          </a:p>
          <a:p>
            <a:pPr>
              <a:buFont typeface="Arial" pitchFamily="34" charset="0"/>
              <a:buChar char="•"/>
              <a:defRPr/>
            </a:pPr>
            <a:r>
              <a:rPr lang="it-IT" sz="1000" i="1" dirty="0">
                <a:solidFill>
                  <a:schemeClr val="tx1"/>
                </a:solidFill>
                <a:latin typeface="+mn-lt"/>
              </a:rPr>
              <a:t> “ho dovuto procurarmi dei documenti per comunicare i dati “ (3 %)</a:t>
            </a:r>
          </a:p>
          <a:p>
            <a:pPr>
              <a:buFont typeface="Arial" pitchFamily="34" charset="0"/>
              <a:buChar char="•"/>
              <a:defRPr/>
            </a:pPr>
            <a:r>
              <a:rPr lang="it-IT" sz="1000" i="1" dirty="0">
                <a:solidFill>
                  <a:schemeClr val="tx1"/>
                </a:solidFill>
                <a:latin typeface="+mn-lt"/>
              </a:rPr>
              <a:t> </a:t>
            </a:r>
            <a:r>
              <a:rPr lang="it-IT" sz="1000" i="1" dirty="0">
                <a:solidFill>
                  <a:srgbClr val="000000"/>
                </a:solidFill>
                <a:latin typeface="Arial"/>
              </a:rPr>
              <a:t>devo attendere della documentazione che non arriva“ (3 %)</a:t>
            </a:r>
            <a:r>
              <a:rPr lang="it-IT" sz="1000" i="1" dirty="0">
                <a:solidFill>
                  <a:schemeClr val="tx1"/>
                </a:solidFill>
                <a:latin typeface="+mn-lt"/>
              </a:rPr>
              <a:t>                                                                                                                                                                                                                                      </a:t>
            </a:r>
          </a:p>
          <a:p>
            <a:pPr>
              <a:buFont typeface="Arial" pitchFamily="34" charset="0"/>
              <a:buChar char="•"/>
              <a:defRPr/>
            </a:pPr>
            <a:r>
              <a:rPr lang="it-IT" sz="1000" i="1" dirty="0">
                <a:solidFill>
                  <a:schemeClr val="tx1"/>
                </a:solidFill>
                <a:latin typeface="+mn-lt"/>
              </a:rPr>
              <a:t>“per ulteriori informazioni (non riuscivo a capire bene le informazioni)”  (10%)                                                                                                                                                                                                                                                                                                                                                                                                   </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89" name="Line 3"/>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549890" name="Line 4"/>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549891" name="Text Box 5"/>
          <p:cNvSpPr txBox="1">
            <a:spLocks noChangeArrowheads="1"/>
          </p:cNvSpPr>
          <p:nvPr/>
        </p:nvSpPr>
        <p:spPr bwMode="auto">
          <a:xfrm>
            <a:off x="5364163" y="2205038"/>
            <a:ext cx="3492500" cy="43656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Quali</a:t>
            </a:r>
            <a:r>
              <a:rPr lang="it-IT" sz="1200">
                <a:solidFill>
                  <a:schemeClr val="accent2"/>
                </a:solidFill>
                <a:cs typeface="Arial" charset="0"/>
              </a:rPr>
              <a:t> </a:t>
            </a:r>
            <a:r>
              <a:rPr lang="it-IT" sz="1200">
                <a:solidFill>
                  <a:schemeClr val="tx1"/>
                </a:solidFill>
                <a:latin typeface="Arial" charset="0"/>
              </a:rPr>
              <a:t>tra questi? (</a:t>
            </a:r>
            <a:r>
              <a:rPr lang="it-IT" sz="1200" i="1">
                <a:solidFill>
                  <a:schemeClr val="tx1"/>
                </a:solidFill>
                <a:latin typeface="Arial" charset="0"/>
              </a:rPr>
              <a:t>risposta multipla</a:t>
            </a:r>
            <a:r>
              <a:rPr lang="it-IT" sz="1200">
                <a:solidFill>
                  <a:schemeClr val="tx1"/>
                </a:solidFill>
                <a:latin typeface="Arial" charset="0"/>
              </a:rPr>
              <a:t>)</a:t>
            </a:r>
          </a:p>
        </p:txBody>
      </p:sp>
      <p:graphicFrame>
        <p:nvGraphicFramePr>
          <p:cNvPr id="549892" name="Object 6"/>
          <p:cNvGraphicFramePr>
            <a:graphicFrameLocks noGrp="1" noChangeAspect="1"/>
          </p:cNvGraphicFramePr>
          <p:nvPr>
            <p:ph sz="half" idx="1"/>
          </p:nvPr>
        </p:nvGraphicFramePr>
        <p:xfrm>
          <a:off x="992188" y="1649413"/>
          <a:ext cx="4059237" cy="3863975"/>
        </p:xfrm>
        <a:graphic>
          <a:graphicData uri="http://schemas.openxmlformats.org/presentationml/2006/ole">
            <p:oleObj spid="_x0000_s549892" r:id="rId4" imgW="4060288" imgH="3865199" progId="Excel.Chart.8">
              <p:embed/>
            </p:oleObj>
          </a:graphicData>
        </a:graphic>
      </p:graphicFrame>
      <p:grpSp>
        <p:nvGrpSpPr>
          <p:cNvPr id="62470" name="Group 8"/>
          <p:cNvGrpSpPr>
            <a:grpSpLocks/>
          </p:cNvGrpSpPr>
          <p:nvPr/>
        </p:nvGrpSpPr>
        <p:grpSpPr bwMode="auto">
          <a:xfrm>
            <a:off x="4572000" y="2348880"/>
            <a:ext cx="574675" cy="215900"/>
            <a:chOff x="2629" y="2115"/>
            <a:chExt cx="342" cy="226"/>
          </a:xfrm>
          <a:solidFill>
            <a:srgbClr val="F8FF00"/>
          </a:solidFill>
        </p:grpSpPr>
        <p:sp>
          <p:nvSpPr>
            <p:cNvPr id="62477" name="AutoShape 9"/>
            <p:cNvSpPr>
              <a:spLocks noChangeArrowheads="1"/>
            </p:cNvSpPr>
            <p:nvPr/>
          </p:nvSpPr>
          <p:spPr bwMode="auto">
            <a:xfrm>
              <a:off x="2789" y="2115"/>
              <a:ext cx="182" cy="226"/>
            </a:xfrm>
            <a:prstGeom prst="chevron">
              <a:avLst>
                <a:gd name="adj" fmla="val 25000"/>
              </a:avLst>
            </a:prstGeom>
            <a:grp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defRPr/>
              </a:pPr>
              <a:endParaRPr lang="it-IT" b="1"/>
            </a:p>
          </p:txBody>
        </p:sp>
        <p:sp>
          <p:nvSpPr>
            <p:cNvPr id="62478" name="AutoShape 10"/>
            <p:cNvSpPr>
              <a:spLocks noChangeArrowheads="1"/>
            </p:cNvSpPr>
            <p:nvPr/>
          </p:nvSpPr>
          <p:spPr bwMode="auto">
            <a:xfrm>
              <a:off x="2629" y="2115"/>
              <a:ext cx="182" cy="226"/>
            </a:xfrm>
            <a:prstGeom prst="chevron">
              <a:avLst>
                <a:gd name="adj" fmla="val 25000"/>
              </a:avLst>
            </a:prstGeom>
            <a:grp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defRPr/>
              </a:pPr>
              <a:endParaRPr lang="it-IT" b="1"/>
            </a:p>
          </p:txBody>
        </p:sp>
      </p:grpSp>
      <p:sp>
        <p:nvSpPr>
          <p:cNvPr id="66604" name="Text Box 11"/>
          <p:cNvSpPr txBox="1">
            <a:spLocks noChangeArrowheads="1"/>
          </p:cNvSpPr>
          <p:nvPr/>
        </p:nvSpPr>
        <p:spPr bwMode="auto">
          <a:xfrm>
            <a:off x="5500688" y="2630488"/>
            <a:ext cx="3500437" cy="2125662"/>
          </a:xfrm>
          <a:prstGeom prst="rect">
            <a:avLst/>
          </a:prstGeom>
          <a:noFill/>
          <a:ln w="12700" algn="ctr">
            <a:solidFill>
              <a:srgbClr val="F8FF00"/>
            </a:solidFill>
            <a:miter lim="800000"/>
            <a:headEnd/>
            <a:tailEnd/>
          </a:ln>
        </p:spPr>
        <p:txBody>
          <a:bodyPr lIns="90000" tIns="46800" rIns="90000" bIns="46800">
            <a:spAutoFit/>
          </a:bodyPr>
          <a:lstStyle/>
          <a:p>
            <a:pPr defTabSz="449263">
              <a:lnSpc>
                <a:spcPct val="200000"/>
              </a:lnSpc>
              <a:spcBef>
                <a:spcPct val="50000"/>
              </a:spcBef>
              <a:buClr>
                <a:srgbClr val="000000"/>
              </a:buClr>
              <a:buSzPct val="100000"/>
              <a:buFont typeface="Times" pitchFamily="18" charset="0"/>
              <a:buNone/>
              <a:defRPr/>
            </a:pPr>
            <a:r>
              <a:rPr lang="it-IT" sz="1200" b="1" i="1" dirty="0">
                <a:solidFill>
                  <a:schemeClr val="tx1"/>
                </a:solidFill>
                <a:latin typeface="+mn-lt"/>
              </a:rPr>
              <a:t>“</a:t>
            </a:r>
            <a:r>
              <a:rPr lang="it-IT" sz="1200" b="1" i="1" dirty="0">
                <a:solidFill>
                  <a:schemeClr val="tx1"/>
                </a:solidFill>
                <a:latin typeface="+mn-lt"/>
              </a:rPr>
              <a:t>Sportello” </a:t>
            </a:r>
            <a:r>
              <a:rPr lang="it-IT" sz="1200" b="1" i="1" dirty="0">
                <a:solidFill>
                  <a:schemeClr val="tx1"/>
                </a:solidFill>
                <a:latin typeface="+mn-lt"/>
              </a:rPr>
              <a:t>(30%) </a:t>
            </a:r>
          </a:p>
          <a:p>
            <a:pPr defTabSz="449263">
              <a:lnSpc>
                <a:spcPct val="200000"/>
              </a:lnSpc>
              <a:spcBef>
                <a:spcPct val="50000"/>
              </a:spcBef>
              <a:buClr>
                <a:srgbClr val="000000"/>
              </a:buClr>
              <a:buSzPct val="100000"/>
              <a:buFont typeface="Times" pitchFamily="18" charset="0"/>
              <a:buNone/>
              <a:defRPr/>
            </a:pPr>
            <a:r>
              <a:rPr lang="it-IT" sz="1200" b="1" i="1" dirty="0">
                <a:solidFill>
                  <a:schemeClr val="tx1"/>
                </a:solidFill>
                <a:latin typeface="+mn-lt"/>
              </a:rPr>
              <a:t>“Sito web” (16%)</a:t>
            </a:r>
          </a:p>
          <a:p>
            <a:pPr defTabSz="449263">
              <a:lnSpc>
                <a:spcPct val="200000"/>
              </a:lnSpc>
              <a:spcBef>
                <a:spcPct val="50000"/>
              </a:spcBef>
              <a:buClr>
                <a:srgbClr val="000000"/>
              </a:buClr>
              <a:buSzPct val="100000"/>
              <a:buFont typeface="Times" pitchFamily="18" charset="0"/>
              <a:buNone/>
              <a:defRPr/>
            </a:pPr>
            <a:r>
              <a:rPr lang="it-IT" sz="1200" b="1" i="1" dirty="0">
                <a:solidFill>
                  <a:schemeClr val="tx1"/>
                </a:solidFill>
                <a:latin typeface="+mn-lt"/>
              </a:rPr>
              <a:t>“Contatto diretto con dipendente Acquedotto del Fiora” (19%)</a:t>
            </a:r>
          </a:p>
          <a:p>
            <a:pPr defTabSz="449263">
              <a:lnSpc>
                <a:spcPct val="200000"/>
              </a:lnSpc>
              <a:spcBef>
                <a:spcPts val="0"/>
              </a:spcBef>
              <a:buClr>
                <a:srgbClr val="000000"/>
              </a:buClr>
              <a:buSzPct val="100000"/>
              <a:defRPr/>
            </a:pPr>
            <a:r>
              <a:rPr lang="it-IT" sz="1200" b="1" i="1" dirty="0">
                <a:solidFill>
                  <a:schemeClr val="tx1"/>
                </a:solidFill>
                <a:latin typeface="+mn-lt"/>
              </a:rPr>
              <a:t>“Ho scritto” (49%</a:t>
            </a:r>
          </a:p>
        </p:txBody>
      </p:sp>
      <p:sp>
        <p:nvSpPr>
          <p:cNvPr id="549895"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54989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/2</a:t>
            </a:r>
            <a:endParaRPr lang="it-IT" sz="2100" i="1">
              <a:solidFill>
                <a:srgbClr val="3366CC"/>
              </a:solidFill>
              <a:cs typeface="Arial" charset="0"/>
            </a:endParaRPr>
          </a:p>
        </p:txBody>
      </p:sp>
      <p:sp>
        <p:nvSpPr>
          <p:cNvPr id="62474"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defRPr/>
            </a:pPr>
            <a:r>
              <a:rPr lang="it-IT" sz="1200" dirty="0">
                <a:solidFill>
                  <a:schemeClr val="tx1"/>
                </a:solidFill>
                <a:latin typeface="Arial" charset="0"/>
              </a:rPr>
              <a:t>Oltre a telefonare al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a:t>
            </a:r>
            <a:r>
              <a:rPr lang="it-IT" sz="1200" dirty="0">
                <a:solidFill>
                  <a:schemeClr val="tx1"/>
                </a:solidFill>
                <a:latin typeface="+mn-lt"/>
              </a:rPr>
              <a:t>, </a:t>
            </a:r>
            <a:r>
              <a:rPr lang="it-IT" sz="1200" dirty="0">
                <a:solidFill>
                  <a:schemeClr val="tx1"/>
                </a:solidFill>
                <a:latin typeface="+mn-lt"/>
              </a:rPr>
              <a:t>ha utilizzato </a:t>
            </a:r>
            <a:r>
              <a:rPr lang="it-IT" sz="1200" dirty="0">
                <a:solidFill>
                  <a:schemeClr val="tx1"/>
                </a:solidFill>
                <a:latin typeface="Arial" charset="0"/>
              </a:rPr>
              <a:t>qualche altro canale di contatto per lo stesso specifico motivo?</a:t>
            </a:r>
          </a:p>
        </p:txBody>
      </p:sp>
      <p:sp>
        <p:nvSpPr>
          <p:cNvPr id="17" name="Segnaposto numero diapositiva 16"/>
          <p:cNvSpPr>
            <a:spLocks noGrp="1"/>
          </p:cNvSpPr>
          <p:nvPr>
            <p:ph type="sldNum" sz="quarter" idx="10"/>
          </p:nvPr>
        </p:nvSpPr>
        <p:spPr/>
        <p:txBody>
          <a:bodyPr/>
          <a:lstStyle/>
          <a:p>
            <a:pPr>
              <a:defRPr/>
            </a:pPr>
            <a:fld id="{B9EDCB4B-8276-4532-BF62-9DE0674BCF8D}" type="slidenum">
              <a:rPr lang="it-IT" smtClean="0"/>
              <a:pPr>
                <a:defRPr/>
              </a:pPr>
              <a:t>139</a:t>
            </a:fld>
            <a:endParaRPr lang="it-IT"/>
          </a:p>
        </p:txBody>
      </p:sp>
      <p:sp>
        <p:nvSpPr>
          <p:cNvPr id="16"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(300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7" name="Object 71"/>
          <p:cNvGraphicFramePr>
            <a:graphicFrameLocks noChangeAspect="1"/>
          </p:cNvGraphicFramePr>
          <p:nvPr/>
        </p:nvGraphicFramePr>
        <p:xfrm>
          <a:off x="820738" y="1649413"/>
          <a:ext cx="8123237" cy="4556125"/>
        </p:xfrm>
        <a:graphic>
          <a:graphicData uri="http://schemas.openxmlformats.org/presentationml/2006/ole">
            <p:oleObj spid="_x0000_s29697" r:id="rId3" imgW="8120576" imgH="4554107" progId="Excel.Chart.8">
              <p:embed/>
            </p:oleObj>
          </a:graphicData>
        </a:graphic>
      </p:graphicFrame>
      <p:sp>
        <p:nvSpPr>
          <p:cNvPr id="257134"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4"/>
              </a:buBlip>
              <a:defRPr/>
            </a:pPr>
            <a:r>
              <a:rPr lang="it-IT" sz="1200" dirty="0">
                <a:solidFill>
                  <a:schemeClr val="tx1"/>
                </a:solidFill>
                <a:latin typeface="+mn-lt"/>
                <a:cs typeface="Arial" pitchFamily="34" charset="0"/>
              </a:rPr>
              <a:t>Vorrei che lei esprimesse il suo giudizio globale circa la qualità del servizio idrico fornitole, negli ultimi 6 mesi, da Acquedotto del Fiora spa, dando un voto da 1 a 10, dove 1 significa pessimo e 10 ottimo.</a:t>
            </a:r>
          </a:p>
        </p:txBody>
      </p:sp>
      <p:sp>
        <p:nvSpPr>
          <p:cNvPr id="29699" name="Rectangle 111"/>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LA SODDISFAZIONE OVERALL</a:t>
            </a:r>
            <a:endParaRPr lang="it-IT" sz="1800" dirty="0">
              <a:solidFill>
                <a:schemeClr val="bg1"/>
              </a:solidFill>
              <a:effectLst>
                <a:outerShdw blurRad="38100" dist="38100" dir="2700000" algn="tl">
                  <a:srgbClr val="C0C0C0"/>
                </a:outerShdw>
              </a:effectLst>
            </a:endParaRPr>
          </a:p>
        </p:txBody>
      </p:sp>
      <p:sp>
        <p:nvSpPr>
          <p:cNvPr id="2970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SERVIZIO IDRICO</a:t>
            </a:r>
            <a:br>
              <a:rPr lang="it-IT" sz="2100">
                <a:solidFill>
                  <a:srgbClr val="3366CC"/>
                </a:solidFill>
                <a:cs typeface="Arial" charset="0"/>
              </a:rPr>
            </a:br>
            <a:r>
              <a:rPr lang="it-IT" sz="2100" i="1">
                <a:solidFill>
                  <a:srgbClr val="3366CC"/>
                </a:solidFill>
                <a:cs typeface="Arial" charset="0"/>
              </a:rPr>
              <a:t>TREND</a:t>
            </a:r>
          </a:p>
        </p:txBody>
      </p:sp>
      <p:sp>
        <p:nvSpPr>
          <p:cNvPr id="2970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9" name="Segnaposto numero diapositiva 8"/>
          <p:cNvSpPr>
            <a:spLocks noGrp="1"/>
          </p:cNvSpPr>
          <p:nvPr>
            <p:ph type="sldNum" sz="quarter" idx="10"/>
          </p:nvPr>
        </p:nvSpPr>
        <p:spPr/>
        <p:txBody>
          <a:bodyPr/>
          <a:lstStyle/>
          <a:p>
            <a:pPr>
              <a:defRPr/>
            </a:pPr>
            <a:fld id="{F2A60758-A49C-411B-967B-231477A8CC13}" type="slidenum">
              <a:rPr lang="it-IT" smtClean="0"/>
              <a:pPr>
                <a:defRPr/>
              </a:pPr>
              <a:t>14</a:t>
            </a:fld>
            <a:endParaRPr lang="it-IT"/>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3" name="Line 3"/>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graphicFrame>
        <p:nvGraphicFramePr>
          <p:cNvPr id="550914" name="Object 4"/>
          <p:cNvGraphicFramePr>
            <a:graphicFrameLocks noGrp="1" noChangeAspect="1"/>
          </p:cNvGraphicFramePr>
          <p:nvPr>
            <p:ph sz="half" idx="1"/>
          </p:nvPr>
        </p:nvGraphicFramePr>
        <p:xfrm>
          <a:off x="1114425" y="1916113"/>
          <a:ext cx="5100638" cy="3297237"/>
        </p:xfrm>
        <a:graphic>
          <a:graphicData uri="http://schemas.openxmlformats.org/presentationml/2006/ole">
            <p:oleObj spid="_x0000_s550914" r:id="rId3" imgW="5102794" imgH="3298222" progId="Excel.Chart.8">
              <p:embed/>
            </p:oleObj>
          </a:graphicData>
        </a:graphic>
      </p:graphicFrame>
      <p:sp>
        <p:nvSpPr>
          <p:cNvPr id="550915" name="Line 5"/>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550916" name="Line 6"/>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550917" name="Rectangle 8"/>
          <p:cNvSpPr>
            <a:spLocks noChangeArrowheads="1"/>
          </p:cNvSpPr>
          <p:nvPr/>
        </p:nvSpPr>
        <p:spPr bwMode="auto">
          <a:xfrm>
            <a:off x="6286500" y="2357438"/>
            <a:ext cx="2463800" cy="1511300"/>
          </a:xfrm>
          <a:prstGeom prst="rect">
            <a:avLst/>
          </a:prstGeom>
          <a:solidFill>
            <a:srgbClr val="008000"/>
          </a:solidFill>
          <a:ln w="9525">
            <a:solidFill>
              <a:srgbClr val="99CC00"/>
            </a:solidFill>
            <a:miter lim="800000"/>
            <a:headEnd/>
            <a:tailEnd/>
          </a:ln>
        </p:spPr>
        <p:txBody>
          <a:bodyPr wrap="none" anchor="ctr"/>
          <a:lstStyle/>
          <a:p>
            <a:pPr algn="ctr"/>
            <a:r>
              <a:rPr lang="it-IT" b="1">
                <a:solidFill>
                  <a:schemeClr val="bg1"/>
                </a:solidFill>
                <a:cs typeface="Arial" charset="0"/>
              </a:rPr>
              <a:t>LE INFORMAZIONI</a:t>
            </a:r>
          </a:p>
          <a:p>
            <a:pPr algn="ctr"/>
            <a:r>
              <a:rPr lang="it-IT" b="1">
                <a:solidFill>
                  <a:schemeClr val="bg1"/>
                </a:solidFill>
                <a:cs typeface="Arial" charset="0"/>
              </a:rPr>
              <a:t>ERANO DEL TUTTO </a:t>
            </a:r>
          </a:p>
          <a:p>
            <a:pPr algn="ctr"/>
            <a:r>
              <a:rPr lang="it-IT" b="1">
                <a:solidFill>
                  <a:schemeClr val="bg1"/>
                </a:solidFill>
                <a:cs typeface="Arial" charset="0"/>
              </a:rPr>
              <a:t>O ABBASTANZA </a:t>
            </a:r>
          </a:p>
          <a:p>
            <a:pPr algn="ctr"/>
            <a:r>
              <a:rPr lang="it-IT" b="1">
                <a:solidFill>
                  <a:schemeClr val="bg1"/>
                </a:solidFill>
                <a:cs typeface="Arial" charset="0"/>
              </a:rPr>
              <a:t>COERENTI TRA LORO</a:t>
            </a:r>
          </a:p>
          <a:p>
            <a:pPr algn="ctr"/>
            <a:r>
              <a:rPr lang="it-IT" sz="1800" b="1">
                <a:solidFill>
                  <a:schemeClr val="bg1"/>
                </a:solidFill>
                <a:cs typeface="Arial" charset="0"/>
              </a:rPr>
              <a:t>48%</a:t>
            </a:r>
          </a:p>
        </p:txBody>
      </p:sp>
      <p:sp>
        <p:nvSpPr>
          <p:cNvPr id="55091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55091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/3</a:t>
            </a:r>
            <a:endParaRPr lang="it-IT" sz="2100" i="1">
              <a:solidFill>
                <a:srgbClr val="3366CC"/>
              </a:solidFill>
              <a:cs typeface="Arial" charset="0"/>
            </a:endParaRPr>
          </a:p>
        </p:txBody>
      </p:sp>
      <p:sp>
        <p:nvSpPr>
          <p:cNvPr id="550920"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4"/>
              </a:buBlip>
            </a:pPr>
            <a:r>
              <a:rPr lang="it-IT" sz="1200">
                <a:solidFill>
                  <a:schemeClr val="tx1"/>
                </a:solidFill>
                <a:latin typeface="Arial" charset="0"/>
              </a:rPr>
              <a:t>Le informazioni che ha ricevuto nei diversi contatti erano coerenti tra loro?</a:t>
            </a:r>
          </a:p>
        </p:txBody>
      </p:sp>
      <p:sp>
        <p:nvSpPr>
          <p:cNvPr id="13" name="Segnaposto numero diapositiva 12"/>
          <p:cNvSpPr>
            <a:spLocks noGrp="1"/>
          </p:cNvSpPr>
          <p:nvPr>
            <p:ph type="sldNum" sz="quarter" idx="10"/>
          </p:nvPr>
        </p:nvSpPr>
        <p:spPr/>
        <p:txBody>
          <a:bodyPr/>
          <a:lstStyle/>
          <a:p>
            <a:pPr>
              <a:defRPr/>
            </a:pPr>
            <a:fld id="{F4A920E1-1A0A-4F90-A616-ADDA447CA7A4}" type="slidenum">
              <a:rPr lang="it-IT" smtClean="0"/>
              <a:pPr>
                <a:defRPr/>
              </a:pPr>
              <a:t>140</a:t>
            </a:fld>
            <a:endParaRPr lang="it-IT"/>
          </a:p>
        </p:txBody>
      </p:sp>
      <p:sp>
        <p:nvSpPr>
          <p:cNvPr id="15"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(300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7"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Aspettative del cliente nei confronti </a:t>
            </a:r>
            <a:br>
              <a:rPr kumimoji="1" lang="it-IT" sz="2400" b="1" i="1">
                <a:solidFill>
                  <a:schemeClr val="tx1"/>
                </a:solidFill>
              </a:rPr>
            </a:br>
            <a:r>
              <a:rPr kumimoji="1" lang="it-IT" sz="2400" b="1" i="1">
                <a:solidFill>
                  <a:schemeClr val="tx1"/>
                </a:solidFill>
              </a:rPr>
              <a:t>del servizio reso dal Numero Verde</a:t>
            </a:r>
          </a:p>
        </p:txBody>
      </p:sp>
      <p:sp>
        <p:nvSpPr>
          <p:cNvPr id="55193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Aspettative</a:t>
            </a:r>
          </a:p>
        </p:txBody>
      </p:sp>
      <p:sp>
        <p:nvSpPr>
          <p:cNvPr id="4" name="Segnaposto numero diapositiva 3"/>
          <p:cNvSpPr>
            <a:spLocks noGrp="1"/>
          </p:cNvSpPr>
          <p:nvPr>
            <p:ph type="sldNum" sz="quarter" idx="10"/>
          </p:nvPr>
        </p:nvSpPr>
        <p:spPr/>
        <p:txBody>
          <a:bodyPr/>
          <a:lstStyle/>
          <a:p>
            <a:pPr>
              <a:defRPr/>
            </a:pPr>
            <a:fld id="{D14C9BDC-A6E5-4E76-93AF-181FD3C5381C}" type="slidenum">
              <a:rPr lang="it-IT" smtClean="0"/>
              <a:pPr>
                <a:defRPr/>
              </a:pPr>
              <a:t>141</a:t>
            </a:fld>
            <a:endParaRPr lang="it-IT"/>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619" name="Object 107"/>
          <p:cNvGraphicFramePr>
            <a:graphicFrameLocks noChangeAspect="1"/>
          </p:cNvGraphicFramePr>
          <p:nvPr/>
        </p:nvGraphicFramePr>
        <p:xfrm>
          <a:off x="768350" y="1854200"/>
          <a:ext cx="6121400" cy="3865563"/>
        </p:xfrm>
        <a:graphic>
          <a:graphicData uri="http://schemas.openxmlformats.org/presentationml/2006/ole">
            <p:oleObj spid="_x0000_s64619" name="Worksheet" r:id="rId3" imgW="6153126" imgH="3886296" progId="Excel.Sheet.8">
              <p:embed/>
            </p:oleObj>
          </a:graphicData>
        </a:graphic>
      </p:graphicFrame>
      <p:grpSp>
        <p:nvGrpSpPr>
          <p:cNvPr id="64620" name="Group 5"/>
          <p:cNvGrpSpPr>
            <a:grpSpLocks/>
          </p:cNvGrpSpPr>
          <p:nvPr/>
        </p:nvGrpSpPr>
        <p:grpSpPr bwMode="auto">
          <a:xfrm>
            <a:off x="4427538" y="2501900"/>
            <a:ext cx="574675" cy="215900"/>
            <a:chOff x="2629" y="2115"/>
            <a:chExt cx="342" cy="226"/>
          </a:xfrm>
        </p:grpSpPr>
        <p:sp>
          <p:nvSpPr>
            <p:cNvPr id="64628" name="AutoShape 6"/>
            <p:cNvSpPr>
              <a:spLocks noChangeArrowheads="1"/>
            </p:cNvSpPr>
            <p:nvPr/>
          </p:nvSpPr>
          <p:spPr bwMode="auto">
            <a:xfrm>
              <a:off x="278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64629" name="AutoShape 7"/>
            <p:cNvSpPr>
              <a:spLocks noChangeArrowheads="1"/>
            </p:cNvSpPr>
            <p:nvPr/>
          </p:nvSpPr>
          <p:spPr bwMode="auto">
            <a:xfrm>
              <a:off x="262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69638" name="Text Box 8"/>
          <p:cNvSpPr txBox="1">
            <a:spLocks noChangeArrowheads="1"/>
          </p:cNvSpPr>
          <p:nvPr/>
        </p:nvSpPr>
        <p:spPr bwMode="auto">
          <a:xfrm>
            <a:off x="5435600" y="1990725"/>
            <a:ext cx="3492500" cy="436563"/>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Per quali motivi? </a:t>
            </a:r>
            <a:r>
              <a:rPr lang="it-IT" sz="1200" i="1" dirty="0">
                <a:solidFill>
                  <a:schemeClr val="tx1"/>
                </a:solidFill>
                <a:latin typeface="Arial" pitchFamily="34" charset="0"/>
              </a:rPr>
              <a:t>(risposta multipla)</a:t>
            </a:r>
            <a:endParaRPr lang="it-IT" sz="1200" dirty="0">
              <a:solidFill>
                <a:schemeClr val="tx1"/>
              </a:solidFill>
              <a:latin typeface="+mn-lt"/>
              <a:cs typeface="Arial" pitchFamily="34" charset="0"/>
            </a:endParaRPr>
          </a:p>
        </p:txBody>
      </p:sp>
      <p:sp>
        <p:nvSpPr>
          <p:cNvPr id="69639" name="Text Box 9"/>
          <p:cNvSpPr txBox="1">
            <a:spLocks noChangeArrowheads="1"/>
          </p:cNvSpPr>
          <p:nvPr/>
        </p:nvSpPr>
        <p:spPr bwMode="auto">
          <a:xfrm>
            <a:off x="5435600" y="2420938"/>
            <a:ext cx="3563938" cy="2495550"/>
          </a:xfrm>
          <a:prstGeom prst="rect">
            <a:avLst/>
          </a:prstGeom>
          <a:noFill/>
          <a:ln w="28575" algn="ctr">
            <a:solidFill>
              <a:srgbClr val="FF0000"/>
            </a:solidFill>
            <a:miter lim="800000"/>
            <a:headEnd/>
            <a:tailEnd/>
          </a:ln>
        </p:spPr>
        <p:txBody>
          <a:bodyPr lIns="90000" tIns="46800" rIns="90000" bIns="46800">
            <a:spAutoFit/>
          </a:bodyPr>
          <a:lstStyle/>
          <a:p>
            <a:pPr defTabSz="449263">
              <a:lnSpc>
                <a:spcPct val="150000"/>
              </a:lnSpc>
              <a:spcBef>
                <a:spcPts val="1200"/>
              </a:spcBef>
              <a:buClr>
                <a:srgbClr val="000000"/>
              </a:buClr>
              <a:buSzPct val="100000"/>
              <a:buFont typeface="Times" pitchFamily="18" charset="0"/>
              <a:buNone/>
              <a:defRPr/>
            </a:pPr>
            <a:r>
              <a:rPr lang="it-IT" sz="1200" b="1" i="1" dirty="0">
                <a:solidFill>
                  <a:schemeClr val="tx1"/>
                </a:solidFill>
                <a:latin typeface="+mn-lt"/>
              </a:rPr>
              <a:t>“Dovrebbe essere attivo anche al sabato mattina fino alle 13.00” </a:t>
            </a:r>
            <a:r>
              <a:rPr lang="it-IT" sz="1200" b="1" i="1" dirty="0">
                <a:solidFill>
                  <a:schemeClr val="tx1"/>
                </a:solidFill>
                <a:latin typeface="+mn-lt"/>
              </a:rPr>
              <a:t>(71%)</a:t>
            </a:r>
            <a:endParaRPr lang="it-IT" sz="1200" b="1" i="1" dirty="0">
              <a:solidFill>
                <a:schemeClr val="tx1"/>
              </a:solidFill>
              <a:latin typeface="+mn-lt"/>
            </a:endParaRPr>
          </a:p>
          <a:p>
            <a:pPr defTabSz="449263">
              <a:lnSpc>
                <a:spcPct val="150000"/>
              </a:lnSpc>
              <a:spcBef>
                <a:spcPts val="1200"/>
              </a:spcBef>
              <a:buClr>
                <a:srgbClr val="000000"/>
              </a:buClr>
              <a:buSzPct val="100000"/>
              <a:defRPr/>
            </a:pPr>
            <a:r>
              <a:rPr lang="it-IT" sz="1200" b="1" i="1" dirty="0">
                <a:solidFill>
                  <a:schemeClr val="tx1"/>
                </a:solidFill>
                <a:latin typeface="+mn-lt"/>
              </a:rPr>
              <a:t>“Dal lunedì al venerdì dovrebbe essere attivo fino alle 20.00” </a:t>
            </a:r>
            <a:r>
              <a:rPr lang="it-IT" sz="1200" b="1" i="1" dirty="0">
                <a:solidFill>
                  <a:schemeClr val="tx1"/>
                </a:solidFill>
                <a:latin typeface="+mn-lt"/>
              </a:rPr>
              <a:t>(21%)</a:t>
            </a:r>
            <a:endParaRPr lang="it-IT" sz="1200" b="1" i="1" dirty="0">
              <a:solidFill>
                <a:schemeClr val="tx1"/>
              </a:solidFill>
              <a:latin typeface="+mn-lt"/>
            </a:endParaRPr>
          </a:p>
          <a:p>
            <a:pPr defTabSz="449263">
              <a:lnSpc>
                <a:spcPct val="150000"/>
              </a:lnSpc>
              <a:spcBef>
                <a:spcPts val="1200"/>
              </a:spcBef>
              <a:buClr>
                <a:srgbClr val="000000"/>
              </a:buClr>
              <a:buSzPct val="100000"/>
              <a:defRPr/>
            </a:pPr>
            <a:r>
              <a:rPr lang="it-IT" sz="1200" b="1" i="1" dirty="0">
                <a:solidFill>
                  <a:schemeClr val="tx1"/>
                </a:solidFill>
                <a:latin typeface="+mn-lt"/>
              </a:rPr>
              <a:t>“Dal lunedì al venerdì dovrebbe essere attivo fino alle 22.00” </a:t>
            </a:r>
            <a:r>
              <a:rPr lang="it-IT" sz="1200" b="1" i="1" dirty="0">
                <a:solidFill>
                  <a:schemeClr val="tx1"/>
                </a:solidFill>
                <a:latin typeface="+mn-lt"/>
              </a:rPr>
              <a:t>(10%)</a:t>
            </a:r>
            <a:endParaRPr lang="it-IT" sz="1200" b="1" i="1" dirty="0">
              <a:solidFill>
                <a:schemeClr val="tx1"/>
              </a:solidFill>
              <a:latin typeface="+mn-lt"/>
            </a:endParaRPr>
          </a:p>
          <a:p>
            <a:pPr defTabSz="449263">
              <a:lnSpc>
                <a:spcPct val="150000"/>
              </a:lnSpc>
              <a:spcBef>
                <a:spcPts val="1200"/>
              </a:spcBef>
              <a:buClr>
                <a:srgbClr val="000000"/>
              </a:buClr>
              <a:buSzPct val="100000"/>
              <a:defRPr/>
            </a:pPr>
            <a:r>
              <a:rPr lang="it-IT" sz="1200" b="1" i="1" dirty="0">
                <a:solidFill>
                  <a:schemeClr val="tx1"/>
                </a:solidFill>
                <a:latin typeface="+mn-lt"/>
              </a:rPr>
              <a:t>“Altro” </a:t>
            </a:r>
            <a:r>
              <a:rPr lang="it-IT" sz="1200" b="1" i="1" dirty="0">
                <a:solidFill>
                  <a:schemeClr val="tx1"/>
                </a:solidFill>
                <a:latin typeface="+mn-lt"/>
              </a:rPr>
              <a:t>(</a:t>
            </a:r>
            <a:r>
              <a:rPr lang="it-IT" sz="1200" b="1" i="1" dirty="0">
                <a:solidFill>
                  <a:schemeClr val="tx1"/>
                </a:solidFill>
                <a:latin typeface="+mn-lt"/>
              </a:rPr>
              <a:t>5</a:t>
            </a:r>
            <a:r>
              <a:rPr lang="it-IT" sz="1200" b="1" i="1" dirty="0">
                <a:solidFill>
                  <a:schemeClr val="tx1"/>
                </a:solidFill>
                <a:latin typeface="+mn-lt"/>
              </a:rPr>
              <a:t>%)</a:t>
            </a:r>
            <a:endParaRPr lang="it-IT" sz="1200" b="1" i="1" dirty="0">
              <a:solidFill>
                <a:schemeClr val="tx1"/>
              </a:solidFill>
              <a:latin typeface="+mn-lt"/>
            </a:endParaRPr>
          </a:p>
        </p:txBody>
      </p:sp>
      <p:sp>
        <p:nvSpPr>
          <p:cNvPr id="64623"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Aspettative</a:t>
            </a:r>
          </a:p>
        </p:txBody>
      </p:sp>
      <p:sp>
        <p:nvSpPr>
          <p:cNvPr id="6462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ASPETTATIVE DEL CLIENTE /1</a:t>
            </a:r>
            <a:endParaRPr lang="it-IT" sz="2100" i="1">
              <a:solidFill>
                <a:srgbClr val="3366CC"/>
              </a:solidFill>
              <a:cs typeface="Arial" charset="0"/>
            </a:endParaRPr>
          </a:p>
        </p:txBody>
      </p:sp>
      <p:sp>
        <p:nvSpPr>
          <p:cNvPr id="64520" name="Rectangle 3"/>
          <p:cNvSpPr>
            <a:spLocks noChangeArrowheads="1"/>
          </p:cNvSpPr>
          <p:nvPr/>
        </p:nvSpPr>
        <p:spPr bwMode="auto">
          <a:xfrm>
            <a:off x="747713" y="1065213"/>
            <a:ext cx="8216900" cy="519112"/>
          </a:xfrm>
          <a:prstGeom prst="rect">
            <a:avLst/>
          </a:prstGeom>
          <a:solidFill>
            <a:schemeClr val="bg1"/>
          </a:solidFill>
          <a:ln w="9525">
            <a:noFill/>
            <a:miter lim="800000"/>
            <a:headEnd/>
            <a:tailEnd/>
          </a:ln>
        </p:spPr>
        <p:txBody>
          <a:bodyPr lIns="90000" tIns="46800" rIns="90000" bIns="46800"/>
          <a:lstStyle/>
          <a:p>
            <a:pPr marL="265113" indent="-265113" algn="just">
              <a:spcBef>
                <a:spcPct val="20000"/>
              </a:spcBef>
              <a:buFontTx/>
              <a:buBlip>
                <a:blip r:embed="rId4"/>
              </a:buBlip>
              <a:defRPr/>
            </a:pPr>
            <a:r>
              <a:rPr lang="it-IT" sz="1200" dirty="0">
                <a:solidFill>
                  <a:schemeClr val="tx1"/>
                </a:solidFill>
                <a:latin typeface="Arial" charset="0"/>
              </a:rPr>
              <a:t>Ad </a:t>
            </a:r>
            <a:r>
              <a:rPr lang="it-IT" sz="1200" dirty="0">
                <a:solidFill>
                  <a:schemeClr val="tx1"/>
                </a:solidFill>
                <a:latin typeface="+mn-lt"/>
              </a:rPr>
              <a:t>oggi il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a:t>
            </a:r>
            <a:r>
              <a:rPr lang="it-IT" sz="1200" dirty="0">
                <a:solidFill>
                  <a:schemeClr val="tx1"/>
                </a:solidFill>
                <a:latin typeface="+mn-lt"/>
              </a:rPr>
              <a:t>di </a:t>
            </a:r>
            <a:r>
              <a:rPr lang="it-IT" sz="1200" dirty="0">
                <a:solidFill>
                  <a:schemeClr val="tx1"/>
                </a:solidFill>
                <a:latin typeface="Arial" charset="0"/>
              </a:rPr>
              <a:t>Acquedotto del </a:t>
            </a:r>
            <a:r>
              <a:rPr lang="it-IT" sz="1200" dirty="0" err="1">
                <a:solidFill>
                  <a:schemeClr val="tx1"/>
                </a:solidFill>
                <a:latin typeface="Arial" charset="0"/>
              </a:rPr>
              <a:t>Fiora</a:t>
            </a:r>
            <a:r>
              <a:rPr lang="it-IT" sz="1200" dirty="0">
                <a:solidFill>
                  <a:schemeClr val="tx1"/>
                </a:solidFill>
                <a:latin typeface="Arial" charset="0"/>
              </a:rPr>
              <a:t> </a:t>
            </a:r>
            <a:r>
              <a:rPr lang="it-IT" sz="1200" dirty="0">
                <a:solidFill>
                  <a:schemeClr val="tx1"/>
                </a:solidFill>
                <a:latin typeface="Arial" charset="0"/>
              </a:rPr>
              <a:t>Spa </a:t>
            </a:r>
            <a:r>
              <a:rPr lang="it-IT" sz="1200" dirty="0">
                <a:solidFill>
                  <a:schemeClr val="tx1"/>
                </a:solidFill>
                <a:latin typeface="Arial" charset="0"/>
              </a:rPr>
              <a:t>è attivo con operatore dal lunedì al venerdì dalle </a:t>
            </a:r>
            <a:r>
              <a:rPr lang="it-IT" sz="1200" dirty="0">
                <a:solidFill>
                  <a:schemeClr val="tx1"/>
                </a:solidFill>
                <a:latin typeface="Arial" charset="0"/>
              </a:rPr>
              <a:t>8.00 </a:t>
            </a:r>
            <a:r>
              <a:rPr lang="it-IT" sz="1200" dirty="0">
                <a:solidFill>
                  <a:schemeClr val="tx1"/>
                </a:solidFill>
                <a:latin typeface="Arial" charset="0"/>
              </a:rPr>
              <a:t>alle 18.00.  Secondo Lei questo orario è adeguato alle esigenze dei clienti</a:t>
            </a:r>
            <a:r>
              <a:rPr lang="it-IT" sz="1200" dirty="0">
                <a:solidFill>
                  <a:schemeClr val="tx1"/>
                </a:solidFill>
                <a:latin typeface="Arial" charset="0"/>
              </a:rPr>
              <a:t>? </a:t>
            </a:r>
            <a:endParaRPr lang="it-IT" sz="1200" b="1" dirty="0">
              <a:solidFill>
                <a:schemeClr val="tx1"/>
              </a:solidFill>
              <a:latin typeface="Arial" charset="0"/>
            </a:endParaRPr>
          </a:p>
        </p:txBody>
      </p:sp>
      <p:sp>
        <p:nvSpPr>
          <p:cNvPr id="14" name="Segnaposto numero diapositiva 13"/>
          <p:cNvSpPr>
            <a:spLocks noGrp="1"/>
          </p:cNvSpPr>
          <p:nvPr>
            <p:ph type="sldNum" sz="quarter" idx="10"/>
          </p:nvPr>
        </p:nvSpPr>
        <p:spPr/>
        <p:txBody>
          <a:bodyPr/>
          <a:lstStyle/>
          <a:p>
            <a:pPr>
              <a:defRPr/>
            </a:pPr>
            <a:fld id="{2340CFA3-14EF-4C05-98E3-16D0F78663BE}" type="slidenum">
              <a:rPr lang="it-IT" smtClean="0"/>
              <a:pPr>
                <a:defRPr/>
              </a:pPr>
              <a:t>142</a:t>
            </a:fld>
            <a:endParaRPr lang="it-IT"/>
          </a:p>
        </p:txBody>
      </p:sp>
      <p:sp>
        <p:nvSpPr>
          <p:cNvPr id="13"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(300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985" name="Object 2"/>
          <p:cNvGraphicFramePr>
            <a:graphicFrameLocks noChangeAspect="1"/>
          </p:cNvGraphicFramePr>
          <p:nvPr/>
        </p:nvGraphicFramePr>
        <p:xfrm>
          <a:off x="1092200" y="1473200"/>
          <a:ext cx="7416800" cy="4598988"/>
        </p:xfrm>
        <a:graphic>
          <a:graphicData uri="http://schemas.openxmlformats.org/presentationml/2006/ole">
            <p:oleObj spid="_x0000_s553985" r:id="rId3" imgW="7419475" imgH="4596782" progId="Excel.Chart.8">
              <p:embed/>
            </p:oleObj>
          </a:graphicData>
        </a:graphic>
      </p:graphicFrame>
      <p:sp>
        <p:nvSpPr>
          <p:cNvPr id="55398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ASPETTATIVE DEL CLIENTE /2</a:t>
            </a:r>
            <a:endParaRPr lang="it-IT" sz="2100" i="1">
              <a:solidFill>
                <a:srgbClr val="3366CC"/>
              </a:solidFill>
              <a:cs typeface="Arial" charset="0"/>
            </a:endParaRPr>
          </a:p>
        </p:txBody>
      </p:sp>
      <p:sp>
        <p:nvSpPr>
          <p:cNvPr id="553987" name="Rectangle 3"/>
          <p:cNvSpPr>
            <a:spLocks noChangeArrowheads="1"/>
          </p:cNvSpPr>
          <p:nvPr/>
        </p:nvSpPr>
        <p:spPr bwMode="auto">
          <a:xfrm>
            <a:off x="747713" y="10652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Nel caso dovesse rimanere a lungo in attesa durante una chiamata al Call Center, gradirebbe di più?</a:t>
            </a:r>
          </a:p>
        </p:txBody>
      </p:sp>
      <p:sp>
        <p:nvSpPr>
          <p:cNvPr id="55398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Aspettative</a:t>
            </a:r>
          </a:p>
        </p:txBody>
      </p:sp>
      <p:sp>
        <p:nvSpPr>
          <p:cNvPr id="8" name="Segnaposto numero diapositiva 7"/>
          <p:cNvSpPr>
            <a:spLocks noGrp="1"/>
          </p:cNvSpPr>
          <p:nvPr>
            <p:ph type="sldNum" sz="quarter" idx="10"/>
          </p:nvPr>
        </p:nvSpPr>
        <p:spPr/>
        <p:txBody>
          <a:bodyPr/>
          <a:lstStyle/>
          <a:p>
            <a:pPr>
              <a:defRPr/>
            </a:pPr>
            <a:fld id="{2610A2AF-0737-46AD-A314-D4D0C60F62B0}" type="slidenum">
              <a:rPr lang="it-IT" smtClean="0"/>
              <a:pPr>
                <a:defRPr/>
              </a:pPr>
              <a:t>143</a:t>
            </a:fld>
            <a:endParaRPr lang="it-IT"/>
          </a:p>
        </p:txBody>
      </p:sp>
      <p:sp>
        <p:nvSpPr>
          <p:cNvPr id="10"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(300 CASI AD HOC)</a:t>
            </a:r>
            <a:endParaRPr lang="it-IT" sz="900" dirty="0">
              <a:solidFill>
                <a:schemeClr val="tx1"/>
              </a:solidFill>
              <a:latin typeface="+mn-lt"/>
            </a:endParaRPr>
          </a:p>
        </p:txBody>
      </p:sp>
      <p:sp>
        <p:nvSpPr>
          <p:cNvPr id="553991" name="Rettangolo 11"/>
          <p:cNvSpPr>
            <a:spLocks noChangeArrowheads="1"/>
          </p:cNvSpPr>
          <p:nvPr/>
        </p:nvSpPr>
        <p:spPr bwMode="auto">
          <a:xfrm>
            <a:off x="4789488" y="7208838"/>
            <a:ext cx="1089025" cy="307975"/>
          </a:xfrm>
          <a:prstGeom prst="rect">
            <a:avLst/>
          </a:prstGeom>
          <a:noFill/>
          <a:ln w="9525">
            <a:noFill/>
            <a:miter lim="800000"/>
            <a:headEnd/>
            <a:tailEnd/>
          </a:ln>
        </p:spPr>
        <p:txBody>
          <a:bodyPr wrap="none">
            <a:spAutoFit/>
          </a:bodyPr>
          <a:lstStyle/>
          <a:p>
            <a:r>
              <a:rPr lang="it-IT"/>
              <a:t>telefonata</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09"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Quarta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Call Back Sportelli</a:t>
            </a:r>
          </a:p>
          <a:p>
            <a:pPr algn="r">
              <a:spcBef>
                <a:spcPct val="50000"/>
              </a:spcBef>
            </a:pPr>
            <a:endParaRPr kumimoji="1" lang="it-IT" sz="2400" b="1" i="1">
              <a:solidFill>
                <a:schemeClr val="tx1"/>
              </a:solidFill>
            </a:endParaRPr>
          </a:p>
        </p:txBody>
      </p:sp>
      <p:sp>
        <p:nvSpPr>
          <p:cNvPr id="555010" name="Rettangolo 3"/>
          <p:cNvSpPr>
            <a:spLocks noChangeArrowheads="1"/>
          </p:cNvSpPr>
          <p:nvPr/>
        </p:nvSpPr>
        <p:spPr bwMode="auto">
          <a:xfrm>
            <a:off x="3084513" y="5392738"/>
            <a:ext cx="6000750" cy="461962"/>
          </a:xfrm>
          <a:prstGeom prst="rect">
            <a:avLst/>
          </a:prstGeom>
          <a:noFill/>
          <a:ln w="9525">
            <a:noFill/>
            <a:miter lim="800000"/>
            <a:headEnd/>
            <a:tailEnd/>
          </a:ln>
        </p:spPr>
        <p:txBody>
          <a:bodyPr>
            <a:spAutoFit/>
          </a:bodyPr>
          <a:lstStyle/>
          <a:p>
            <a:pPr algn="r">
              <a:buClr>
                <a:srgbClr val="000000"/>
              </a:buClr>
              <a:buSzPct val="100000"/>
              <a:buFont typeface="Times" pitchFamily="18" charset="0"/>
              <a:buNone/>
            </a:pPr>
            <a:r>
              <a:rPr lang="it-IT" sz="1200" i="1">
                <a:solidFill>
                  <a:schemeClr val="tx1"/>
                </a:solidFill>
              </a:rPr>
              <a:t> (200 interviste a persone che si sono recate presso gli sportelli aperti al pubblico di Albinia e Follonica nei giorni precedenti l’intervista)</a:t>
            </a:r>
            <a:endParaRPr lang="it-IT" sz="1200">
              <a:solidFill>
                <a:schemeClr val="tx1"/>
              </a:solidFill>
            </a:endParaRPr>
          </a:p>
        </p:txBody>
      </p:sp>
      <p:sp>
        <p:nvSpPr>
          <p:cNvPr id="5" name="Segnaposto numero diapositiva 4"/>
          <p:cNvSpPr>
            <a:spLocks noGrp="1"/>
          </p:cNvSpPr>
          <p:nvPr>
            <p:ph type="sldNum" sz="quarter" idx="10"/>
          </p:nvPr>
        </p:nvSpPr>
        <p:spPr/>
        <p:txBody>
          <a:bodyPr/>
          <a:lstStyle/>
          <a:p>
            <a:pPr>
              <a:defRPr/>
            </a:pPr>
            <a:fld id="{57362C67-6D6F-4956-80C0-01E636C02453}" type="slidenum">
              <a:rPr lang="it-IT" smtClean="0"/>
              <a:pPr>
                <a:defRPr/>
              </a:pPr>
              <a:t>144</a:t>
            </a:fld>
            <a:endParaRPr lang="it-IT"/>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3"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Motivi e modalità di contatto</a:t>
            </a:r>
          </a:p>
        </p:txBody>
      </p:sp>
      <p:sp>
        <p:nvSpPr>
          <p:cNvPr id="55603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4" name="Segnaposto numero diapositiva 3"/>
          <p:cNvSpPr>
            <a:spLocks noGrp="1"/>
          </p:cNvSpPr>
          <p:nvPr>
            <p:ph type="sldNum" sz="quarter" idx="10"/>
          </p:nvPr>
        </p:nvSpPr>
        <p:spPr/>
        <p:txBody>
          <a:bodyPr/>
          <a:lstStyle/>
          <a:p>
            <a:pPr>
              <a:defRPr/>
            </a:pPr>
            <a:fld id="{4E5CDA79-BD9B-4B1A-9B1B-0AA393AAED98}" type="slidenum">
              <a:rPr lang="it-IT" smtClean="0"/>
              <a:pPr>
                <a:defRPr/>
              </a:pPr>
              <a:t>145</a:t>
            </a:fld>
            <a:endParaRPr lang="it-IT"/>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557058" name="Rectangle 8"/>
          <p:cNvSpPr>
            <a:spLocks noGrp="1"/>
          </p:cNvSpPr>
          <p:nvPr>
            <p:ph type="title"/>
          </p:nvPr>
        </p:nvSpPr>
        <p:spPr/>
        <p:txBody>
          <a:bodyPr/>
          <a:lstStyle/>
          <a:p>
            <a:pPr eaLnBrk="1" hangingPunct="1"/>
            <a:r>
              <a:rPr lang="it-IT" smtClean="0"/>
              <a:t>MOTIVI E MODALITÀ DI CONTATTO /1</a:t>
            </a:r>
          </a:p>
        </p:txBody>
      </p:sp>
      <p:sp>
        <p:nvSpPr>
          <p:cNvPr id="557059" name="Rectangle 3"/>
          <p:cNvSpPr>
            <a:spLocks noChangeArrowheads="1"/>
          </p:cNvSpPr>
          <p:nvPr/>
        </p:nvSpPr>
        <p:spPr bwMode="auto">
          <a:xfrm>
            <a:off x="747713" y="10652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pPr>
            <a:r>
              <a:rPr lang="it-IT" sz="1200">
                <a:solidFill>
                  <a:schemeClr val="tx1"/>
                </a:solidFill>
                <a:latin typeface="Arial" charset="0"/>
              </a:rPr>
              <a:t>Per quali motivi si è recato presso lo sportello dell’Azienda? </a:t>
            </a:r>
            <a:r>
              <a:rPr lang="it-IT" sz="1200" i="1">
                <a:solidFill>
                  <a:schemeClr val="tx1"/>
                </a:solidFill>
                <a:latin typeface="Arial" charset="0"/>
              </a:rPr>
              <a:t>(risposta multipla)</a:t>
            </a:r>
          </a:p>
        </p:txBody>
      </p:sp>
      <p:sp>
        <p:nvSpPr>
          <p:cNvPr id="7" name="Segnaposto numero diapositiva 6"/>
          <p:cNvSpPr>
            <a:spLocks noGrp="1"/>
          </p:cNvSpPr>
          <p:nvPr>
            <p:ph type="sldNum" sz="quarter" idx="10"/>
          </p:nvPr>
        </p:nvSpPr>
        <p:spPr/>
        <p:txBody>
          <a:bodyPr/>
          <a:lstStyle/>
          <a:p>
            <a:pPr>
              <a:defRPr/>
            </a:pPr>
            <a:fld id="{7CFE295D-A9EA-476B-A258-2C5F4BB92B08}" type="slidenum">
              <a:rPr lang="it-IT" smtClean="0"/>
              <a:pPr>
                <a:defRPr/>
              </a:pPr>
              <a:t>146</a:t>
            </a:fld>
            <a:endParaRPr lang="it-IT"/>
          </a:p>
        </p:txBody>
      </p:sp>
      <p:graphicFrame>
        <p:nvGraphicFramePr>
          <p:cNvPr id="557061" name="Grafico 8"/>
          <p:cNvGraphicFramePr>
            <a:graphicFrameLocks/>
          </p:cNvGraphicFramePr>
          <p:nvPr/>
        </p:nvGraphicFramePr>
        <p:xfrm>
          <a:off x="1352550" y="1433513"/>
          <a:ext cx="6438900" cy="4381500"/>
        </p:xfrm>
        <a:graphic>
          <a:graphicData uri="http://schemas.openxmlformats.org/presentationml/2006/ole">
            <p:oleObj spid="_x0000_s557061" r:id="rId4" imgW="6437934" imgH="4383404" progId="Excel.Chart.8">
              <p:embed/>
            </p:oleObj>
          </a:graphicData>
        </a:graphic>
      </p:graphicFrame>
      <p:sp>
        <p:nvSpPr>
          <p:cNvPr id="557062" name="Freccia a destra 7"/>
          <p:cNvSpPr>
            <a:spLocks noChangeArrowheads="1"/>
          </p:cNvSpPr>
          <p:nvPr/>
        </p:nvSpPr>
        <p:spPr bwMode="auto">
          <a:xfrm rot="10800000">
            <a:off x="6372225" y="4941888"/>
            <a:ext cx="977900" cy="771525"/>
          </a:xfrm>
          <a:prstGeom prst="rightArrow">
            <a:avLst>
              <a:gd name="adj1" fmla="val 50000"/>
              <a:gd name="adj2" fmla="val 50048"/>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11"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ALBINIA E FOLLONICA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(200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8092" name="Object 108"/>
          <p:cNvGraphicFramePr>
            <a:graphicFrameLocks noChangeAspect="1"/>
          </p:cNvGraphicFramePr>
          <p:nvPr/>
        </p:nvGraphicFramePr>
        <p:xfrm>
          <a:off x="927100" y="1879600"/>
          <a:ext cx="7874000" cy="3795713"/>
        </p:xfrm>
        <a:graphic>
          <a:graphicData uri="http://schemas.openxmlformats.org/presentationml/2006/ole">
            <p:oleObj spid="_x0000_s298092" name="Worksheet" r:id="rId3" imgW="7905758" imgH="4343501" progId="Excel.Sheet.8">
              <p:embed/>
            </p:oleObj>
          </a:graphicData>
        </a:graphic>
      </p:graphicFrame>
      <p:sp>
        <p:nvSpPr>
          <p:cNvPr id="298093"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298094" name="Rectangle 8"/>
          <p:cNvSpPr>
            <a:spLocks noGrp="1"/>
          </p:cNvSpPr>
          <p:nvPr>
            <p:ph type="title"/>
          </p:nvPr>
        </p:nvSpPr>
        <p:spPr/>
        <p:txBody>
          <a:bodyPr/>
          <a:lstStyle/>
          <a:p>
            <a:pPr eaLnBrk="1" hangingPunct="1"/>
            <a:r>
              <a:rPr lang="it-IT" smtClean="0"/>
              <a:t>MOTIVI E MODALITÀ DI CONTATTO /2</a:t>
            </a:r>
          </a:p>
        </p:txBody>
      </p:sp>
      <p:sp>
        <p:nvSpPr>
          <p:cNvPr id="298095" name="Rectangle 3"/>
          <p:cNvSpPr>
            <a:spLocks noChangeArrowheads="1"/>
          </p:cNvSpPr>
          <p:nvPr/>
        </p:nvSpPr>
        <p:spPr bwMode="auto">
          <a:xfrm>
            <a:off x="747713" y="10779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Mi ha detto di essersi recato agli sportelli di Acquedotto del Fiora per richiedere informazioni riguardanti la bolletta. In particolare, cose non Le era risultato sufficientemente chiaro? </a:t>
            </a:r>
          </a:p>
        </p:txBody>
      </p:sp>
      <p:sp>
        <p:nvSpPr>
          <p:cNvPr id="7" name="Segnaposto numero diapositiva 6"/>
          <p:cNvSpPr>
            <a:spLocks noGrp="1"/>
          </p:cNvSpPr>
          <p:nvPr>
            <p:ph type="sldNum" sz="quarter" idx="10"/>
          </p:nvPr>
        </p:nvSpPr>
        <p:spPr/>
        <p:txBody>
          <a:bodyPr/>
          <a:lstStyle/>
          <a:p>
            <a:pPr>
              <a:defRPr/>
            </a:pPr>
            <a:fld id="{04486348-17D8-4724-AC98-D580B94D9823}" type="slidenum">
              <a:rPr lang="it-IT" smtClean="0"/>
              <a:pPr>
                <a:defRPr/>
              </a:pPr>
              <a:t>147</a:t>
            </a:fld>
            <a:endParaRPr lang="it-IT"/>
          </a:p>
        </p:txBody>
      </p:sp>
      <p:sp>
        <p:nvSpPr>
          <p:cNvPr id="8"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ALBINIA E FOLLONICA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(200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9115" name="Object 107"/>
          <p:cNvGraphicFramePr>
            <a:graphicFrameLocks noGrp="1" noChangeAspect="1"/>
          </p:cNvGraphicFramePr>
          <p:nvPr>
            <p:ph sz="half" idx="1"/>
          </p:nvPr>
        </p:nvGraphicFramePr>
        <p:xfrm>
          <a:off x="733425" y="1271588"/>
          <a:ext cx="4276725" cy="4173537"/>
        </p:xfrm>
        <a:graphic>
          <a:graphicData uri="http://schemas.openxmlformats.org/presentationml/2006/ole">
            <p:oleObj spid="_x0000_s299115" name="Worksheet" r:id="rId3" imgW="4314727" imgH="4210090" progId="Excel.Sheet.8">
              <p:embed/>
            </p:oleObj>
          </a:graphicData>
        </a:graphic>
      </p:graphicFrame>
      <p:grpSp>
        <p:nvGrpSpPr>
          <p:cNvPr id="299116" name="Group 4"/>
          <p:cNvGrpSpPr>
            <a:grpSpLocks/>
          </p:cNvGrpSpPr>
          <p:nvPr/>
        </p:nvGrpSpPr>
        <p:grpSpPr bwMode="auto">
          <a:xfrm>
            <a:off x="4429125" y="4005263"/>
            <a:ext cx="574675" cy="215900"/>
            <a:chOff x="2629" y="2115"/>
            <a:chExt cx="342" cy="226"/>
          </a:xfrm>
        </p:grpSpPr>
        <p:sp>
          <p:nvSpPr>
            <p:cNvPr id="299154" name="AutoShape 5"/>
            <p:cNvSpPr>
              <a:spLocks noChangeArrowheads="1"/>
            </p:cNvSpPr>
            <p:nvPr/>
          </p:nvSpPr>
          <p:spPr bwMode="auto">
            <a:xfrm>
              <a:off x="2789" y="2115"/>
              <a:ext cx="182" cy="226"/>
            </a:xfrm>
            <a:prstGeom prst="chevron">
              <a:avLst>
                <a:gd name="adj" fmla="val 25000"/>
              </a:avLst>
            </a:prstGeom>
            <a:solidFill>
              <a:srgbClr val="FFCC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299155" name="AutoShape 6"/>
            <p:cNvSpPr>
              <a:spLocks noChangeArrowheads="1"/>
            </p:cNvSpPr>
            <p:nvPr/>
          </p:nvSpPr>
          <p:spPr bwMode="auto">
            <a:xfrm>
              <a:off x="2629" y="2115"/>
              <a:ext cx="182" cy="226"/>
            </a:xfrm>
            <a:prstGeom prst="chevron">
              <a:avLst>
                <a:gd name="adj" fmla="val 25000"/>
              </a:avLst>
            </a:prstGeom>
            <a:solidFill>
              <a:srgbClr val="FFCC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299117" name="Line 7"/>
          <p:cNvSpPr>
            <a:spLocks noChangeShapeType="1"/>
          </p:cNvSpPr>
          <p:nvPr/>
        </p:nvSpPr>
        <p:spPr bwMode="auto">
          <a:xfrm>
            <a:off x="8029575" y="3070225"/>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299118" name="Text Box 8"/>
          <p:cNvSpPr txBox="1">
            <a:spLocks noChangeArrowheads="1"/>
          </p:cNvSpPr>
          <p:nvPr/>
        </p:nvSpPr>
        <p:spPr bwMode="auto">
          <a:xfrm>
            <a:off x="5184775" y="3811588"/>
            <a:ext cx="3492500" cy="43656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4"/>
              </a:buBlip>
            </a:pPr>
            <a:r>
              <a:rPr lang="it-IT" sz="1200">
                <a:solidFill>
                  <a:schemeClr val="tx1"/>
                </a:solidFill>
                <a:latin typeface="Arial" charset="0"/>
              </a:rPr>
              <a:t>Cosa dovrà fare ancora? </a:t>
            </a:r>
            <a:r>
              <a:rPr lang="it-IT" sz="1200" i="1">
                <a:solidFill>
                  <a:schemeClr val="tx1"/>
                </a:solidFill>
                <a:latin typeface="Arial" charset="0"/>
              </a:rPr>
              <a:t>(risposta multipla)</a:t>
            </a:r>
            <a:endParaRPr lang="it-IT" sz="1200">
              <a:solidFill>
                <a:schemeClr val="tx1"/>
              </a:solidFill>
              <a:latin typeface="Arial" charset="0"/>
            </a:endParaRPr>
          </a:p>
        </p:txBody>
      </p:sp>
      <p:sp>
        <p:nvSpPr>
          <p:cNvPr id="299119" name="Rectangle 16"/>
          <p:cNvSpPr>
            <a:spLocks noGrp="1" noChangeArrowheads="1"/>
          </p:cNvSpPr>
          <p:nvPr>
            <p:ph type="title"/>
          </p:nvPr>
        </p:nvSpPr>
        <p:spPr>
          <a:xfrm>
            <a:off x="760413" y="130175"/>
            <a:ext cx="8204200" cy="727075"/>
          </a:xfrm>
        </p:spPr>
        <p:txBody>
          <a:bodyPr/>
          <a:lstStyle/>
          <a:p>
            <a:pPr eaLnBrk="1" hangingPunct="1"/>
            <a:r>
              <a:rPr lang="it-IT" smtClean="0"/>
              <a:t>MOTIVI E MODALITÀ DI CONTATTO /3</a:t>
            </a:r>
          </a:p>
        </p:txBody>
      </p:sp>
      <p:sp>
        <p:nvSpPr>
          <p:cNvPr id="29912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299121"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Attraverso il contatto allo sportello di cui stiamo parlando è riuscito a risolvere la sua richiesta? </a:t>
            </a:r>
          </a:p>
        </p:txBody>
      </p:sp>
      <p:sp>
        <p:nvSpPr>
          <p:cNvPr id="13" name="Segnaposto numero diapositiva 12"/>
          <p:cNvSpPr>
            <a:spLocks noGrp="1"/>
          </p:cNvSpPr>
          <p:nvPr>
            <p:ph type="sldNum" sz="quarter" idx="10"/>
          </p:nvPr>
        </p:nvSpPr>
        <p:spPr/>
        <p:txBody>
          <a:bodyPr/>
          <a:lstStyle/>
          <a:p>
            <a:pPr>
              <a:defRPr/>
            </a:pPr>
            <a:fld id="{A19C9FE6-7CD9-4ACE-A072-19400AFD5CF1}" type="slidenum">
              <a:rPr lang="it-IT" smtClean="0"/>
              <a:pPr>
                <a:defRPr/>
              </a:pPr>
              <a:t>148</a:t>
            </a:fld>
            <a:endParaRPr lang="it-IT"/>
          </a:p>
        </p:txBody>
      </p:sp>
      <p:grpSp>
        <p:nvGrpSpPr>
          <p:cNvPr id="299123" name="Group 5"/>
          <p:cNvGrpSpPr>
            <a:grpSpLocks/>
          </p:cNvGrpSpPr>
          <p:nvPr/>
        </p:nvGrpSpPr>
        <p:grpSpPr bwMode="auto">
          <a:xfrm>
            <a:off x="4429125" y="1700213"/>
            <a:ext cx="574675" cy="215900"/>
            <a:chOff x="2629" y="2115"/>
            <a:chExt cx="342" cy="226"/>
          </a:xfrm>
        </p:grpSpPr>
        <p:sp>
          <p:nvSpPr>
            <p:cNvPr id="299152" name="AutoShape 6"/>
            <p:cNvSpPr>
              <a:spLocks noChangeArrowheads="1"/>
            </p:cNvSpPr>
            <p:nvPr/>
          </p:nvSpPr>
          <p:spPr bwMode="auto">
            <a:xfrm>
              <a:off x="278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299153" name="AutoShape 7"/>
            <p:cNvSpPr>
              <a:spLocks noChangeArrowheads="1"/>
            </p:cNvSpPr>
            <p:nvPr/>
          </p:nvSpPr>
          <p:spPr bwMode="auto">
            <a:xfrm>
              <a:off x="262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299124" name="Text Box 8"/>
          <p:cNvSpPr txBox="1">
            <a:spLocks noChangeArrowheads="1"/>
          </p:cNvSpPr>
          <p:nvPr/>
        </p:nvSpPr>
        <p:spPr bwMode="auto">
          <a:xfrm>
            <a:off x="5175250" y="1484313"/>
            <a:ext cx="3492500" cy="62071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4"/>
              </a:buBlip>
            </a:pPr>
            <a:r>
              <a:rPr lang="it-IT" sz="1200">
                <a:solidFill>
                  <a:schemeClr val="tx1"/>
                </a:solidFill>
                <a:latin typeface="Arial" charset="0"/>
              </a:rPr>
              <a:t>Per quali motivi non è riuscito a risolvere la sua richiesta?(</a:t>
            </a:r>
            <a:r>
              <a:rPr lang="it-IT" sz="1200" i="1">
                <a:solidFill>
                  <a:schemeClr val="tx1"/>
                </a:solidFill>
                <a:latin typeface="Arial" charset="0"/>
              </a:rPr>
              <a:t>risposta multipla)</a:t>
            </a:r>
            <a:endParaRPr lang="it-IT" sz="1200">
              <a:solidFill>
                <a:schemeClr val="tx1"/>
              </a:solidFill>
              <a:latin typeface="Arial" charset="0"/>
            </a:endParaRPr>
          </a:p>
        </p:txBody>
      </p:sp>
      <p:graphicFrame>
        <p:nvGraphicFramePr>
          <p:cNvPr id="20" name="Tabella 19"/>
          <p:cNvGraphicFramePr>
            <a:graphicFrameLocks noGrp="1"/>
          </p:cNvGraphicFramePr>
          <p:nvPr/>
        </p:nvGraphicFramePr>
        <p:xfrm>
          <a:off x="5237163" y="4292600"/>
          <a:ext cx="3656012" cy="1095375"/>
        </p:xfrm>
        <a:graphic>
          <a:graphicData uri="http://schemas.openxmlformats.org/drawingml/2006/table">
            <a:tbl>
              <a:tblPr>
                <a:tableStyleId>{9D7B26C5-4107-4FEC-AEDC-1716B250A1EF}</a:tableStyleId>
              </a:tblPr>
              <a:tblGrid>
                <a:gridCol w="3214710"/>
                <a:gridCol w="440607"/>
              </a:tblGrid>
              <a:tr h="273846">
                <a:tc>
                  <a:txBody>
                    <a:bodyPr/>
                    <a:lstStyle/>
                    <a:p>
                      <a:pPr algn="l" fontAlgn="ctr"/>
                      <a:r>
                        <a:rPr lang="it-IT" sz="1000" b="0" i="0" u="none" strike="noStrike" dirty="0">
                          <a:latin typeface="Arial"/>
                        </a:rPr>
                        <a:t>Attendere una chiamata </a:t>
                      </a:r>
                      <a:r>
                        <a:rPr lang="it-IT" sz="1000" b="0" i="0" u="none" strike="noStrike" dirty="0" smtClean="0">
                          <a:latin typeface="Arial"/>
                        </a:rPr>
                        <a:t>dell’azienda</a:t>
                      </a:r>
                      <a:endParaRPr lang="it-IT" sz="1000" b="0" i="0" u="none" strike="noStrike" dirty="0">
                        <a:latin typeface="Arial"/>
                      </a:endParaRPr>
                    </a:p>
                  </a:txBody>
                  <a:tcPr marL="9525" marR="9525" marT="9525" marB="0" anchor="ctr"/>
                </a:tc>
                <a:tc>
                  <a:txBody>
                    <a:bodyPr/>
                    <a:lstStyle/>
                    <a:p>
                      <a:pPr algn="r" fontAlgn="ctr"/>
                      <a:r>
                        <a:rPr lang="it-IT" sz="1000" b="0" i="0" u="none" strike="noStrike" dirty="0" smtClean="0">
                          <a:latin typeface="Arial"/>
                        </a:rPr>
                        <a:t>61%</a:t>
                      </a:r>
                      <a:endParaRPr lang="it-IT" sz="1000" b="0" i="0" u="none" strike="noStrike" dirty="0">
                        <a:latin typeface="Arial"/>
                      </a:endParaRPr>
                    </a:p>
                  </a:txBody>
                  <a:tcPr marL="9525" marR="9525" marT="9525" marB="0" anchor="ctr"/>
                </a:tc>
              </a:tr>
              <a:tr h="273846">
                <a:tc>
                  <a:txBody>
                    <a:bodyPr/>
                    <a:lstStyle/>
                    <a:p>
                      <a:pPr algn="l" fontAlgn="ctr"/>
                      <a:r>
                        <a:rPr lang="it-IT" sz="1000" b="0" i="0" u="none" strike="noStrike" dirty="0">
                          <a:latin typeface="Arial"/>
                        </a:rPr>
                        <a:t>Recarsi nuovamente presso gli sportelli </a:t>
                      </a:r>
                      <a:r>
                        <a:rPr lang="it-IT" sz="1000" b="0" i="0" u="none" strike="noStrike" dirty="0" smtClean="0">
                          <a:latin typeface="Arial"/>
                        </a:rPr>
                        <a:t>dell’azienda</a:t>
                      </a:r>
                      <a:endParaRPr lang="it-IT" sz="1000" b="0" i="0" u="none" strike="noStrike" dirty="0">
                        <a:latin typeface="Arial"/>
                      </a:endParaRPr>
                    </a:p>
                  </a:txBody>
                  <a:tcPr marL="9525" marR="9525" marT="9525" marB="0" anchor="ctr"/>
                </a:tc>
                <a:tc>
                  <a:txBody>
                    <a:bodyPr/>
                    <a:lstStyle/>
                    <a:p>
                      <a:pPr algn="r" fontAlgn="ctr"/>
                      <a:r>
                        <a:rPr lang="it-IT" sz="1000" b="0" i="0" u="none" strike="noStrike" dirty="0" smtClean="0">
                          <a:latin typeface="Arial"/>
                        </a:rPr>
                        <a:t>11%</a:t>
                      </a:r>
                      <a:endParaRPr lang="it-IT" sz="1000" b="0" i="0" u="none" strike="noStrike" dirty="0">
                        <a:latin typeface="Arial"/>
                      </a:endParaRPr>
                    </a:p>
                  </a:txBody>
                  <a:tcPr marL="9525" marR="9525" marT="9525" marB="0" anchor="ctr"/>
                </a:tc>
              </a:tr>
              <a:tr h="273846">
                <a:tc>
                  <a:txBody>
                    <a:bodyPr/>
                    <a:lstStyle/>
                    <a:p>
                      <a:pPr algn="l" fontAlgn="ctr"/>
                      <a:r>
                        <a:rPr lang="it-IT" sz="1000" b="0" i="0" u="none" strike="noStrike" dirty="0">
                          <a:latin typeface="Arial"/>
                        </a:rPr>
                        <a:t>Devo presentare della documentazione </a:t>
                      </a:r>
                      <a:r>
                        <a:rPr lang="it-IT" sz="1000" b="0" i="0" u="none" strike="noStrike" dirty="0" smtClean="0">
                          <a:latin typeface="Arial"/>
                        </a:rPr>
                        <a:t>mancante</a:t>
                      </a:r>
                      <a:endParaRPr lang="it-IT" sz="1000" b="0" i="0" u="none" strike="noStrike" dirty="0">
                        <a:latin typeface="Arial"/>
                      </a:endParaRPr>
                    </a:p>
                  </a:txBody>
                  <a:tcPr marL="9525" marR="9525" marT="9525" marB="0" anchor="ctr">
                    <a:solidFill>
                      <a:schemeClr val="bg1"/>
                    </a:solidFill>
                  </a:tcPr>
                </a:tc>
                <a:tc>
                  <a:txBody>
                    <a:bodyPr/>
                    <a:lstStyle/>
                    <a:p>
                      <a:pPr algn="r" fontAlgn="ctr"/>
                      <a:r>
                        <a:rPr lang="it-IT" sz="1000" b="0" i="0" u="none" strike="noStrike" dirty="0" smtClean="0">
                          <a:latin typeface="Arial"/>
                        </a:rPr>
                        <a:t>22%</a:t>
                      </a:r>
                      <a:endParaRPr lang="it-IT" sz="1000" b="0" i="0" u="none" strike="noStrike" dirty="0">
                        <a:latin typeface="Arial"/>
                      </a:endParaRPr>
                    </a:p>
                  </a:txBody>
                  <a:tcPr marL="9525" marR="9525" marT="9525" marB="0" anchor="ctr">
                    <a:solidFill>
                      <a:schemeClr val="bg1"/>
                    </a:solidFill>
                  </a:tcPr>
                </a:tc>
              </a:tr>
              <a:tr h="273846">
                <a:tc>
                  <a:txBody>
                    <a:bodyPr/>
                    <a:lstStyle/>
                    <a:p>
                      <a:pPr algn="l" fontAlgn="ctr"/>
                      <a:r>
                        <a:rPr lang="it-IT" sz="1000" b="0" i="0" u="none" strike="noStrike" dirty="0" smtClean="0">
                          <a:latin typeface="+mn-lt"/>
                        </a:rPr>
                        <a:t>Chiamare il servizio clienti al numero verde</a:t>
                      </a:r>
                      <a:endParaRPr lang="it-IT" sz="1000" b="0" i="0" u="none" strike="noStrike" dirty="0">
                        <a:latin typeface="Arial"/>
                      </a:endParaRPr>
                    </a:p>
                  </a:txBody>
                  <a:tcPr marL="9525" marR="9525" marT="9525" marB="0" anchor="ctr"/>
                </a:tc>
                <a:tc>
                  <a:txBody>
                    <a:bodyPr/>
                    <a:lstStyle/>
                    <a:p>
                      <a:pPr algn="r" fontAlgn="ctr"/>
                      <a:r>
                        <a:rPr lang="it-IT" sz="1000" b="0" i="0" u="none" strike="noStrike" dirty="0" smtClean="0">
                          <a:latin typeface="Arial"/>
                        </a:rPr>
                        <a:t>11%</a:t>
                      </a:r>
                      <a:endParaRPr lang="it-IT" sz="1000" b="0" i="0" u="none" strike="noStrike" dirty="0">
                        <a:latin typeface="Arial"/>
                      </a:endParaRPr>
                    </a:p>
                  </a:txBody>
                  <a:tcPr marL="9525" marR="9525" marT="9525" marB="0" anchor="ctr"/>
                </a:tc>
              </a:tr>
            </a:tbl>
          </a:graphicData>
        </a:graphic>
      </p:graphicFrame>
      <p:graphicFrame>
        <p:nvGraphicFramePr>
          <p:cNvPr id="21" name="Tabella 20"/>
          <p:cNvGraphicFramePr>
            <a:graphicFrameLocks noGrp="1"/>
          </p:cNvGraphicFramePr>
          <p:nvPr/>
        </p:nvGraphicFramePr>
        <p:xfrm>
          <a:off x="5297488" y="2081213"/>
          <a:ext cx="3738562" cy="1409700"/>
        </p:xfrm>
        <a:graphic>
          <a:graphicData uri="http://schemas.openxmlformats.org/drawingml/2006/table">
            <a:tbl>
              <a:tblPr>
                <a:tableStyleId>{9D7B26C5-4107-4FEC-AEDC-1716B250A1EF}</a:tableStyleId>
              </a:tblPr>
              <a:tblGrid>
                <a:gridCol w="3214710"/>
                <a:gridCol w="523860"/>
              </a:tblGrid>
              <a:tr h="273846">
                <a:tc>
                  <a:txBody>
                    <a:bodyPr/>
                    <a:lstStyle/>
                    <a:p>
                      <a:pPr algn="l" fontAlgn="b"/>
                      <a:r>
                        <a:rPr lang="it-IT" sz="1000" b="0" i="0" u="none" strike="noStrike" dirty="0">
                          <a:latin typeface="Arial"/>
                        </a:rPr>
                        <a:t>Devo aspettare della documentazione e poi ricontattarli</a:t>
                      </a:r>
                    </a:p>
                  </a:txBody>
                  <a:tcPr marL="9525" marR="9525" marT="9525" marB="0" anchor="ctr"/>
                </a:tc>
                <a:tc>
                  <a:txBody>
                    <a:bodyPr/>
                    <a:lstStyle/>
                    <a:p>
                      <a:pPr algn="r" fontAlgn="ctr"/>
                      <a:r>
                        <a:rPr lang="it-IT" sz="1000" b="0" i="0" u="none" strike="noStrike" dirty="0" smtClean="0">
                          <a:latin typeface="Arial"/>
                        </a:rPr>
                        <a:t>17%</a:t>
                      </a:r>
                      <a:endParaRPr lang="it-IT" sz="1000" b="0" i="0" u="none" strike="noStrike" dirty="0">
                        <a:latin typeface="Arial"/>
                      </a:endParaRPr>
                    </a:p>
                  </a:txBody>
                  <a:tcPr marL="9525" marR="9525" marT="9525" marB="0" anchor="ctr"/>
                </a:tc>
              </a:tr>
              <a:tr h="273846">
                <a:tc>
                  <a:txBody>
                    <a:bodyPr/>
                    <a:lstStyle/>
                    <a:p>
                      <a:pPr algn="l" fontAlgn="b"/>
                      <a:r>
                        <a:rPr lang="it-IT" sz="1000" b="0" i="0" u="none" strike="noStrike">
                          <a:latin typeface="Arial"/>
                        </a:rPr>
                        <a:t>Il personale non ha saputo darmi una risposta esaustiva</a:t>
                      </a:r>
                    </a:p>
                  </a:txBody>
                  <a:tcPr marL="9525" marR="9525" marT="9525" marB="0" anchor="ctr"/>
                </a:tc>
                <a:tc>
                  <a:txBody>
                    <a:bodyPr/>
                    <a:lstStyle/>
                    <a:p>
                      <a:pPr algn="r" fontAlgn="ctr"/>
                      <a:r>
                        <a:rPr lang="it-IT" sz="1000" b="0" i="0" u="none" strike="noStrike" dirty="0" smtClean="0">
                          <a:latin typeface="Arial"/>
                        </a:rPr>
                        <a:t>8%</a:t>
                      </a:r>
                      <a:endParaRPr lang="it-IT" sz="1000" b="0" i="0" u="none" strike="noStrike" dirty="0">
                        <a:latin typeface="Arial"/>
                      </a:endParaRPr>
                    </a:p>
                  </a:txBody>
                  <a:tcPr marL="9525" marR="9525" marT="9525" marB="0" anchor="ctr"/>
                </a:tc>
              </a:tr>
              <a:tr h="273846">
                <a:tc>
                  <a:txBody>
                    <a:bodyPr/>
                    <a:lstStyle/>
                    <a:p>
                      <a:pPr algn="l" fontAlgn="b"/>
                      <a:r>
                        <a:rPr lang="it-IT" sz="1000" b="0" i="0" u="none" strike="noStrike" dirty="0">
                          <a:latin typeface="Arial"/>
                        </a:rPr>
                        <a:t>Mi hanno risposto che la mia richiesta non può avere seguito</a:t>
                      </a:r>
                    </a:p>
                  </a:txBody>
                  <a:tcPr marL="9525" marR="9525" marT="9525" marB="0" anchor="ctr"/>
                </a:tc>
                <a:tc>
                  <a:txBody>
                    <a:bodyPr/>
                    <a:lstStyle/>
                    <a:p>
                      <a:pPr algn="r" fontAlgn="ctr"/>
                      <a:r>
                        <a:rPr lang="it-IT" sz="1000" b="0" i="0" u="none" strike="noStrike" dirty="0" smtClean="0">
                          <a:latin typeface="Arial"/>
                        </a:rPr>
                        <a:t>42%</a:t>
                      </a:r>
                      <a:endParaRPr lang="it-IT" sz="1000" b="0" i="0" u="none" strike="noStrike" dirty="0">
                        <a:latin typeface="Arial"/>
                      </a:endParaRPr>
                    </a:p>
                  </a:txBody>
                  <a:tcPr marL="9525" marR="9525" marT="9525" marB="0" anchor="ctr"/>
                </a:tc>
              </a:tr>
              <a:tr h="273846">
                <a:tc>
                  <a:txBody>
                    <a:bodyPr/>
                    <a:lstStyle/>
                    <a:p>
                      <a:pPr algn="l" fontAlgn="b"/>
                      <a:r>
                        <a:rPr lang="it-IT" sz="1000" b="0" i="0" u="none" strike="noStrike" dirty="0" smtClean="0">
                          <a:latin typeface="Arial"/>
                        </a:rPr>
                        <a:t>Non avevo a disposizione la documentazione necessaria</a:t>
                      </a:r>
                      <a:endParaRPr lang="it-IT" sz="1000" b="0" i="0" u="none" strike="noStrike" dirty="0">
                        <a:latin typeface="Arial"/>
                      </a:endParaRPr>
                    </a:p>
                  </a:txBody>
                  <a:tcPr marL="9525" marR="9525" marT="9525" marB="0" anchor="ctr"/>
                </a:tc>
                <a:tc>
                  <a:txBody>
                    <a:bodyPr/>
                    <a:lstStyle/>
                    <a:p>
                      <a:pPr algn="r" fontAlgn="ctr"/>
                      <a:r>
                        <a:rPr lang="it-IT" sz="1000" b="0" i="0" u="none" strike="noStrike" dirty="0" smtClean="0">
                          <a:latin typeface="Arial"/>
                        </a:rPr>
                        <a:t>25%</a:t>
                      </a:r>
                      <a:endParaRPr lang="it-IT" sz="1000" b="0" i="0" u="none" strike="noStrike" dirty="0">
                        <a:latin typeface="Arial"/>
                      </a:endParaRPr>
                    </a:p>
                  </a:txBody>
                  <a:tcPr marL="9525" marR="9525" marT="9525" marB="0" anchor="ctr"/>
                </a:tc>
              </a:tr>
              <a:tr h="273846">
                <a:tc>
                  <a:txBody>
                    <a:bodyPr/>
                    <a:lstStyle/>
                    <a:p>
                      <a:pPr algn="l" fontAlgn="b"/>
                      <a:r>
                        <a:rPr lang="it-IT" sz="1000" b="0" i="0" u="none" strike="noStrike" dirty="0" smtClean="0">
                          <a:latin typeface="Arial"/>
                        </a:rPr>
                        <a:t>Non</a:t>
                      </a:r>
                      <a:r>
                        <a:rPr lang="it-IT" sz="1000" b="0" i="0" u="none" strike="noStrike" baseline="0" dirty="0" smtClean="0">
                          <a:latin typeface="Arial"/>
                        </a:rPr>
                        <a:t> sa</a:t>
                      </a:r>
                      <a:endParaRPr lang="it-IT" sz="1000" b="0" i="0" u="none" strike="noStrike" dirty="0">
                        <a:latin typeface="Arial"/>
                      </a:endParaRPr>
                    </a:p>
                  </a:txBody>
                  <a:tcPr marL="9525" marR="9525" marT="9525" marB="0" anchor="ctr"/>
                </a:tc>
                <a:tc>
                  <a:txBody>
                    <a:bodyPr/>
                    <a:lstStyle/>
                    <a:p>
                      <a:pPr algn="r" fontAlgn="ctr"/>
                      <a:r>
                        <a:rPr lang="it-IT" sz="1000" b="0" i="0" u="none" strike="noStrike" dirty="0">
                          <a:latin typeface="Arial"/>
                        </a:rPr>
                        <a:t>8</a:t>
                      </a:r>
                      <a:r>
                        <a:rPr lang="it-IT" sz="1000" b="0" i="0" u="none" strike="noStrike" dirty="0" smtClean="0">
                          <a:latin typeface="Arial"/>
                        </a:rPr>
                        <a:t>%</a:t>
                      </a:r>
                      <a:endParaRPr lang="it-IT" sz="1000" b="0" i="0" u="none" strike="noStrike" dirty="0">
                        <a:latin typeface="Arial"/>
                      </a:endParaRPr>
                    </a:p>
                  </a:txBody>
                  <a:tcPr marL="9525" marR="9525" marT="9525" marB="0" anchor="ctr"/>
                </a:tc>
              </a:tr>
            </a:tbl>
          </a:graphicData>
        </a:graphic>
      </p:graphicFrame>
      <p:sp>
        <p:nvSpPr>
          <p:cNvPr id="22"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ALBINIA E FOLLONICA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(200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
        <p:nvSpPr>
          <p:cNvPr id="299150" name="CasellaDiTesto 18"/>
          <p:cNvSpPr txBox="1">
            <a:spLocks noChangeArrowheads="1"/>
          </p:cNvSpPr>
          <p:nvPr/>
        </p:nvSpPr>
        <p:spPr bwMode="auto">
          <a:xfrm>
            <a:off x="1116013" y="2781300"/>
            <a:ext cx="576262" cy="307975"/>
          </a:xfrm>
          <a:prstGeom prst="rect">
            <a:avLst/>
          </a:prstGeom>
          <a:solidFill>
            <a:srgbClr val="FFFF00"/>
          </a:solidFill>
          <a:ln w="9525">
            <a:noFill/>
            <a:miter lim="800000"/>
            <a:headEnd/>
            <a:tailEnd/>
          </a:ln>
        </p:spPr>
        <p:txBody>
          <a:bodyPr>
            <a:spAutoFit/>
          </a:bodyPr>
          <a:lstStyle/>
          <a:p>
            <a:r>
              <a:rPr lang="it-IT"/>
              <a:t>85</a:t>
            </a:r>
          </a:p>
        </p:txBody>
      </p:sp>
      <p:sp>
        <p:nvSpPr>
          <p:cNvPr id="299151" name="CasellaDiTesto 22"/>
          <p:cNvSpPr txBox="1">
            <a:spLocks noChangeArrowheads="1"/>
          </p:cNvSpPr>
          <p:nvPr/>
        </p:nvSpPr>
        <p:spPr bwMode="auto">
          <a:xfrm>
            <a:off x="4211638" y="2276475"/>
            <a:ext cx="647700" cy="307975"/>
          </a:xfrm>
          <a:prstGeom prst="rect">
            <a:avLst/>
          </a:prstGeom>
          <a:solidFill>
            <a:srgbClr val="FFFF00"/>
          </a:solidFill>
          <a:ln w="9525">
            <a:noFill/>
            <a:miter lim="800000"/>
            <a:headEnd/>
            <a:tailEnd/>
          </a:ln>
        </p:spPr>
        <p:txBody>
          <a:bodyPr>
            <a:spAutoFit/>
          </a:bodyPr>
          <a:lstStyle/>
          <a:p>
            <a:r>
              <a:rPr lang="it-IT"/>
              <a:t>6</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14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00141" name="Rectangle 8"/>
          <p:cNvSpPr>
            <a:spLocks noGrp="1"/>
          </p:cNvSpPr>
          <p:nvPr>
            <p:ph type="title"/>
          </p:nvPr>
        </p:nvSpPr>
        <p:spPr>
          <a:xfrm>
            <a:off x="760413" y="130175"/>
            <a:ext cx="8204200" cy="727075"/>
          </a:xfrm>
        </p:spPr>
        <p:txBody>
          <a:bodyPr/>
          <a:lstStyle/>
          <a:p>
            <a:pPr eaLnBrk="1" hangingPunct="1"/>
            <a:r>
              <a:rPr lang="it-IT" smtClean="0"/>
              <a:t>MOTIVI E MODALITÀ DI CONTATTO /4</a:t>
            </a:r>
          </a:p>
        </p:txBody>
      </p:sp>
      <p:sp>
        <p:nvSpPr>
          <p:cNvPr id="300142" name="Rectangle 3"/>
          <p:cNvSpPr>
            <a:spLocks noChangeArrowheads="1"/>
          </p:cNvSpPr>
          <p:nvPr/>
        </p:nvSpPr>
        <p:spPr bwMode="auto">
          <a:xfrm>
            <a:off x="747713" y="1077913"/>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L’attesa prima di essere chiamato dall’operatore è durata…</a:t>
            </a:r>
          </a:p>
        </p:txBody>
      </p:sp>
      <p:sp>
        <p:nvSpPr>
          <p:cNvPr id="7" name="Segnaposto numero diapositiva 6"/>
          <p:cNvSpPr>
            <a:spLocks noGrp="1"/>
          </p:cNvSpPr>
          <p:nvPr>
            <p:ph type="sldNum" sz="quarter" idx="10"/>
          </p:nvPr>
        </p:nvSpPr>
        <p:spPr/>
        <p:txBody>
          <a:bodyPr/>
          <a:lstStyle/>
          <a:p>
            <a:pPr>
              <a:defRPr/>
            </a:pPr>
            <a:fld id="{8E2D6AEC-C453-4F6A-824B-D3A098261539}" type="slidenum">
              <a:rPr lang="it-IT" smtClean="0"/>
              <a:pPr>
                <a:defRPr/>
              </a:pPr>
              <a:t>149</a:t>
            </a:fld>
            <a:endParaRPr lang="it-IT"/>
          </a:p>
        </p:txBody>
      </p:sp>
      <p:graphicFrame>
        <p:nvGraphicFramePr>
          <p:cNvPr id="300139" name="Object 107"/>
          <p:cNvGraphicFramePr>
            <a:graphicFrameLocks noGrp="1" noChangeAspect="1"/>
          </p:cNvGraphicFramePr>
          <p:nvPr/>
        </p:nvGraphicFramePr>
        <p:xfrm>
          <a:off x="1071563" y="1358900"/>
          <a:ext cx="7791450" cy="3948113"/>
        </p:xfrm>
        <a:graphic>
          <a:graphicData uri="http://schemas.openxmlformats.org/presentationml/2006/ole">
            <p:oleObj spid="_x0000_s300139" name="Worksheet" r:id="rId4" imgW="7896237" imgH="4000644" progId="Excel.Sheet.8">
              <p:embed/>
            </p:oleObj>
          </a:graphicData>
        </a:graphic>
      </p:graphicFrame>
      <p:sp>
        <p:nvSpPr>
          <p:cNvPr id="8"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ALBINIA E FOLLONICA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(200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7897" name="Group 761"/>
          <p:cNvGraphicFramePr>
            <a:graphicFrameLocks noGrp="1"/>
          </p:cNvGraphicFramePr>
          <p:nvPr/>
        </p:nvGraphicFramePr>
        <p:xfrm>
          <a:off x="1143000" y="1920875"/>
          <a:ext cx="7594600" cy="4270375"/>
        </p:xfrm>
        <a:graphic>
          <a:graphicData uri="http://schemas.openxmlformats.org/drawingml/2006/table">
            <a:tbl>
              <a:tblPr/>
              <a:tblGrid>
                <a:gridCol w="1269779"/>
                <a:gridCol w="790556"/>
                <a:gridCol w="790556"/>
                <a:gridCol w="790556"/>
                <a:gridCol w="790556"/>
                <a:gridCol w="790556"/>
                <a:gridCol w="790556"/>
                <a:gridCol w="790556"/>
                <a:gridCol w="790556"/>
              </a:tblGrid>
              <a:tr h="511175">
                <a:tc gridSpan="9">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2007</a:t>
                      </a:r>
                    </a:p>
                  </a:txBody>
                  <a:tcPr marL="90000" marR="90000" marT="46800" marB="46800" anchor="ctr" horzOverflow="overflow">
                    <a:lnL w="57150" cap="flat" cmpd="sng" algn="ctr">
                      <a:solidFill>
                        <a:schemeClr val="bg1"/>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2008</a:t>
                      </a:r>
                    </a:p>
                  </a:txBody>
                  <a:tcPr marL="90000" marR="90000" marT="46800" marB="46800" anchor="ctr" horzOverflow="overflow">
                    <a:lnL>
                      <a:noFill/>
                    </a:lnL>
                    <a:lnR>
                      <a:noFill/>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smtClean="0">
                          <a:ln>
                            <a:noFill/>
                          </a:ln>
                          <a:solidFill>
                            <a:schemeClr val="tx1"/>
                          </a:solidFill>
                          <a:effectLst/>
                          <a:latin typeface="Arial" pitchFamily="34" charset="0"/>
                        </a:rPr>
                        <a:t>2009</a:t>
                      </a:r>
                    </a:p>
                  </a:txBody>
                  <a:tcPr marL="90000" marR="90000" marT="46800" marB="46800" anchor="ctr" horzOverflow="overflow">
                    <a:lnL>
                      <a:noFill/>
                    </a:lnL>
                    <a:lnR>
                      <a:noFill/>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2010</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9</a:t>
                      </a:r>
                      <a:r>
                        <a:rPr kumimoji="0" lang="it-IT" sz="1200" b="0" i="0" u="none" strike="noStrike" cap="none" normalizeH="0" baseline="0" dirty="0" smtClean="0">
                          <a:ln>
                            <a:noFill/>
                          </a:ln>
                          <a:solidFill>
                            <a:schemeClr val="tx1"/>
                          </a:solidFill>
                          <a:effectLst/>
                          <a:latin typeface="Arial" pitchFamily="34" charset="0"/>
                        </a:rPr>
                        <a:t>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18%</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14%</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smtClean="0">
                          <a:solidFill>
                            <a:srgbClr val="000000"/>
                          </a:solidFill>
                          <a:latin typeface="Arial"/>
                        </a:rPr>
                        <a:t>12%</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smtClean="0">
                          <a:solidFill>
                            <a:srgbClr val="000000"/>
                          </a:solidFill>
                          <a:latin typeface="Arial"/>
                        </a:rPr>
                        <a:t>13%</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algn="ctr" defTabSz="914400" rtl="0" eaLnBrk="1" fontAlgn="ctr" latinLnBrk="0" hangingPunct="1"/>
                      <a:r>
                        <a:rPr lang="en-US" sz="1200" b="0" i="0" u="none" strike="noStrike" kern="1200" dirty="0">
                          <a:solidFill>
                            <a:schemeClr val="tx1"/>
                          </a:solidFill>
                          <a:latin typeface="Arial"/>
                          <a:ea typeface="+mn-ea"/>
                          <a:cs typeface="+mn-cs"/>
                        </a:rPr>
                        <a:t>13%</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24%</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24%</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31%</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a:latin typeface="Arial"/>
                        </a:rPr>
                        <a:t>28%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a:solidFill>
                            <a:srgbClr val="000000"/>
                          </a:solidFill>
                          <a:latin typeface="Arial"/>
                        </a:rPr>
                        <a:t>34%</a:t>
                      </a: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smtClean="0">
                          <a:solidFill>
                            <a:srgbClr val="000000"/>
                          </a:solidFill>
                          <a:latin typeface="Arial"/>
                        </a:rPr>
                        <a:t>39%</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algn="ctr" defTabSz="914400" rtl="0" eaLnBrk="1" fontAlgn="ctr" latinLnBrk="0" hangingPunct="1"/>
                      <a:r>
                        <a:rPr lang="en-US" sz="1200" b="0" i="0" u="none" strike="noStrike" kern="1200" dirty="0">
                          <a:solidFill>
                            <a:schemeClr val="tx1"/>
                          </a:solidFill>
                          <a:latin typeface="Arial"/>
                          <a:ea typeface="+mn-ea"/>
                          <a:cs typeface="+mn-cs"/>
                        </a:rPr>
                        <a:t>35%</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37%</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52%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44%</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a:latin typeface="Arial"/>
                        </a:rPr>
                        <a:t>51%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a:solidFill>
                            <a:srgbClr val="000000"/>
                          </a:solidFill>
                          <a:latin typeface="Arial"/>
                        </a:rPr>
                        <a:t>43%</a:t>
                      </a: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smtClean="0">
                          <a:solidFill>
                            <a:srgbClr val="000000"/>
                          </a:solidFill>
                          <a:latin typeface="Arial"/>
                        </a:rPr>
                        <a:t>38%</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a:latin typeface="Arial"/>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algn="ctr" defTabSz="914400" rtl="0" eaLnBrk="1" fontAlgn="ctr" latinLnBrk="0" hangingPunct="1"/>
                      <a:r>
                        <a:rPr lang="en-US" sz="1200" b="0" i="0" u="none" strike="noStrike" kern="1200" dirty="0">
                          <a:solidFill>
                            <a:schemeClr val="tx1"/>
                          </a:solidFill>
                          <a:latin typeface="Arial"/>
                          <a:ea typeface="+mn-ea"/>
                          <a:cs typeface="+mn-cs"/>
                        </a:rPr>
                        <a:t>44%</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smtClean="0">
                          <a:ln>
                            <a:noFill/>
                          </a:ln>
                          <a:solidFill>
                            <a:schemeClr val="tx1"/>
                          </a:solidFill>
                          <a:effectLst/>
                          <a:latin typeface="Arial" pitchFamily="34" charset="0"/>
                          <a:ea typeface="+mn-ea"/>
                          <a:cs typeface="+mn-cs"/>
                        </a:rPr>
                        <a:t>21%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11%</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latin typeface="Arial"/>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solidFill>
                            <a:srgbClr val="000000"/>
                          </a:solidFill>
                          <a:latin typeface="Arial"/>
                        </a:rPr>
                        <a:t>11%</a:t>
                      </a: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smtClean="0">
                          <a:solidFill>
                            <a:srgbClr val="000000"/>
                          </a:solidFill>
                          <a:latin typeface="Arial"/>
                        </a:rPr>
                        <a:t>10%</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algn="ctr" defTabSz="914400" rtl="0" eaLnBrk="1" fontAlgn="ctr" latinLnBrk="0" hangingPunct="1"/>
                      <a:r>
                        <a:rPr lang="en-US" sz="1200" b="0" i="0" u="none" strike="noStrike" kern="1200" dirty="0">
                          <a:solidFill>
                            <a:schemeClr val="tx1"/>
                          </a:solidFill>
                          <a:latin typeface="Arial"/>
                          <a:ea typeface="+mn-ea"/>
                          <a:cs typeface="+mn-cs"/>
                        </a:rPr>
                        <a:t>8%</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120000"/>
                        </a:lnSpc>
                        <a:spcBef>
                          <a:spcPct val="20000"/>
                        </a:spcBef>
                        <a:spcAft>
                          <a:spcPct val="0"/>
                        </a:spcAft>
                        <a:buClrTx/>
                        <a:buSzTx/>
                        <a:buFontTx/>
                        <a:buNone/>
                        <a:tabLst/>
                      </a:pPr>
                      <a:r>
                        <a:rPr kumimoji="0" lang="it-IT" sz="1400" b="1" i="0" u="none" strike="noStrike" kern="1200" cap="none" normalizeH="0" baseline="0" dirty="0" smtClean="0">
                          <a:ln>
                            <a:noFill/>
                          </a:ln>
                          <a:solidFill>
                            <a:schemeClr val="tx1"/>
                          </a:solidFill>
                          <a:effectLst/>
                          <a:latin typeface="Arial" pitchFamily="34" charset="0"/>
                          <a:ea typeface="+mn-ea"/>
                          <a:cs typeface="+mn-cs"/>
                        </a:rPr>
                        <a:t>6,8</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120000"/>
                        </a:lnSpc>
                        <a:spcBef>
                          <a:spcPct val="20000"/>
                        </a:spcBef>
                        <a:spcAft>
                          <a:spcPct val="0"/>
                        </a:spcAft>
                        <a:buClrTx/>
                        <a:buSzTx/>
                        <a:buFontTx/>
                        <a:buNone/>
                        <a:tabLst/>
                      </a:pPr>
                      <a:r>
                        <a:rPr kumimoji="0" lang="it-IT" sz="1400" b="1" i="0" u="none" strike="noStrike" kern="1200" cap="none" normalizeH="0" baseline="0" dirty="0" smtClean="0">
                          <a:ln>
                            <a:noFill/>
                          </a:ln>
                          <a:solidFill>
                            <a:schemeClr val="tx1"/>
                          </a:solidFill>
                          <a:effectLst/>
                          <a:latin typeface="Arial" pitchFamily="34" charset="0"/>
                          <a:ea typeface="+mn-ea"/>
                          <a:cs typeface="+mn-cs"/>
                        </a:rPr>
                        <a:t>7,0</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kern="1200" cap="none" normalizeH="0" baseline="0" dirty="0" smtClean="0">
                          <a:ln>
                            <a:noFill/>
                          </a:ln>
                          <a:solidFill>
                            <a:schemeClr val="tx1"/>
                          </a:solidFill>
                          <a:effectLst/>
                          <a:latin typeface="Arial" pitchFamily="34" charset="0"/>
                          <a:ea typeface="+mn-ea"/>
                          <a:cs typeface="+mn-cs"/>
                        </a:rPr>
                        <a:t>7,1</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400" b="1" i="0" u="none" strike="noStrike" dirty="0" smtClean="0">
                          <a:latin typeface="+mn-lt"/>
                        </a:rPr>
                        <a:t>7,1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4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4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4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700" b="1" i="0" u="none" strike="noStrike" cap="none" normalizeH="0" baseline="0" dirty="0" smtClean="0">
                          <a:ln>
                            <a:noFill/>
                          </a:ln>
                          <a:solidFill>
                            <a:schemeClr val="tx1"/>
                          </a:solidFill>
                          <a:effectLst/>
                          <a:latin typeface="Arial" pitchFamily="34" charset="0"/>
                        </a:rPr>
                        <a:t>% </a:t>
                      </a:r>
                      <a:r>
                        <a:rPr kumimoji="0" lang="it-IT" sz="1400" b="1" i="0" u="none" strike="noStrike" cap="none" normalizeH="0" baseline="0" dirty="0" smtClean="0">
                          <a:ln>
                            <a:noFill/>
                          </a:ln>
                          <a:solidFill>
                            <a:schemeClr val="tx1"/>
                          </a:solidFill>
                          <a:effectLst/>
                          <a:latin typeface="Arial" pitchFamily="34" charset="0"/>
                        </a:rPr>
                        <a:t>SODDISFATTI</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600" b="1" i="0" u="none" strike="noStrike" cap="none" normalizeH="0" baseline="0" dirty="0" smtClean="0">
                          <a:ln>
                            <a:noFill/>
                          </a:ln>
                          <a:solidFill>
                            <a:schemeClr val="tx1"/>
                          </a:solidFill>
                          <a:effectLst/>
                          <a:latin typeface="Arial" pitchFamily="34" charset="0"/>
                        </a:rPr>
                        <a:t>79%</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600" b="1" i="0" u="none" strike="noStrike" cap="none" normalizeH="0" baseline="0" dirty="0" smtClean="0">
                          <a:ln>
                            <a:noFill/>
                          </a:ln>
                          <a:solidFill>
                            <a:schemeClr val="tx1"/>
                          </a:solidFill>
                          <a:effectLst/>
                          <a:latin typeface="Arial" pitchFamily="34" charset="0"/>
                        </a:rPr>
                        <a:t>88%</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chemeClr val="tx1"/>
                          </a:solidFill>
                          <a:effectLst/>
                          <a:latin typeface="Arial" pitchFamily="34" charset="0"/>
                        </a:rPr>
                        <a:t>89%</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chemeClr val="tx1"/>
                          </a:solidFill>
                          <a:effectLst/>
                          <a:latin typeface="Arial" pitchFamily="34" charset="0"/>
                        </a:rPr>
                        <a:t>89%</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600" b="1" i="0" u="none" strike="noStrike" cap="none" normalizeH="0" baseline="0" dirty="0" smtClean="0">
                          <a:ln>
                            <a:noFill/>
                          </a:ln>
                          <a:solidFill>
                            <a:schemeClr val="tx1"/>
                          </a:solidFill>
                          <a:effectLst/>
                          <a:latin typeface="Arial" pitchFamily="34" charset="0"/>
                        </a:rPr>
                        <a:t>89%</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600" b="1" i="0" u="none" strike="noStrike" cap="none" normalizeH="0" baseline="0" dirty="0" smtClean="0">
                          <a:ln>
                            <a:noFill/>
                          </a:ln>
                          <a:solidFill>
                            <a:schemeClr val="tx1"/>
                          </a:solidFill>
                          <a:effectLst/>
                          <a:latin typeface="Arial" pitchFamily="34" charset="0"/>
                        </a:rPr>
                        <a:t>90%</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600" b="1" i="0" u="none" strike="noStrike" cap="none" normalizeH="0" baseline="0" dirty="0" smtClean="0">
                          <a:ln>
                            <a:noFill/>
                          </a:ln>
                          <a:solidFill>
                            <a:schemeClr val="tx1"/>
                          </a:solidFill>
                          <a:effectLst/>
                          <a:latin typeface="Arial" pitchFamily="34" charset="0"/>
                        </a:rPr>
                        <a:t>93%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600" b="1" i="0" u="none" strike="noStrike" cap="none" normalizeH="0" baseline="0" dirty="0" smtClean="0">
                          <a:ln>
                            <a:noFill/>
                          </a:ln>
                          <a:solidFill>
                            <a:schemeClr val="tx1"/>
                          </a:solidFill>
                          <a:effectLst/>
                          <a:latin typeface="Arial" pitchFamily="34" charset="0"/>
                        </a:rPr>
                        <a:t>92%</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LA SODDISFAZIONE OVERALL</a:t>
            </a:r>
            <a:endParaRPr lang="it-IT" sz="1800" dirty="0">
              <a:solidFill>
                <a:schemeClr val="bg1"/>
              </a:solidFill>
              <a:effectLst>
                <a:outerShdw blurRad="38100" dist="38100" dir="2700000" algn="tl">
                  <a:srgbClr val="C0C0C0"/>
                </a:outerShdw>
              </a:effectLst>
            </a:endParaRPr>
          </a:p>
        </p:txBody>
      </p:sp>
      <p:sp>
        <p:nvSpPr>
          <p:cNvPr id="3080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SERVIZIO IDRICO</a:t>
            </a:r>
            <a:br>
              <a:rPr lang="it-IT" sz="2100">
                <a:solidFill>
                  <a:srgbClr val="3366CC"/>
                </a:solidFill>
                <a:cs typeface="Arial" charset="0"/>
              </a:rPr>
            </a:br>
            <a:r>
              <a:rPr lang="it-IT" sz="2100" i="1">
                <a:solidFill>
                  <a:srgbClr val="3366CC"/>
                </a:solidFill>
                <a:cs typeface="Arial" charset="0"/>
              </a:rPr>
              <a:t>TREND</a:t>
            </a:r>
          </a:p>
        </p:txBody>
      </p:sp>
      <p:sp>
        <p:nvSpPr>
          <p:cNvPr id="7" name="Segnaposto numero diapositiva 6"/>
          <p:cNvSpPr>
            <a:spLocks noGrp="1"/>
          </p:cNvSpPr>
          <p:nvPr>
            <p:ph type="sldNum" sz="quarter" idx="10"/>
          </p:nvPr>
        </p:nvSpPr>
        <p:spPr/>
        <p:txBody>
          <a:bodyPr/>
          <a:lstStyle/>
          <a:p>
            <a:pPr>
              <a:defRPr/>
            </a:pPr>
            <a:fld id="{F4437E65-2ED7-40AA-9587-33D134AE15D6}" type="slidenum">
              <a:rPr lang="it-IT" smtClean="0"/>
              <a:pPr>
                <a:defRPr/>
              </a:pPr>
              <a:t>15</a:t>
            </a:fld>
            <a:endParaRPr lang="it-IT"/>
          </a:p>
        </p:txBody>
      </p:sp>
      <p:sp>
        <p:nvSpPr>
          <p:cNvPr id="30808"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11"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Vorrei che lei esprimesse il suo giudizio globale circa la qualità del servizio idrico fornitole, negli ultimi 6 mesi, da Acquedotto del Fiora spa, dando un voto da 1 a 10, dove 1 significa pessimo e 10 ottimo.</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16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7" name="Segnaposto numero diapositiva 6"/>
          <p:cNvSpPr>
            <a:spLocks noGrp="1"/>
          </p:cNvSpPr>
          <p:nvPr>
            <p:ph type="sldNum" sz="quarter" idx="10"/>
          </p:nvPr>
        </p:nvSpPr>
        <p:spPr/>
        <p:txBody>
          <a:bodyPr/>
          <a:lstStyle/>
          <a:p>
            <a:pPr>
              <a:defRPr/>
            </a:pPr>
            <a:fld id="{20F58BC3-82CF-4A11-910F-8E03C6C55630}" type="slidenum">
              <a:rPr lang="it-IT" smtClean="0"/>
              <a:pPr>
                <a:defRPr/>
              </a:pPr>
              <a:t>150</a:t>
            </a:fld>
            <a:endParaRPr lang="it-IT"/>
          </a:p>
        </p:txBody>
      </p:sp>
      <p:graphicFrame>
        <p:nvGraphicFramePr>
          <p:cNvPr id="301163" name="Object 107"/>
          <p:cNvGraphicFramePr>
            <a:graphicFrameLocks noGrp="1" noChangeAspect="1"/>
          </p:cNvGraphicFramePr>
          <p:nvPr/>
        </p:nvGraphicFramePr>
        <p:xfrm>
          <a:off x="1071563" y="1358900"/>
          <a:ext cx="7885112" cy="4200525"/>
        </p:xfrm>
        <a:graphic>
          <a:graphicData uri="http://schemas.openxmlformats.org/presentationml/2006/ole">
            <p:oleObj spid="_x0000_s301163" name="Worksheet" r:id="rId3" imgW="7991525" imgH="4257831" progId="Excel.Sheet.8">
              <p:embed/>
            </p:oleObj>
          </a:graphicData>
        </a:graphic>
      </p:graphicFrame>
      <p:sp>
        <p:nvSpPr>
          <p:cNvPr id="301166" name="Rectangle 8"/>
          <p:cNvSpPr>
            <a:spLocks noGrp="1"/>
          </p:cNvSpPr>
          <p:nvPr>
            <p:ph type="title"/>
          </p:nvPr>
        </p:nvSpPr>
        <p:spPr>
          <a:xfrm>
            <a:off x="760413" y="130175"/>
            <a:ext cx="8204200" cy="727075"/>
          </a:xfrm>
        </p:spPr>
        <p:txBody>
          <a:bodyPr/>
          <a:lstStyle/>
          <a:p>
            <a:pPr eaLnBrk="1" hangingPunct="1"/>
            <a:r>
              <a:rPr lang="it-IT" smtClean="0"/>
              <a:t>MOTIVI E MODALITÀ DI CONTATTO /5</a:t>
            </a:r>
          </a:p>
        </p:txBody>
      </p:sp>
      <p:sp>
        <p:nvSpPr>
          <p:cNvPr id="301167" name="Rectangle 3"/>
          <p:cNvSpPr>
            <a:spLocks noChangeArrowheads="1"/>
          </p:cNvSpPr>
          <p:nvPr/>
        </p:nvSpPr>
        <p:spPr bwMode="auto">
          <a:xfrm>
            <a:off x="747713" y="1077913"/>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La sua permanenza con l’operatore è durata …</a:t>
            </a:r>
          </a:p>
        </p:txBody>
      </p:sp>
      <p:sp>
        <p:nvSpPr>
          <p:cNvPr id="8"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ALBINIA E FOLLONICA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(200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Precedente esperienza</a:t>
            </a:r>
          </a:p>
        </p:txBody>
      </p:sp>
      <p:sp>
        <p:nvSpPr>
          <p:cNvPr id="56217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Precedente esperienza</a:t>
            </a:r>
          </a:p>
        </p:txBody>
      </p:sp>
      <p:sp>
        <p:nvSpPr>
          <p:cNvPr id="6" name="Segnaposto numero diapositiva 5"/>
          <p:cNvSpPr>
            <a:spLocks noGrp="1"/>
          </p:cNvSpPr>
          <p:nvPr>
            <p:ph type="sldNum" sz="quarter" idx="10"/>
          </p:nvPr>
        </p:nvSpPr>
        <p:spPr/>
        <p:txBody>
          <a:bodyPr/>
          <a:lstStyle/>
          <a:p>
            <a:pPr>
              <a:defRPr/>
            </a:pPr>
            <a:fld id="{8C34C312-475F-4DEA-9CAC-3753606EC0BB}" type="slidenum">
              <a:rPr lang="it-IT" smtClean="0"/>
              <a:pPr>
                <a:defRPr/>
              </a:pPr>
              <a:t>151</a:t>
            </a:fld>
            <a:endParaRPr lang="it-IT"/>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71" name="Text Box 10"/>
          <p:cNvSpPr txBox="1">
            <a:spLocks noChangeArrowheads="1"/>
          </p:cNvSpPr>
          <p:nvPr/>
        </p:nvSpPr>
        <p:spPr bwMode="auto">
          <a:xfrm>
            <a:off x="5500688" y="5589588"/>
            <a:ext cx="3429000" cy="371475"/>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BASE: COLORO CHE SI ERANO RECATI PIU’ VOLTE ALLO SPORTELLO </a:t>
            </a:r>
            <a:r>
              <a:rPr lang="it-IT" sz="900" dirty="0">
                <a:solidFill>
                  <a:schemeClr val="tx1"/>
                </a:solidFill>
                <a:latin typeface="+mn-lt"/>
              </a:rPr>
              <a:t>(18%)</a:t>
            </a:r>
            <a:endParaRPr lang="it-IT" sz="900" dirty="0">
              <a:solidFill>
                <a:schemeClr val="tx1"/>
              </a:solidFill>
              <a:latin typeface="+mn-lt"/>
            </a:endParaRPr>
          </a:p>
        </p:txBody>
      </p:sp>
      <p:sp>
        <p:nvSpPr>
          <p:cNvPr id="35543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55438" name="Rectangle 3"/>
          <p:cNvSpPr>
            <a:spLocks noChangeArrowheads="1"/>
          </p:cNvSpPr>
          <p:nvPr/>
        </p:nvSpPr>
        <p:spPr bwMode="auto">
          <a:xfrm>
            <a:off x="747713" y="1077913"/>
            <a:ext cx="8216900" cy="447675"/>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Relativamente alla visita allo sportello di cui abbiamo appena parlato era la prima o si era trattato di una visita successiva ad altre? </a:t>
            </a:r>
          </a:p>
        </p:txBody>
      </p:sp>
      <p:graphicFrame>
        <p:nvGraphicFramePr>
          <p:cNvPr id="355435" name="Object 107"/>
          <p:cNvGraphicFramePr>
            <a:graphicFrameLocks noGrp="1"/>
          </p:cNvGraphicFramePr>
          <p:nvPr>
            <p:ph idx="1"/>
          </p:nvPr>
        </p:nvGraphicFramePr>
        <p:xfrm>
          <a:off x="1003300" y="938213"/>
          <a:ext cx="7731125" cy="3362325"/>
        </p:xfrm>
        <a:graphic>
          <a:graphicData uri="http://schemas.openxmlformats.org/presentationml/2006/ole">
            <p:oleObj spid="_x0000_s355435" name="Worksheet" r:id="rId4" imgW="8191667" imgH="3562502" progId="Excel.Sheet.8">
              <p:embed/>
            </p:oleObj>
          </a:graphicData>
        </a:graphic>
      </p:graphicFrame>
      <p:sp>
        <p:nvSpPr>
          <p:cNvPr id="65566" name="Text Box 6"/>
          <p:cNvSpPr txBox="1">
            <a:spLocks noChangeArrowheads="1"/>
          </p:cNvSpPr>
          <p:nvPr/>
        </p:nvSpPr>
        <p:spPr bwMode="auto">
          <a:xfrm>
            <a:off x="5214938" y="3862388"/>
            <a:ext cx="3832225" cy="62071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Quante altre volte si era già recato allo sportello </a:t>
            </a:r>
            <a:r>
              <a:rPr lang="it-IT" sz="1200" dirty="0">
                <a:solidFill>
                  <a:schemeClr val="tx1"/>
                </a:solidFill>
                <a:latin typeface="+mn-lt"/>
                <a:cs typeface="Arial" pitchFamily="34" charset="0"/>
              </a:rPr>
              <a:t>per concludere la stessa pratica? </a:t>
            </a:r>
            <a:endParaRPr lang="it-IT" sz="1200" dirty="0">
              <a:solidFill>
                <a:schemeClr val="tx1"/>
              </a:solidFill>
              <a:latin typeface="+mn-lt"/>
              <a:cs typeface="Arial" pitchFamily="34" charset="0"/>
            </a:endParaRPr>
          </a:p>
        </p:txBody>
      </p:sp>
      <p:grpSp>
        <p:nvGrpSpPr>
          <p:cNvPr id="2" name="Group 3"/>
          <p:cNvGrpSpPr>
            <a:grpSpLocks/>
          </p:cNvGrpSpPr>
          <p:nvPr/>
        </p:nvGrpSpPr>
        <p:grpSpPr bwMode="auto">
          <a:xfrm rot="5400000">
            <a:off x="7059612" y="2630659"/>
            <a:ext cx="500065" cy="357189"/>
            <a:chOff x="2629" y="2115"/>
            <a:chExt cx="342" cy="226"/>
          </a:xfrm>
          <a:solidFill>
            <a:srgbClr val="FFC000"/>
          </a:solidFill>
        </p:grpSpPr>
        <p:sp>
          <p:nvSpPr>
            <p:cNvPr id="65564" name="AutoShape 4"/>
            <p:cNvSpPr>
              <a:spLocks noChangeArrowheads="1"/>
            </p:cNvSpPr>
            <p:nvPr/>
          </p:nvSpPr>
          <p:spPr bwMode="auto">
            <a:xfrm>
              <a:off x="2789" y="2115"/>
              <a:ext cx="182" cy="226"/>
            </a:xfrm>
            <a:prstGeom prst="chevron">
              <a:avLst>
                <a:gd name="adj" fmla="val 25000"/>
              </a:avLst>
            </a:prstGeom>
            <a:grpFill/>
            <a:ln w="12700" algn="ctr">
              <a:noFill/>
              <a:miter lim="800000"/>
              <a:headEnd/>
              <a:tailEnd/>
            </a:ln>
          </p:spPr>
          <p:txBody>
            <a:bodyPr rot="10800000" vert="eaVert" wrap="none" lIns="90000" tIns="46800" rIns="90000" bIns="46800" anchor="ctr"/>
            <a:lstStyle/>
            <a:p>
              <a:pPr algn="ctr">
                <a:buClr>
                  <a:srgbClr val="000000"/>
                </a:buClr>
                <a:buSzPct val="100000"/>
                <a:buFont typeface="Times" pitchFamily="18" charset="0"/>
                <a:buNone/>
                <a:defRPr/>
              </a:pPr>
              <a:endParaRPr lang="it-IT" b="1"/>
            </a:p>
          </p:txBody>
        </p:sp>
        <p:sp>
          <p:nvSpPr>
            <p:cNvPr id="65565" name="AutoShape 5"/>
            <p:cNvSpPr>
              <a:spLocks noChangeArrowheads="1"/>
            </p:cNvSpPr>
            <p:nvPr/>
          </p:nvSpPr>
          <p:spPr bwMode="auto">
            <a:xfrm>
              <a:off x="2629" y="2115"/>
              <a:ext cx="182" cy="226"/>
            </a:xfrm>
            <a:prstGeom prst="chevron">
              <a:avLst>
                <a:gd name="adj" fmla="val 25000"/>
              </a:avLst>
            </a:prstGeom>
            <a:grpFill/>
            <a:ln w="12700" algn="ctr">
              <a:noFill/>
              <a:miter lim="800000"/>
              <a:headEnd/>
              <a:tailEnd/>
            </a:ln>
          </p:spPr>
          <p:txBody>
            <a:bodyPr rot="10800000" vert="eaVert" wrap="none" lIns="90000" tIns="46800" rIns="90000" bIns="46800" anchor="ctr"/>
            <a:lstStyle/>
            <a:p>
              <a:pPr algn="ctr">
                <a:buClr>
                  <a:srgbClr val="000000"/>
                </a:buClr>
                <a:buSzPct val="100000"/>
                <a:buFont typeface="Times" pitchFamily="18" charset="0"/>
                <a:buNone/>
                <a:defRPr/>
              </a:pPr>
              <a:endParaRPr lang="it-IT" b="1"/>
            </a:p>
          </p:txBody>
        </p:sp>
      </p:grpSp>
      <p:graphicFrame>
        <p:nvGraphicFramePr>
          <p:cNvPr id="27" name="Tabella 26"/>
          <p:cNvGraphicFramePr>
            <a:graphicFrameLocks noGrp="1"/>
          </p:cNvGraphicFramePr>
          <p:nvPr/>
        </p:nvGraphicFramePr>
        <p:xfrm>
          <a:off x="5795963" y="4508500"/>
          <a:ext cx="2571750" cy="965200"/>
        </p:xfrm>
        <a:graphic>
          <a:graphicData uri="http://schemas.openxmlformats.org/drawingml/2006/table">
            <a:tbl>
              <a:tblPr>
                <a:tableStyleId>{9D7B26C5-4107-4FEC-AEDC-1716B250A1EF}</a:tableStyleId>
              </a:tblPr>
              <a:tblGrid>
                <a:gridCol w="1988496"/>
                <a:gridCol w="583272"/>
              </a:tblGrid>
              <a:tr h="321471">
                <a:tc>
                  <a:txBody>
                    <a:bodyPr/>
                    <a:lstStyle/>
                    <a:p>
                      <a:pPr marL="0" algn="l" defTabSz="914400" rtl="0" eaLnBrk="1" fontAlgn="ctr" latinLnBrk="0" hangingPunct="1"/>
                      <a:r>
                        <a:rPr lang="it-IT" sz="1200" u="none" strike="noStrike" kern="1200" dirty="0" smtClean="0">
                          <a:ln>
                            <a:noFill/>
                          </a:ln>
                          <a:solidFill>
                            <a:schemeClr val="tx1"/>
                          </a:solidFill>
                          <a:latin typeface="+mn-lt"/>
                          <a:ea typeface="+mn-ea"/>
                          <a:cs typeface="+mn-cs"/>
                        </a:rPr>
                        <a:t>UNA VOLTA</a:t>
                      </a:r>
                      <a:endParaRPr lang="it-IT" sz="1200" u="none" strike="noStrike" kern="1200" dirty="0">
                        <a:ln>
                          <a:noFill/>
                        </a:ln>
                        <a:solidFill>
                          <a:schemeClr val="tx1"/>
                        </a:solidFill>
                        <a:latin typeface="+mn-lt"/>
                        <a:ea typeface="+mn-ea"/>
                        <a:cs typeface="+mn-cs"/>
                      </a:endParaRPr>
                    </a:p>
                  </a:txBody>
                  <a:tcPr anchor="ctr">
                    <a:lnL w="28575" cap="flat" cmpd="sng" algn="ctr">
                      <a:solidFill>
                        <a:srgbClr val="FFC000"/>
                      </a:solidFill>
                      <a:prstDash val="solid"/>
                      <a:round/>
                      <a:headEnd type="none" w="med" len="med"/>
                      <a:tailEnd type="none" w="med" len="med"/>
                    </a:lnL>
                    <a:lnT w="28575" cap="flat" cmpd="sng" algn="ctr">
                      <a:solidFill>
                        <a:srgbClr val="FFC000"/>
                      </a:solidFill>
                      <a:prstDash val="solid"/>
                      <a:round/>
                      <a:headEnd type="none" w="med" len="med"/>
                      <a:tailEnd type="none" w="med" len="med"/>
                    </a:lnT>
                  </a:tcPr>
                </a:tc>
                <a:tc>
                  <a:txBody>
                    <a:bodyPr/>
                    <a:lstStyle/>
                    <a:p>
                      <a:pPr algn="ctr" fontAlgn="ctr"/>
                      <a:r>
                        <a:rPr lang="it-IT" sz="1200" b="0" i="0" u="none" strike="noStrike" dirty="0" smtClean="0">
                          <a:latin typeface="Arial"/>
                        </a:rPr>
                        <a:t>29%</a:t>
                      </a:r>
                      <a:endParaRPr lang="it-IT" sz="12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tcPr>
                </a:tc>
              </a:tr>
              <a:tr h="321471">
                <a:tc>
                  <a:txBody>
                    <a:bodyPr/>
                    <a:lstStyle/>
                    <a:p>
                      <a:pPr marL="0" algn="l" defTabSz="914400" rtl="0" eaLnBrk="1" fontAlgn="ctr" latinLnBrk="0" hangingPunct="1"/>
                      <a:r>
                        <a:rPr lang="it-IT" sz="1200" u="none" strike="noStrike" kern="1200" dirty="0" smtClean="0">
                          <a:ln>
                            <a:noFill/>
                          </a:ln>
                          <a:solidFill>
                            <a:schemeClr val="tx1"/>
                          </a:solidFill>
                          <a:latin typeface="+mn-lt"/>
                          <a:ea typeface="+mn-ea"/>
                          <a:cs typeface="+mn-cs"/>
                        </a:rPr>
                        <a:t>DUE VOLTE</a:t>
                      </a:r>
                      <a:endParaRPr lang="it-IT" sz="1200" u="none" strike="noStrike" kern="1200" dirty="0">
                        <a:ln>
                          <a:noFill/>
                        </a:ln>
                        <a:solidFill>
                          <a:schemeClr val="tx1"/>
                        </a:solidFill>
                        <a:latin typeface="+mn-lt"/>
                        <a:ea typeface="+mn-ea"/>
                        <a:cs typeface="+mn-cs"/>
                      </a:endParaRPr>
                    </a:p>
                  </a:txBody>
                  <a:tcPr anchor="ctr">
                    <a:lnL w="28575" cap="flat" cmpd="sng" algn="ctr">
                      <a:solidFill>
                        <a:srgbClr val="FFC000"/>
                      </a:solidFill>
                      <a:prstDash val="solid"/>
                      <a:round/>
                      <a:headEnd type="none" w="med" len="med"/>
                      <a:tailEnd type="none" w="med" len="med"/>
                    </a:lnL>
                  </a:tcPr>
                </a:tc>
                <a:tc>
                  <a:txBody>
                    <a:bodyPr/>
                    <a:lstStyle/>
                    <a:p>
                      <a:pPr algn="ctr" fontAlgn="ctr"/>
                      <a:r>
                        <a:rPr lang="it-IT" sz="1200" b="0" i="0" u="none" strike="noStrike" dirty="0" smtClean="0">
                          <a:latin typeface="Arial"/>
                        </a:rPr>
                        <a:t>49%</a:t>
                      </a:r>
                      <a:endParaRPr lang="it-IT" sz="12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321471">
                <a:tc>
                  <a:txBody>
                    <a:bodyPr/>
                    <a:lstStyle/>
                    <a:p>
                      <a:pPr marL="0" algn="l" defTabSz="914400" rtl="0" eaLnBrk="1" fontAlgn="ctr" latinLnBrk="0" hangingPunct="1"/>
                      <a:r>
                        <a:rPr lang="it-IT" sz="1200" u="none" strike="noStrike" kern="1200" dirty="0" smtClean="0">
                          <a:ln>
                            <a:noFill/>
                          </a:ln>
                          <a:solidFill>
                            <a:schemeClr val="tx1"/>
                          </a:solidFill>
                          <a:latin typeface="+mn-lt"/>
                          <a:ea typeface="+mn-ea"/>
                          <a:cs typeface="+mn-cs"/>
                        </a:rPr>
                        <a:t>OLTRE DUE VOLTE</a:t>
                      </a:r>
                      <a:endParaRPr lang="it-IT" sz="1200" u="none" strike="noStrike" kern="1200" dirty="0">
                        <a:ln>
                          <a:noFill/>
                        </a:ln>
                        <a:solidFill>
                          <a:schemeClr val="tx1"/>
                        </a:solidFill>
                        <a:latin typeface="+mn-lt"/>
                        <a:ea typeface="+mn-ea"/>
                        <a:cs typeface="+mn-cs"/>
                      </a:endParaRPr>
                    </a:p>
                  </a:txBody>
                  <a:tcPr anchor="ctr">
                    <a:lnL w="28575" cap="flat" cmpd="sng" algn="ctr">
                      <a:solidFill>
                        <a:srgbClr val="FFC000"/>
                      </a:solidFill>
                      <a:prstDash val="solid"/>
                      <a:round/>
                      <a:headEnd type="none" w="med" len="med"/>
                      <a:tailEnd type="none" w="med" len="med"/>
                    </a:lnL>
                    <a:lnB w="28575" cap="flat" cmpd="sng" algn="ctr">
                      <a:solidFill>
                        <a:srgbClr val="FFC000"/>
                      </a:solidFill>
                      <a:prstDash val="solid"/>
                      <a:round/>
                      <a:headEnd type="none" w="med" len="med"/>
                      <a:tailEnd type="none" w="med" len="med"/>
                    </a:lnB>
                  </a:tcPr>
                </a:tc>
                <a:tc>
                  <a:txBody>
                    <a:bodyPr/>
                    <a:lstStyle/>
                    <a:p>
                      <a:pPr algn="ctr" fontAlgn="ctr"/>
                      <a:r>
                        <a:rPr lang="it-IT" sz="1200" b="0" i="0" u="none" strike="noStrike" dirty="0" smtClean="0">
                          <a:latin typeface="Arial"/>
                        </a:rPr>
                        <a:t>22%</a:t>
                      </a:r>
                      <a:endParaRPr lang="it-IT" sz="12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B w="28575" cap="flat" cmpd="sng" algn="ctr">
                      <a:solidFill>
                        <a:srgbClr val="FFC000"/>
                      </a:solidFill>
                      <a:prstDash val="solid"/>
                      <a:round/>
                      <a:headEnd type="none" w="med" len="med"/>
                      <a:tailEnd type="none" w="med" len="med"/>
                    </a:lnB>
                  </a:tcPr>
                </a:tc>
              </a:tr>
            </a:tbl>
          </a:graphicData>
        </a:graphic>
      </p:graphicFrame>
      <p:sp>
        <p:nvSpPr>
          <p:cNvPr id="35545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/1</a:t>
            </a:r>
            <a:endParaRPr lang="it-IT" sz="2100" i="1">
              <a:solidFill>
                <a:srgbClr val="3366CC"/>
              </a:solidFill>
              <a:cs typeface="Arial" charset="0"/>
            </a:endParaRPr>
          </a:p>
        </p:txBody>
      </p:sp>
      <p:sp>
        <p:nvSpPr>
          <p:cNvPr id="13" name="Segnaposto numero diapositiva 12"/>
          <p:cNvSpPr>
            <a:spLocks noGrp="1"/>
          </p:cNvSpPr>
          <p:nvPr>
            <p:ph type="sldNum" sz="quarter" idx="10"/>
          </p:nvPr>
        </p:nvSpPr>
        <p:spPr/>
        <p:txBody>
          <a:bodyPr/>
          <a:lstStyle/>
          <a:p>
            <a:pPr>
              <a:defRPr/>
            </a:pPr>
            <a:fld id="{17F6C5AF-CDC9-4DE2-ADB8-69600DE7B979}" type="slidenum">
              <a:rPr lang="it-IT" smtClean="0"/>
              <a:pPr>
                <a:defRPr/>
              </a:pPr>
              <a:t>152</a:t>
            </a:fld>
            <a:endParaRPr lang="it-IT"/>
          </a:p>
        </p:txBody>
      </p:sp>
      <p:sp>
        <p:nvSpPr>
          <p:cNvPr id="14" name="Text Box 10"/>
          <p:cNvSpPr txBox="1">
            <a:spLocks noChangeArrowheads="1"/>
          </p:cNvSpPr>
          <p:nvPr/>
        </p:nvSpPr>
        <p:spPr bwMode="auto">
          <a:xfrm>
            <a:off x="755650" y="4010025"/>
            <a:ext cx="3714750" cy="787400"/>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ALBINIA E FOLLONICA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(200 CASI AD HOC)</a:t>
            </a:r>
            <a:endParaRPr lang="it-IT" sz="900" dirty="0">
              <a:solidFill>
                <a:schemeClr val="tx1"/>
              </a:solidFill>
              <a:latin typeface="+mn-lt"/>
            </a:endParaRPr>
          </a:p>
          <a:p>
            <a:pP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460" name="Line 3"/>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356461" name="Line 4"/>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56462" name="Text Box 5"/>
          <p:cNvSpPr txBox="1">
            <a:spLocks noChangeArrowheads="1"/>
          </p:cNvSpPr>
          <p:nvPr/>
        </p:nvSpPr>
        <p:spPr bwMode="auto">
          <a:xfrm>
            <a:off x="5364163" y="2205038"/>
            <a:ext cx="3492500" cy="43656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Quali</a:t>
            </a:r>
            <a:r>
              <a:rPr lang="it-IT" sz="1200">
                <a:solidFill>
                  <a:schemeClr val="accent2"/>
                </a:solidFill>
                <a:cs typeface="Arial" charset="0"/>
              </a:rPr>
              <a:t> </a:t>
            </a:r>
            <a:r>
              <a:rPr lang="it-IT" sz="1200">
                <a:solidFill>
                  <a:schemeClr val="tx1"/>
                </a:solidFill>
                <a:latin typeface="Arial" charset="0"/>
              </a:rPr>
              <a:t>tra questi? </a:t>
            </a:r>
            <a:r>
              <a:rPr lang="it-IT" sz="1200" i="1">
                <a:solidFill>
                  <a:schemeClr val="tx1"/>
                </a:solidFill>
                <a:latin typeface="Arial" charset="0"/>
              </a:rPr>
              <a:t>(risposta multipla)</a:t>
            </a:r>
            <a:r>
              <a:rPr lang="it-IT" sz="1200">
                <a:solidFill>
                  <a:schemeClr val="tx1"/>
                </a:solidFill>
                <a:latin typeface="Arial" charset="0"/>
              </a:rPr>
              <a:t> </a:t>
            </a:r>
          </a:p>
        </p:txBody>
      </p:sp>
      <p:graphicFrame>
        <p:nvGraphicFramePr>
          <p:cNvPr id="356459" name="Object 107"/>
          <p:cNvGraphicFramePr>
            <a:graphicFrameLocks noGrp="1" noChangeAspect="1"/>
          </p:cNvGraphicFramePr>
          <p:nvPr>
            <p:ph sz="half" idx="1"/>
          </p:nvPr>
        </p:nvGraphicFramePr>
        <p:xfrm>
          <a:off x="862013" y="1430338"/>
          <a:ext cx="4884737" cy="4389437"/>
        </p:xfrm>
        <a:graphic>
          <a:graphicData uri="http://schemas.openxmlformats.org/presentationml/2006/ole">
            <p:oleObj spid="_x0000_s356459" name="Worksheet" r:id="rId4" imgW="4886452" imgH="4391045" progId="Excel.Sheet.8">
              <p:embed/>
            </p:oleObj>
          </a:graphicData>
        </a:graphic>
      </p:graphicFrame>
      <p:grpSp>
        <p:nvGrpSpPr>
          <p:cNvPr id="356463" name="Group 8"/>
          <p:cNvGrpSpPr>
            <a:grpSpLocks/>
          </p:cNvGrpSpPr>
          <p:nvPr/>
        </p:nvGrpSpPr>
        <p:grpSpPr bwMode="auto">
          <a:xfrm>
            <a:off x="4572000" y="2349500"/>
            <a:ext cx="574675" cy="215900"/>
            <a:chOff x="2629" y="2115"/>
            <a:chExt cx="342" cy="226"/>
          </a:xfrm>
        </p:grpSpPr>
        <p:sp>
          <p:nvSpPr>
            <p:cNvPr id="356470" name="AutoShape 9"/>
            <p:cNvSpPr>
              <a:spLocks noChangeArrowheads="1"/>
            </p:cNvSpPr>
            <p:nvPr/>
          </p:nvSpPr>
          <p:spPr bwMode="auto">
            <a:xfrm>
              <a:off x="2789" y="2115"/>
              <a:ext cx="182" cy="226"/>
            </a:xfrm>
            <a:prstGeom prst="chevron">
              <a:avLst>
                <a:gd name="adj" fmla="val 25000"/>
              </a:avLst>
            </a:prstGeom>
            <a:solidFill>
              <a:srgbClr val="008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56471" name="AutoShape 10"/>
            <p:cNvSpPr>
              <a:spLocks noChangeArrowheads="1"/>
            </p:cNvSpPr>
            <p:nvPr/>
          </p:nvSpPr>
          <p:spPr bwMode="auto">
            <a:xfrm>
              <a:off x="2629" y="2115"/>
              <a:ext cx="182" cy="226"/>
            </a:xfrm>
            <a:prstGeom prst="chevron">
              <a:avLst>
                <a:gd name="adj" fmla="val 25000"/>
              </a:avLst>
            </a:prstGeom>
            <a:solidFill>
              <a:srgbClr val="008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66604" name="Text Box 11"/>
          <p:cNvSpPr txBox="1">
            <a:spLocks noChangeArrowheads="1"/>
          </p:cNvSpPr>
          <p:nvPr/>
        </p:nvSpPr>
        <p:spPr bwMode="auto">
          <a:xfrm>
            <a:off x="5610225" y="2630488"/>
            <a:ext cx="3138488" cy="1079500"/>
          </a:xfrm>
          <a:prstGeom prst="rect">
            <a:avLst/>
          </a:prstGeom>
          <a:noFill/>
          <a:ln w="12700" algn="ctr">
            <a:solidFill>
              <a:srgbClr val="006600"/>
            </a:solidFill>
            <a:miter lim="800000"/>
            <a:headEnd/>
            <a:tailEnd/>
          </a:ln>
        </p:spPr>
        <p:txBody>
          <a:bodyPr lIns="90000" tIns="46800" rIns="90000" bIns="46800">
            <a:spAutoFit/>
          </a:bodyPr>
          <a:lstStyle/>
          <a:p>
            <a:pPr defTabSz="449263">
              <a:lnSpc>
                <a:spcPct val="150000"/>
              </a:lnSpc>
              <a:spcBef>
                <a:spcPts val="600"/>
              </a:spcBef>
              <a:buClr>
                <a:srgbClr val="000000"/>
              </a:buClr>
              <a:buSzPct val="100000"/>
              <a:buFont typeface="Times" pitchFamily="18" charset="0"/>
              <a:buNone/>
              <a:defRPr/>
            </a:pPr>
            <a:r>
              <a:rPr lang="it-IT" sz="1200" b="1" i="1" dirty="0">
                <a:solidFill>
                  <a:schemeClr val="tx1"/>
                </a:solidFill>
                <a:latin typeface="+mn-lt"/>
              </a:rPr>
              <a:t>“Contatto telefonico al call center” (88%)</a:t>
            </a:r>
            <a:endParaRPr lang="it-IT" sz="1200" b="1" i="1" dirty="0">
              <a:solidFill>
                <a:schemeClr val="tx1"/>
              </a:solidFill>
              <a:latin typeface="+mn-lt"/>
            </a:endParaRPr>
          </a:p>
          <a:p>
            <a:pPr defTabSz="449263">
              <a:lnSpc>
                <a:spcPct val="150000"/>
              </a:lnSpc>
              <a:spcBef>
                <a:spcPts val="600"/>
              </a:spcBef>
              <a:buClr>
                <a:srgbClr val="000000"/>
              </a:buClr>
              <a:buSzPct val="100000"/>
              <a:buFont typeface="Times" pitchFamily="18" charset="0"/>
              <a:buNone/>
              <a:defRPr/>
            </a:pPr>
            <a:r>
              <a:rPr lang="it-IT" sz="1200" b="1" i="1" dirty="0">
                <a:solidFill>
                  <a:schemeClr val="tx1"/>
                </a:solidFill>
                <a:latin typeface="+mn-lt"/>
              </a:rPr>
              <a:t>“</a:t>
            </a:r>
            <a:r>
              <a:rPr lang="it-IT" sz="1200" b="1" i="1" dirty="0">
                <a:solidFill>
                  <a:schemeClr val="tx1"/>
                </a:solidFill>
                <a:latin typeface="+mn-lt"/>
              </a:rPr>
              <a:t>Invio </a:t>
            </a:r>
            <a:r>
              <a:rPr lang="it-IT" sz="1200" b="1" i="1" dirty="0">
                <a:solidFill>
                  <a:schemeClr val="tx1"/>
                </a:solidFill>
                <a:latin typeface="+mn-lt"/>
              </a:rPr>
              <a:t>di corrispondenza” (18%)</a:t>
            </a:r>
          </a:p>
          <a:p>
            <a:pPr defTabSz="449263">
              <a:lnSpc>
                <a:spcPct val="150000"/>
              </a:lnSpc>
              <a:spcBef>
                <a:spcPts val="600"/>
              </a:spcBef>
              <a:buClr>
                <a:srgbClr val="000000"/>
              </a:buClr>
              <a:buSzPct val="100000"/>
              <a:buFont typeface="Times" pitchFamily="18" charset="0"/>
              <a:buNone/>
              <a:defRPr/>
            </a:pPr>
            <a:r>
              <a:rPr lang="it-IT" sz="1200" b="1" i="1" dirty="0">
                <a:solidFill>
                  <a:schemeClr val="tx1"/>
                </a:solidFill>
                <a:latin typeface="+mn-lt"/>
              </a:rPr>
              <a:t>“Sito Web” (6%)</a:t>
            </a:r>
            <a:endParaRPr lang="it-IT" sz="1200" b="1" i="1" dirty="0">
              <a:solidFill>
                <a:schemeClr val="tx1"/>
              </a:solidFill>
              <a:latin typeface="+mn-lt"/>
            </a:endParaRPr>
          </a:p>
        </p:txBody>
      </p:sp>
      <p:sp>
        <p:nvSpPr>
          <p:cNvPr id="356465"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5646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/2</a:t>
            </a:r>
            <a:endParaRPr lang="it-IT" sz="2100" i="1">
              <a:solidFill>
                <a:srgbClr val="3366CC"/>
              </a:solidFill>
              <a:cs typeface="Arial" charset="0"/>
            </a:endParaRPr>
          </a:p>
        </p:txBody>
      </p:sp>
      <p:sp>
        <p:nvSpPr>
          <p:cNvPr id="356467" name="Rectangle 3"/>
          <p:cNvSpPr>
            <a:spLocks noChangeArrowheads="1"/>
          </p:cNvSpPr>
          <p:nvPr/>
        </p:nvSpPr>
        <p:spPr bwMode="auto">
          <a:xfrm>
            <a:off x="747713" y="10652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Oltre a recarsi presso gli sportelli, ha utilizzato qualche altro canale di contatto per lo stesso specifico motivo?</a:t>
            </a:r>
          </a:p>
        </p:txBody>
      </p:sp>
      <p:sp>
        <p:nvSpPr>
          <p:cNvPr id="17" name="Segnaposto numero diapositiva 16"/>
          <p:cNvSpPr>
            <a:spLocks noGrp="1"/>
          </p:cNvSpPr>
          <p:nvPr>
            <p:ph type="sldNum" sz="quarter" idx="10"/>
          </p:nvPr>
        </p:nvSpPr>
        <p:spPr/>
        <p:txBody>
          <a:bodyPr/>
          <a:lstStyle/>
          <a:p>
            <a:pPr>
              <a:defRPr/>
            </a:pPr>
            <a:fld id="{079400F8-2FD8-41C3-BB4D-FDC34B965EF9}" type="slidenum">
              <a:rPr lang="it-IT" smtClean="0"/>
              <a:pPr>
                <a:defRPr/>
              </a:pPr>
              <a:t>153</a:t>
            </a:fld>
            <a:endParaRPr lang="it-IT"/>
          </a:p>
        </p:txBody>
      </p:sp>
      <p:sp>
        <p:nvSpPr>
          <p:cNvPr id="15"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ALBINIA E FOLLONICA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(200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484" name="Line 3"/>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graphicFrame>
        <p:nvGraphicFramePr>
          <p:cNvPr id="357483" name="Object 107"/>
          <p:cNvGraphicFramePr>
            <a:graphicFrameLocks noGrp="1" noChangeAspect="1"/>
          </p:cNvGraphicFramePr>
          <p:nvPr>
            <p:ph sz="half" idx="1"/>
          </p:nvPr>
        </p:nvGraphicFramePr>
        <p:xfrm>
          <a:off x="998538" y="1349375"/>
          <a:ext cx="5991225" cy="4441825"/>
        </p:xfrm>
        <a:graphic>
          <a:graphicData uri="http://schemas.openxmlformats.org/presentationml/2006/ole">
            <p:oleObj spid="_x0000_s357483" name="Worksheet" r:id="rId3" imgW="6076972" imgH="4505393" progId="Excel.Sheet.8">
              <p:embed/>
            </p:oleObj>
          </a:graphicData>
        </a:graphic>
      </p:graphicFrame>
      <p:sp>
        <p:nvSpPr>
          <p:cNvPr id="357485" name="Line 5"/>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357486" name="Line 6"/>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57487" name="Rectangle 8"/>
          <p:cNvSpPr>
            <a:spLocks noChangeArrowheads="1"/>
          </p:cNvSpPr>
          <p:nvPr/>
        </p:nvSpPr>
        <p:spPr bwMode="auto">
          <a:xfrm>
            <a:off x="6286500" y="2357438"/>
            <a:ext cx="2463800" cy="1511300"/>
          </a:xfrm>
          <a:prstGeom prst="rect">
            <a:avLst/>
          </a:prstGeom>
          <a:solidFill>
            <a:srgbClr val="008000"/>
          </a:solidFill>
          <a:ln w="9525">
            <a:solidFill>
              <a:srgbClr val="99CC00"/>
            </a:solidFill>
            <a:miter lim="800000"/>
            <a:headEnd/>
            <a:tailEnd/>
          </a:ln>
        </p:spPr>
        <p:txBody>
          <a:bodyPr wrap="none" anchor="ctr"/>
          <a:lstStyle/>
          <a:p>
            <a:pPr algn="ctr"/>
            <a:r>
              <a:rPr lang="it-IT" b="1">
                <a:solidFill>
                  <a:schemeClr val="bg1"/>
                </a:solidFill>
                <a:cs typeface="Arial" charset="0"/>
              </a:rPr>
              <a:t>LE INFORMAZIONI</a:t>
            </a:r>
          </a:p>
          <a:p>
            <a:pPr algn="ctr"/>
            <a:r>
              <a:rPr lang="it-IT" b="1">
                <a:solidFill>
                  <a:schemeClr val="bg1"/>
                </a:solidFill>
                <a:cs typeface="Arial" charset="0"/>
              </a:rPr>
              <a:t>ERANO DEL TUTTO </a:t>
            </a:r>
          </a:p>
          <a:p>
            <a:pPr algn="ctr"/>
            <a:r>
              <a:rPr lang="it-IT" b="1">
                <a:solidFill>
                  <a:schemeClr val="bg1"/>
                </a:solidFill>
                <a:cs typeface="Arial" charset="0"/>
              </a:rPr>
              <a:t>O ABBASTANZA </a:t>
            </a:r>
          </a:p>
          <a:p>
            <a:pPr algn="ctr"/>
            <a:r>
              <a:rPr lang="it-IT" b="1">
                <a:solidFill>
                  <a:schemeClr val="bg1"/>
                </a:solidFill>
                <a:cs typeface="Arial" charset="0"/>
              </a:rPr>
              <a:t>COERENTI TRA LORO</a:t>
            </a:r>
          </a:p>
          <a:p>
            <a:pPr algn="ctr"/>
            <a:r>
              <a:rPr lang="it-IT" sz="1800" b="1">
                <a:solidFill>
                  <a:schemeClr val="bg1"/>
                </a:solidFill>
                <a:cs typeface="Arial" charset="0"/>
              </a:rPr>
              <a:t>71%</a:t>
            </a:r>
          </a:p>
        </p:txBody>
      </p:sp>
      <p:sp>
        <p:nvSpPr>
          <p:cNvPr id="35748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5748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/3</a:t>
            </a:r>
            <a:endParaRPr lang="it-IT" sz="2100" i="1">
              <a:solidFill>
                <a:srgbClr val="3366CC"/>
              </a:solidFill>
              <a:cs typeface="Arial" charset="0"/>
            </a:endParaRPr>
          </a:p>
        </p:txBody>
      </p:sp>
      <p:sp>
        <p:nvSpPr>
          <p:cNvPr id="357490"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Le informazioni che ha ricevuto nei diversi contatti erano coerenti tra loro?</a:t>
            </a:r>
          </a:p>
        </p:txBody>
      </p:sp>
      <p:sp>
        <p:nvSpPr>
          <p:cNvPr id="13" name="Segnaposto numero diapositiva 12"/>
          <p:cNvSpPr>
            <a:spLocks noGrp="1"/>
          </p:cNvSpPr>
          <p:nvPr>
            <p:ph type="sldNum" sz="quarter" idx="10"/>
          </p:nvPr>
        </p:nvSpPr>
        <p:spPr/>
        <p:txBody>
          <a:bodyPr/>
          <a:lstStyle/>
          <a:p>
            <a:pPr>
              <a:defRPr/>
            </a:pPr>
            <a:fld id="{24660B74-ABC5-4D9B-B53F-06DD0FE8F848}" type="slidenum">
              <a:rPr lang="it-IT" smtClean="0"/>
              <a:pPr>
                <a:defRPr/>
              </a:pPr>
              <a:t>154</a:t>
            </a:fld>
            <a:endParaRPr lang="it-IT" dirty="0"/>
          </a:p>
        </p:txBody>
      </p:sp>
      <p:sp>
        <p:nvSpPr>
          <p:cNvPr id="14"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PIÙ VOLTE ALLO SPORTELLO O HANNO UTILIZZATO ALTRI CANALI </a:t>
            </a:r>
            <a:r>
              <a:rPr lang="it-IT" sz="900" dirty="0">
                <a:solidFill>
                  <a:schemeClr val="tx1"/>
                </a:solidFill>
                <a:latin typeface="+mn-lt"/>
              </a:rPr>
              <a:t>(16%)</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3"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Aspettative nei confronti della qualità e delle modalità di erogazione del servizio</a:t>
            </a:r>
          </a:p>
        </p:txBody>
      </p:sp>
      <p:sp>
        <p:nvSpPr>
          <p:cNvPr id="56627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Aspettative</a:t>
            </a:r>
          </a:p>
        </p:txBody>
      </p:sp>
      <p:sp>
        <p:nvSpPr>
          <p:cNvPr id="4" name="Segnaposto numero diapositiva 3"/>
          <p:cNvSpPr>
            <a:spLocks noGrp="1"/>
          </p:cNvSpPr>
          <p:nvPr>
            <p:ph type="sldNum" sz="quarter" idx="10"/>
          </p:nvPr>
        </p:nvSpPr>
        <p:spPr/>
        <p:txBody>
          <a:bodyPr/>
          <a:lstStyle/>
          <a:p>
            <a:pPr>
              <a:defRPr/>
            </a:pPr>
            <a:fld id="{9075951A-40B5-4B1A-A976-A2B9763D9B7B}" type="slidenum">
              <a:rPr lang="it-IT" smtClean="0"/>
              <a:pPr>
                <a:defRPr/>
              </a:pPr>
              <a:t>155</a:t>
            </a:fld>
            <a:endParaRPr lang="it-IT"/>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7297" name="Object 2"/>
          <p:cNvGraphicFramePr>
            <a:graphicFrameLocks noChangeAspect="1"/>
          </p:cNvGraphicFramePr>
          <p:nvPr/>
        </p:nvGraphicFramePr>
        <p:xfrm>
          <a:off x="2433638" y="1146175"/>
          <a:ext cx="5068887" cy="4144963"/>
        </p:xfrm>
        <a:graphic>
          <a:graphicData uri="http://schemas.openxmlformats.org/presentationml/2006/ole">
            <p:oleObj spid="_x0000_s567297" r:id="rId3" imgW="5072312" imgH="4145639" progId="Excel.Chart.8">
              <p:embed/>
            </p:oleObj>
          </a:graphicData>
        </a:graphic>
      </p:graphicFrame>
      <p:sp>
        <p:nvSpPr>
          <p:cNvPr id="56729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Aspettative</a:t>
            </a:r>
          </a:p>
        </p:txBody>
      </p:sp>
      <p:sp>
        <p:nvSpPr>
          <p:cNvPr id="567299" name="Rectangle 2"/>
          <p:cNvSpPr>
            <a:spLocks noChangeArrowheads="1"/>
          </p:cNvSpPr>
          <p:nvPr/>
        </p:nvSpPr>
        <p:spPr bwMode="auto">
          <a:xfrm>
            <a:off x="760413" y="130175"/>
            <a:ext cx="8204200" cy="655638"/>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ASPETTATIVE DEL CLIENTE /1</a:t>
            </a:r>
            <a:endParaRPr lang="it-IT" sz="2100" i="1">
              <a:solidFill>
                <a:srgbClr val="3366CC"/>
              </a:solidFill>
              <a:cs typeface="Arial" charset="0"/>
            </a:endParaRPr>
          </a:p>
        </p:txBody>
      </p:sp>
      <p:sp>
        <p:nvSpPr>
          <p:cNvPr id="567300" name="Rectangle 3"/>
          <p:cNvSpPr>
            <a:spLocks noChangeArrowheads="1"/>
          </p:cNvSpPr>
          <p:nvPr/>
        </p:nvSpPr>
        <p:spPr bwMode="auto">
          <a:xfrm>
            <a:off x="755650" y="908050"/>
            <a:ext cx="7993063" cy="720725"/>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Ad oggi gli sportelli di Acquedotto del Fiora spa presenti ad ALBINIA sono aperti al pubblico il venerdì dalle 9.00 alle 13.00 E FOLLONICA  il martedì dalle 9.00 alle 13.00 e dalle 14.00 alle 16.00. Secondo Lei questo orario di apertura degli sportelli è adeguato alle esigenze dei clienti? </a:t>
            </a:r>
            <a:endParaRPr lang="it-IT" sz="1200" b="1">
              <a:solidFill>
                <a:srgbClr val="FF0000"/>
              </a:solidFill>
              <a:latin typeface="Arial" charset="0"/>
            </a:endParaRPr>
          </a:p>
        </p:txBody>
      </p:sp>
      <p:sp>
        <p:nvSpPr>
          <p:cNvPr id="14" name="Segnaposto numero diapositiva 13"/>
          <p:cNvSpPr>
            <a:spLocks noGrp="1"/>
          </p:cNvSpPr>
          <p:nvPr>
            <p:ph type="sldNum" sz="quarter" idx="10"/>
          </p:nvPr>
        </p:nvSpPr>
        <p:spPr/>
        <p:txBody>
          <a:bodyPr/>
          <a:lstStyle/>
          <a:p>
            <a:pPr>
              <a:defRPr/>
            </a:pPr>
            <a:fld id="{E18112D8-3A44-4C43-8939-7616210329D8}" type="slidenum">
              <a:rPr lang="it-IT" smtClean="0"/>
              <a:pPr>
                <a:defRPr/>
              </a:pPr>
              <a:t>156</a:t>
            </a:fld>
            <a:endParaRPr lang="it-IT"/>
          </a:p>
        </p:txBody>
      </p:sp>
      <p:sp>
        <p:nvSpPr>
          <p:cNvPr id="9"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ALBINIA E FOLLONICA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(200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ASPETTATIVE DEL CLIENTE /2</a:t>
            </a:r>
            <a:endParaRPr lang="it-IT" sz="2100" i="1">
              <a:solidFill>
                <a:srgbClr val="3366CC"/>
              </a:solidFill>
              <a:cs typeface="Arial" charset="0"/>
            </a:endParaRPr>
          </a:p>
        </p:txBody>
      </p:sp>
      <p:sp>
        <p:nvSpPr>
          <p:cNvPr id="568322" name="Rectangle 3"/>
          <p:cNvSpPr>
            <a:spLocks noChangeArrowheads="1"/>
          </p:cNvSpPr>
          <p:nvPr/>
        </p:nvSpPr>
        <p:spPr bwMode="auto">
          <a:xfrm>
            <a:off x="747713" y="928688"/>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Per quali motivi ha scelto di recarsi presso gli sportelli di Acquedotto del Fiora invece che contattare il Call Center ? </a:t>
            </a:r>
            <a:r>
              <a:rPr lang="it-IT" sz="1200" i="1">
                <a:solidFill>
                  <a:schemeClr val="tx1"/>
                </a:solidFill>
                <a:latin typeface="Arial" charset="0"/>
              </a:rPr>
              <a:t>(risposta multipla)</a:t>
            </a:r>
            <a:endParaRPr lang="it-IT" sz="1200">
              <a:solidFill>
                <a:schemeClr val="tx1"/>
              </a:solidFill>
              <a:latin typeface="Arial" charset="0"/>
            </a:endParaRPr>
          </a:p>
        </p:txBody>
      </p:sp>
      <p:sp>
        <p:nvSpPr>
          <p:cNvPr id="568323"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Aspettative</a:t>
            </a:r>
          </a:p>
        </p:txBody>
      </p:sp>
      <p:sp>
        <p:nvSpPr>
          <p:cNvPr id="8" name="Segnaposto numero diapositiva 7"/>
          <p:cNvSpPr>
            <a:spLocks noGrp="1"/>
          </p:cNvSpPr>
          <p:nvPr>
            <p:ph type="sldNum" sz="quarter" idx="10"/>
          </p:nvPr>
        </p:nvSpPr>
        <p:spPr/>
        <p:txBody>
          <a:bodyPr/>
          <a:lstStyle/>
          <a:p>
            <a:pPr>
              <a:defRPr/>
            </a:pPr>
            <a:fld id="{CA5612B3-3F43-4EF2-B8FD-D44C999522E3}" type="slidenum">
              <a:rPr lang="it-IT" smtClean="0"/>
              <a:pPr>
                <a:defRPr/>
              </a:pPr>
              <a:t>157</a:t>
            </a:fld>
            <a:endParaRPr lang="it-IT"/>
          </a:p>
        </p:txBody>
      </p:sp>
      <p:graphicFrame>
        <p:nvGraphicFramePr>
          <p:cNvPr id="568325" name="Object 2"/>
          <p:cNvGraphicFramePr>
            <a:graphicFrameLocks noChangeAspect="1"/>
          </p:cNvGraphicFramePr>
          <p:nvPr/>
        </p:nvGraphicFramePr>
        <p:xfrm>
          <a:off x="1065213" y="1362075"/>
          <a:ext cx="7416800" cy="4598988"/>
        </p:xfrm>
        <a:graphic>
          <a:graphicData uri="http://schemas.openxmlformats.org/presentationml/2006/ole">
            <p:oleObj spid="_x0000_s568325" r:id="rId4" imgW="7413378" imgH="4602879" progId="Excel.Chart.8">
              <p:embed/>
            </p:oleObj>
          </a:graphicData>
        </a:graphic>
      </p:graphicFrame>
      <p:sp>
        <p:nvSpPr>
          <p:cNvPr id="10"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ALBINIA E FOLLONICA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(200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5" name="Rectangle 2"/>
          <p:cNvSpPr>
            <a:spLocks noChangeArrowheads="1"/>
          </p:cNvSpPr>
          <p:nvPr/>
        </p:nvSpPr>
        <p:spPr bwMode="auto">
          <a:xfrm>
            <a:off x="2124075" y="3789363"/>
            <a:ext cx="6886575"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Quinta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Call Back Segnalazione Guasti</a:t>
            </a:r>
          </a:p>
        </p:txBody>
      </p:sp>
      <p:sp>
        <p:nvSpPr>
          <p:cNvPr id="569346" name="Rettangolo 3"/>
          <p:cNvSpPr>
            <a:spLocks noChangeArrowheads="1"/>
          </p:cNvSpPr>
          <p:nvPr/>
        </p:nvSpPr>
        <p:spPr bwMode="auto">
          <a:xfrm>
            <a:off x="3084513" y="5373688"/>
            <a:ext cx="6000750" cy="461962"/>
          </a:xfrm>
          <a:prstGeom prst="rect">
            <a:avLst/>
          </a:prstGeom>
          <a:noFill/>
          <a:ln w="9525">
            <a:noFill/>
            <a:miter lim="800000"/>
            <a:headEnd/>
            <a:tailEnd/>
          </a:ln>
        </p:spPr>
        <p:txBody>
          <a:bodyPr>
            <a:spAutoFit/>
          </a:bodyPr>
          <a:lstStyle/>
          <a:p>
            <a:pPr algn="r">
              <a:buClr>
                <a:srgbClr val="000000"/>
              </a:buClr>
              <a:buSzPct val="100000"/>
              <a:buFont typeface="Times" pitchFamily="18" charset="0"/>
              <a:buNone/>
            </a:pPr>
            <a:r>
              <a:rPr lang="it-IT" sz="1200" i="1">
                <a:solidFill>
                  <a:schemeClr val="tx1"/>
                </a:solidFill>
              </a:rPr>
              <a:t> (204 interviste a persone che hanno chiamato il numero verde per segnalare guasti o il numero reperibilità)</a:t>
            </a:r>
            <a:endParaRPr lang="it-IT" sz="1200">
              <a:solidFill>
                <a:schemeClr val="tx1"/>
              </a:solidFill>
            </a:endParaRPr>
          </a:p>
        </p:txBody>
      </p:sp>
      <p:sp>
        <p:nvSpPr>
          <p:cNvPr id="5" name="Segnaposto numero diapositiva 4"/>
          <p:cNvSpPr>
            <a:spLocks noGrp="1"/>
          </p:cNvSpPr>
          <p:nvPr>
            <p:ph type="sldNum" sz="quarter" idx="10"/>
          </p:nvPr>
        </p:nvSpPr>
        <p:spPr/>
        <p:txBody>
          <a:bodyPr/>
          <a:lstStyle/>
          <a:p>
            <a:pPr>
              <a:defRPr/>
            </a:pPr>
            <a:fld id="{3A4BEBD9-A4A4-4C25-87CE-8138C17C6DCC}" type="slidenum">
              <a:rPr lang="it-IT" smtClean="0"/>
              <a:pPr>
                <a:defRPr/>
              </a:pPr>
              <a:t>158</a:t>
            </a:fld>
            <a:endParaRPr lang="it-IT"/>
          </a:p>
        </p:txBody>
      </p:sp>
      <p:sp>
        <p:nvSpPr>
          <p:cNvPr id="569348" name="Rettangolo 5"/>
          <p:cNvSpPr>
            <a:spLocks noChangeArrowheads="1"/>
          </p:cNvSpPr>
          <p:nvPr/>
        </p:nvSpPr>
        <p:spPr bwMode="auto">
          <a:xfrm>
            <a:off x="5000625" y="1000125"/>
            <a:ext cx="914400" cy="914400"/>
          </a:xfrm>
          <a:prstGeom prst="rect">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569349" name="Rettangolo 6"/>
          <p:cNvSpPr>
            <a:spLocks noChangeArrowheads="1"/>
          </p:cNvSpPr>
          <p:nvPr/>
        </p:nvSpPr>
        <p:spPr bwMode="auto">
          <a:xfrm>
            <a:off x="5143500" y="1214438"/>
            <a:ext cx="914400" cy="914400"/>
          </a:xfrm>
          <a:prstGeom prst="rect">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69"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Motivi e modalità di contatto</a:t>
            </a:r>
          </a:p>
        </p:txBody>
      </p:sp>
      <p:sp>
        <p:nvSpPr>
          <p:cNvPr id="57037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SEGNALAZIONE GUASTI</a:t>
            </a:r>
          </a:p>
          <a:p>
            <a:pPr defTabSz="449263">
              <a:buClr>
                <a:srgbClr val="000000"/>
              </a:buClr>
              <a:buSzPct val="100000"/>
              <a:buFont typeface="Times" pitchFamily="18" charset="0"/>
              <a:buNone/>
            </a:pPr>
            <a:r>
              <a:rPr lang="it-IT" sz="1800" i="1">
                <a:solidFill>
                  <a:schemeClr val="bg1"/>
                </a:solidFill>
              </a:rPr>
              <a:t>Motivi di contatto</a:t>
            </a:r>
          </a:p>
        </p:txBody>
      </p:sp>
      <p:sp>
        <p:nvSpPr>
          <p:cNvPr id="4" name="Segnaposto numero diapositiva 3"/>
          <p:cNvSpPr>
            <a:spLocks noGrp="1"/>
          </p:cNvSpPr>
          <p:nvPr>
            <p:ph type="sldNum" sz="quarter" idx="10"/>
          </p:nvPr>
        </p:nvSpPr>
        <p:spPr/>
        <p:txBody>
          <a:bodyPr/>
          <a:lstStyle/>
          <a:p>
            <a:pPr>
              <a:defRPr/>
            </a:pPr>
            <a:fld id="{CE209B83-D1EE-443A-9AA3-3D0F5F4FD489}" type="slidenum">
              <a:rPr lang="it-IT" smtClean="0"/>
              <a:pPr>
                <a:defRPr/>
              </a:pPr>
              <a:t>159</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2715" name="Group 107"/>
          <p:cNvGraphicFramePr>
            <a:graphicFrameLocks noGrp="1"/>
          </p:cNvGraphicFramePr>
          <p:nvPr/>
        </p:nvGraphicFramePr>
        <p:xfrm>
          <a:off x="1500188" y="1920875"/>
          <a:ext cx="6961187" cy="3668713"/>
        </p:xfrm>
        <a:graphic>
          <a:graphicData uri="http://schemas.openxmlformats.org/drawingml/2006/table">
            <a:tbl>
              <a:tblPr/>
              <a:tblGrid>
                <a:gridCol w="1634797"/>
                <a:gridCol w="1331585"/>
                <a:gridCol w="1331585"/>
                <a:gridCol w="1331585"/>
                <a:gridCol w="1331585"/>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algn="ctr" defTabSz="914400" rtl="0" eaLnBrk="1" fontAlgn="ctr" latinLnBrk="0" hangingPunct="1"/>
                      <a:r>
                        <a:rPr lang="en-US" sz="1400" b="1" i="0" u="none" strike="noStrike" kern="1200" dirty="0">
                          <a:solidFill>
                            <a:schemeClr val="tx1"/>
                          </a:solidFill>
                          <a:latin typeface="Arial"/>
                          <a:ea typeface="+mn-ea"/>
                          <a:cs typeface="+mn-cs"/>
                        </a:rPr>
                        <a:t>13%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en-US" sz="1400" u="none" strike="noStrike" dirty="0">
                          <a:effectLst/>
                        </a:rPr>
                        <a:t>11%</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en-US" sz="1400" u="none" strike="noStrike">
                          <a:effectLst/>
                        </a:rPr>
                        <a:t>16%</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en-US" sz="1400" u="none" strike="noStrike">
                          <a:effectLst/>
                        </a:rPr>
                        <a:t>12%</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algn="ctr" defTabSz="914400" rtl="0" eaLnBrk="1" fontAlgn="ctr" latinLnBrk="0" hangingPunct="1"/>
                      <a:r>
                        <a:rPr lang="en-US" sz="1400" b="1" i="0" u="none" strike="noStrike" kern="1200" dirty="0">
                          <a:solidFill>
                            <a:schemeClr val="tx1"/>
                          </a:solidFill>
                          <a:latin typeface="Arial"/>
                          <a:ea typeface="+mn-ea"/>
                          <a:cs typeface="+mn-cs"/>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en-US" sz="1400" u="none" strike="noStrike" dirty="0" smtClean="0">
                          <a:effectLst/>
                        </a:rPr>
                        <a:t>35%</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en-US" sz="1400" u="none" strike="noStrike" dirty="0">
                          <a:effectLst/>
                        </a:rPr>
                        <a:t>30%</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en-US" sz="1400" u="none" strike="noStrike">
                          <a:effectLst/>
                        </a:rPr>
                        <a:t>39%</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algn="ctr" defTabSz="914400" rtl="0" eaLnBrk="1" fontAlgn="ctr" latinLnBrk="0" hangingPunct="1"/>
                      <a:r>
                        <a:rPr lang="en-US" sz="1400" b="1" i="0" u="none" strike="noStrike" kern="1200" dirty="0">
                          <a:solidFill>
                            <a:schemeClr val="tx1"/>
                          </a:solidFill>
                          <a:latin typeface="Arial"/>
                          <a:ea typeface="+mn-ea"/>
                          <a:cs typeface="+mn-cs"/>
                        </a:rPr>
                        <a:t>44%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en-US" sz="1400" u="none" strike="noStrike">
                          <a:effectLst/>
                        </a:rPr>
                        <a:t>45%</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en-US" sz="1400" u="none" strike="noStrike" dirty="0">
                          <a:effectLst/>
                        </a:rPr>
                        <a:t>44%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en-US" sz="1400" u="none" strike="noStrike" dirty="0">
                          <a:effectLst/>
                        </a:rPr>
                        <a:t>43%</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algn="ctr" defTabSz="914400" rtl="0" eaLnBrk="1" fontAlgn="ctr" latinLnBrk="0" hangingPunct="1"/>
                      <a:r>
                        <a:rPr lang="en-US" sz="1400" b="1" i="0" u="none" strike="noStrike" kern="1200" dirty="0">
                          <a:solidFill>
                            <a:schemeClr val="tx1"/>
                          </a:solidFill>
                          <a:latin typeface="Arial"/>
                          <a:ea typeface="+mn-ea"/>
                          <a:cs typeface="+mn-cs"/>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en-US" sz="1400" u="none" strike="noStrike">
                          <a:effectLst/>
                        </a:rPr>
                        <a:t>9%</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en-US" sz="1400" u="none" strike="noStrike">
                          <a:effectLst/>
                        </a:rPr>
                        <a:t>10%</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en-US" sz="1400" u="none" strike="noStrike" dirty="0">
                          <a:effectLst/>
                        </a:rPr>
                        <a:t>6%</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4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a:solidFill>
                            <a:schemeClr val="tx1"/>
                          </a:solidFill>
                          <a:latin typeface="+mn-lt"/>
                          <a:ea typeface="+mn-ea"/>
                          <a:cs typeface="+mn-cs"/>
                        </a:rPr>
                        <a:t>7.2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a:solidFill>
                            <a:schemeClr val="tx1"/>
                          </a:solidFill>
                          <a:latin typeface="+mn-lt"/>
                          <a:ea typeface="+mn-ea"/>
                          <a:cs typeface="+mn-cs"/>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a:solidFill>
                            <a:schemeClr val="tx1"/>
                          </a:solidFill>
                          <a:latin typeface="+mn-lt"/>
                          <a:ea typeface="+mn-ea"/>
                          <a:cs typeface="+mn-cs"/>
                        </a:rPr>
                        <a:t>7.5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LA SODDISFAZIONE OVERALL</a:t>
            </a:r>
            <a:endParaRPr lang="it-IT" sz="1800" dirty="0">
              <a:solidFill>
                <a:schemeClr val="bg1"/>
              </a:solidFill>
              <a:effectLst>
                <a:outerShdw blurRad="38100" dist="38100" dir="2700000" algn="tl">
                  <a:srgbClr val="C0C0C0"/>
                </a:outerShdw>
              </a:effectLst>
            </a:endParaRPr>
          </a:p>
        </p:txBody>
      </p:sp>
      <p:sp>
        <p:nvSpPr>
          <p:cNvPr id="3179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SERVIZIO IDRICO</a:t>
            </a:r>
            <a:br>
              <a:rPr lang="it-IT" sz="2100">
                <a:solidFill>
                  <a:srgbClr val="3366CC"/>
                </a:solidFill>
                <a:cs typeface="Arial" charset="0"/>
              </a:rPr>
            </a:br>
            <a:r>
              <a:rPr lang="it-IT" sz="2100" i="1">
                <a:solidFill>
                  <a:srgbClr val="3366CC"/>
                </a:solidFill>
                <a:cs typeface="Arial" charset="0"/>
              </a:rPr>
              <a:t>2° SEMESTRE 2012</a:t>
            </a:r>
          </a:p>
        </p:txBody>
      </p:sp>
      <p:sp>
        <p:nvSpPr>
          <p:cNvPr id="7" name="Segnaposto numero diapositiva 6"/>
          <p:cNvSpPr>
            <a:spLocks noGrp="1"/>
          </p:cNvSpPr>
          <p:nvPr>
            <p:ph type="sldNum" sz="quarter" idx="10"/>
          </p:nvPr>
        </p:nvSpPr>
        <p:spPr/>
        <p:txBody>
          <a:bodyPr/>
          <a:lstStyle/>
          <a:p>
            <a:pPr>
              <a:defRPr/>
            </a:pPr>
            <a:fld id="{217A54FF-F66C-4768-9B75-AAE147F673F9}" type="slidenum">
              <a:rPr lang="it-IT" smtClean="0"/>
              <a:pPr>
                <a:defRPr/>
              </a:pPr>
              <a:t>16</a:t>
            </a:fld>
            <a:endParaRPr lang="it-IT"/>
          </a:p>
        </p:txBody>
      </p:sp>
      <p:sp>
        <p:nvSpPr>
          <p:cNvPr id="3179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11"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Vorrei che lei esprimesse il suo giudizio globale circa la qualità del servizio idrico fornitole, negli ultimi 6 mesi, da Acquedotto del Fiora spa, dando un voto da 1 a 10, dove 1 significa pessimo e 10 ottimo.</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508" name="Object 108"/>
          <p:cNvGraphicFramePr>
            <a:graphicFrameLocks noChangeAspect="1"/>
          </p:cNvGraphicFramePr>
          <p:nvPr/>
        </p:nvGraphicFramePr>
        <p:xfrm>
          <a:off x="1258888" y="1196975"/>
          <a:ext cx="6367462" cy="4764088"/>
        </p:xfrm>
        <a:graphic>
          <a:graphicData uri="http://schemas.openxmlformats.org/presentationml/2006/ole">
            <p:oleObj spid="_x0000_s358508" name="Worksheet" r:id="rId3" imgW="9582091" imgH="6162584" progId="Excel.Sheet.8">
              <p:embed/>
            </p:oleObj>
          </a:graphicData>
        </a:graphic>
      </p:graphicFrame>
      <p:sp>
        <p:nvSpPr>
          <p:cNvPr id="358509" name="Rectangle 8"/>
          <p:cNvSpPr>
            <a:spLocks noGrp="1"/>
          </p:cNvSpPr>
          <p:nvPr>
            <p:ph type="title"/>
          </p:nvPr>
        </p:nvSpPr>
        <p:spPr/>
        <p:txBody>
          <a:bodyPr/>
          <a:lstStyle/>
          <a:p>
            <a:pPr eaLnBrk="1" hangingPunct="1"/>
            <a:r>
              <a:rPr lang="it-IT" smtClean="0"/>
              <a:t>MOTIVI DI CONTATTO</a:t>
            </a:r>
          </a:p>
        </p:txBody>
      </p:sp>
      <p:sp>
        <p:nvSpPr>
          <p:cNvPr id="358510" name="Rectangle 3"/>
          <p:cNvSpPr>
            <a:spLocks noChangeArrowheads="1"/>
          </p:cNvSpPr>
          <p:nvPr/>
        </p:nvSpPr>
        <p:spPr bwMode="auto">
          <a:xfrm>
            <a:off x="755650" y="692150"/>
            <a:ext cx="8216900" cy="1008063"/>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4"/>
              </a:buBlip>
            </a:pPr>
            <a:r>
              <a:rPr lang="it-IT" sz="1200">
                <a:solidFill>
                  <a:schemeClr val="tx1"/>
                </a:solidFill>
                <a:latin typeface="Arial" charset="0"/>
              </a:rPr>
              <a:t>Per quali motivi ha chiamato il NV </a:t>
            </a:r>
            <a:r>
              <a:rPr lang="it-IT" sz="1200">
                <a:solidFill>
                  <a:schemeClr val="tx1"/>
                </a:solidFill>
              </a:rPr>
              <a:t>per la segnalazione dei guasti</a:t>
            </a:r>
            <a:r>
              <a:rPr lang="it-IT" sz="1200">
                <a:solidFill>
                  <a:schemeClr val="tx1"/>
                </a:solidFill>
                <a:latin typeface="Arial" charset="0"/>
              </a:rPr>
              <a:t>? (risposta multipla)</a:t>
            </a:r>
          </a:p>
        </p:txBody>
      </p:sp>
      <p:sp>
        <p:nvSpPr>
          <p:cNvPr id="7" name="Segnaposto numero diapositiva 6"/>
          <p:cNvSpPr>
            <a:spLocks noGrp="1"/>
          </p:cNvSpPr>
          <p:nvPr>
            <p:ph type="sldNum" sz="quarter" idx="10"/>
          </p:nvPr>
        </p:nvSpPr>
        <p:spPr/>
        <p:txBody>
          <a:bodyPr/>
          <a:lstStyle/>
          <a:p>
            <a:pPr>
              <a:defRPr/>
            </a:pPr>
            <a:fld id="{1E692416-8132-4CF6-9BDF-076B4E099151}" type="slidenum">
              <a:rPr lang="it-IT" smtClean="0"/>
              <a:pPr>
                <a:defRPr/>
              </a:pPr>
              <a:t>160</a:t>
            </a:fld>
            <a:endParaRPr lang="it-IT"/>
          </a:p>
        </p:txBody>
      </p:sp>
      <p:sp>
        <p:nvSpPr>
          <p:cNvPr id="358512"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SEGNALAZIONE GUASTI</a:t>
            </a:r>
          </a:p>
          <a:p>
            <a:pPr defTabSz="449263">
              <a:buClr>
                <a:srgbClr val="000000"/>
              </a:buClr>
              <a:buSzPct val="100000"/>
              <a:buFont typeface="Times" pitchFamily="18" charset="0"/>
              <a:buNone/>
            </a:pPr>
            <a:r>
              <a:rPr lang="it-IT" sz="1800" i="1">
                <a:solidFill>
                  <a:schemeClr val="bg1"/>
                </a:solidFill>
              </a:rPr>
              <a:t>Motivi di contatto</a:t>
            </a:r>
          </a:p>
        </p:txBody>
      </p:sp>
      <p:sp>
        <p:nvSpPr>
          <p:cNvPr id="358513"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(204 CASI AD HOC)</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533" name="Rectangle 8"/>
          <p:cNvSpPr>
            <a:spLocks noGrp="1"/>
          </p:cNvSpPr>
          <p:nvPr>
            <p:ph type="title"/>
          </p:nvPr>
        </p:nvSpPr>
        <p:spPr/>
        <p:txBody>
          <a:bodyPr/>
          <a:lstStyle/>
          <a:p>
            <a:pPr eaLnBrk="1" hangingPunct="1"/>
            <a:r>
              <a:rPr lang="it-IT" smtClean="0"/>
              <a:t>MOTIVI DI CONTATTO</a:t>
            </a:r>
          </a:p>
        </p:txBody>
      </p:sp>
      <p:sp>
        <p:nvSpPr>
          <p:cNvPr id="359534" name="Rectangle 3"/>
          <p:cNvSpPr>
            <a:spLocks noChangeArrowheads="1"/>
          </p:cNvSpPr>
          <p:nvPr/>
        </p:nvSpPr>
        <p:spPr bwMode="auto">
          <a:xfrm>
            <a:off x="755650" y="765175"/>
            <a:ext cx="8216900" cy="1008063"/>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3"/>
              </a:buBlip>
            </a:pPr>
            <a:r>
              <a:rPr lang="it-IT" sz="1200">
                <a:solidFill>
                  <a:schemeClr val="tx1"/>
                </a:solidFill>
                <a:latin typeface="Arial" charset="0"/>
              </a:rPr>
              <a:t>Dove ha reperito il NV di SEGNALAZIONE GUASTI di  Acquedotto del Fiora al quale ha telefonato?</a:t>
            </a:r>
          </a:p>
          <a:p>
            <a:pPr marL="265113" indent="-265113" algn="just">
              <a:spcBef>
                <a:spcPct val="20000"/>
              </a:spcBef>
            </a:pPr>
            <a:r>
              <a:rPr lang="it-IT" sz="1200">
                <a:solidFill>
                  <a:schemeClr val="tx1"/>
                </a:solidFill>
                <a:latin typeface="Arial" charset="0"/>
              </a:rPr>
              <a:t>       (risposta multipla)</a:t>
            </a:r>
          </a:p>
        </p:txBody>
      </p:sp>
      <p:sp>
        <p:nvSpPr>
          <p:cNvPr id="7" name="Segnaposto numero diapositiva 6"/>
          <p:cNvSpPr>
            <a:spLocks noGrp="1"/>
          </p:cNvSpPr>
          <p:nvPr>
            <p:ph type="sldNum" sz="quarter" idx="10"/>
          </p:nvPr>
        </p:nvSpPr>
        <p:spPr/>
        <p:txBody>
          <a:bodyPr/>
          <a:lstStyle/>
          <a:p>
            <a:pPr>
              <a:defRPr/>
            </a:pPr>
            <a:fld id="{5A760083-DF97-4789-9507-87F2AE6AE9D5}" type="slidenum">
              <a:rPr lang="it-IT" smtClean="0"/>
              <a:pPr>
                <a:defRPr/>
              </a:pPr>
              <a:t>161</a:t>
            </a:fld>
            <a:endParaRPr lang="it-IT"/>
          </a:p>
        </p:txBody>
      </p:sp>
      <p:sp>
        <p:nvSpPr>
          <p:cNvPr id="359536"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SEGNALAZIONE GUASTI</a:t>
            </a:r>
          </a:p>
          <a:p>
            <a:pPr defTabSz="449263">
              <a:buClr>
                <a:srgbClr val="000000"/>
              </a:buClr>
              <a:buSzPct val="100000"/>
              <a:buFont typeface="Times" pitchFamily="18" charset="0"/>
              <a:buNone/>
            </a:pPr>
            <a:r>
              <a:rPr lang="it-IT" sz="1800" i="1">
                <a:solidFill>
                  <a:schemeClr val="bg1"/>
                </a:solidFill>
              </a:rPr>
              <a:t>Motivi di contatto</a:t>
            </a:r>
          </a:p>
        </p:txBody>
      </p:sp>
      <p:graphicFrame>
        <p:nvGraphicFramePr>
          <p:cNvPr id="359532" name="Object 108"/>
          <p:cNvGraphicFramePr>
            <a:graphicFrameLocks noChangeAspect="1"/>
          </p:cNvGraphicFramePr>
          <p:nvPr/>
        </p:nvGraphicFramePr>
        <p:xfrm>
          <a:off x="1187450" y="1268413"/>
          <a:ext cx="7345363" cy="4503737"/>
        </p:xfrm>
        <a:graphic>
          <a:graphicData uri="http://schemas.openxmlformats.org/presentationml/2006/ole">
            <p:oleObj spid="_x0000_s359532" name="Worksheet" r:id="rId4" imgW="8944018" imgH="4505393" progId="Excel.Sheet.8">
              <p:embed/>
            </p:oleObj>
          </a:graphicData>
        </a:graphic>
      </p:graphicFrame>
      <p:sp>
        <p:nvSpPr>
          <p:cNvPr id="359537"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(204 CASI AD HOC)</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0"/>
          </p:nvPr>
        </p:nvSpPr>
        <p:spPr/>
        <p:txBody>
          <a:bodyPr/>
          <a:lstStyle/>
          <a:p>
            <a:pPr>
              <a:defRPr/>
            </a:pPr>
            <a:fld id="{782AD7F7-6B88-4A5D-995D-80FC892923B3}" type="slidenum">
              <a:rPr lang="it-IT" smtClean="0"/>
              <a:pPr>
                <a:defRPr/>
              </a:pPr>
              <a:t>162</a:t>
            </a:fld>
            <a:endParaRPr lang="it-IT"/>
          </a:p>
        </p:txBody>
      </p:sp>
      <p:sp>
        <p:nvSpPr>
          <p:cNvPr id="573442" name="Rectangle 8"/>
          <p:cNvSpPr>
            <a:spLocks noGrp="1"/>
          </p:cNvSpPr>
          <p:nvPr>
            <p:ph type="title"/>
          </p:nvPr>
        </p:nvSpPr>
        <p:spPr>
          <a:xfrm>
            <a:off x="760413" y="130175"/>
            <a:ext cx="8204200" cy="727075"/>
          </a:xfrm>
        </p:spPr>
        <p:txBody>
          <a:bodyPr/>
          <a:lstStyle/>
          <a:p>
            <a:pPr eaLnBrk="1" hangingPunct="1"/>
            <a:r>
              <a:rPr lang="it-IT" smtClean="0"/>
              <a:t>LA GESTIONE DELLA SEGNALAZIONE DEL GUASTO</a:t>
            </a:r>
          </a:p>
        </p:txBody>
      </p:sp>
      <p:sp>
        <p:nvSpPr>
          <p:cNvPr id="573443" name="Rectangle 3"/>
          <p:cNvSpPr>
            <a:spLocks noChangeArrowheads="1"/>
          </p:cNvSpPr>
          <p:nvPr/>
        </p:nvSpPr>
        <p:spPr bwMode="auto">
          <a:xfrm>
            <a:off x="684213" y="476250"/>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2"/>
              </a:buBlip>
            </a:pPr>
            <a:r>
              <a:rPr lang="it-IT" sz="1200">
                <a:solidFill>
                  <a:schemeClr val="tx1"/>
                </a:solidFill>
                <a:latin typeface="Arial" charset="0"/>
              </a:rPr>
              <a:t>Passando invece all’aspetto tecnico di gestione della sua segnalazione di un guasto (perdita idrica, rottura di un contatore, sversamento fognario ecc.) mi dovrebbe dire, quanto è stato soddisfatto della rapidità con cui Acquedotto del Fiora ha effettuato l’intervento.</a:t>
            </a:r>
          </a:p>
        </p:txBody>
      </p:sp>
      <p:sp>
        <p:nvSpPr>
          <p:cNvPr id="8"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defRPr/>
            </a:pPr>
            <a:r>
              <a:rPr lang="it-IT" sz="1800" dirty="0">
                <a:solidFill>
                  <a:schemeClr val="bg1"/>
                </a:solidFill>
              </a:rPr>
              <a:t>CALL BACK SEGNALAZIONE GUASTI</a:t>
            </a:r>
            <a:r>
              <a:rPr lang="it-IT" sz="1800" dirty="0">
                <a:solidFill>
                  <a:schemeClr val="bg1"/>
                </a:solidFill>
              </a:rPr>
              <a:t/>
            </a:r>
            <a:br>
              <a:rPr lang="it-IT" sz="1800" dirty="0">
                <a:solidFill>
                  <a:schemeClr val="bg1"/>
                </a:solidFill>
              </a:rPr>
            </a:br>
            <a:r>
              <a:rPr lang="it-IT" sz="1800" i="1" dirty="0">
                <a:solidFill>
                  <a:schemeClr val="bg1"/>
                </a:solidFill>
              </a:rPr>
              <a:t>La soddisfazione</a:t>
            </a:r>
            <a:endParaRPr lang="it-IT" sz="1800" i="1" dirty="0">
              <a:solidFill>
                <a:schemeClr val="bg1"/>
              </a:solidFill>
              <a:effectLst>
                <a:outerShdw blurRad="38100" dist="38100" dir="2700000" algn="tl">
                  <a:srgbClr val="C0C0C0"/>
                </a:outerShdw>
              </a:effectLst>
            </a:endParaRPr>
          </a:p>
        </p:txBody>
      </p:sp>
      <p:graphicFrame>
        <p:nvGraphicFramePr>
          <p:cNvPr id="11" name="Group 76"/>
          <p:cNvGraphicFramePr>
            <a:graphicFrameLocks noGrp="1"/>
          </p:cNvGraphicFramePr>
          <p:nvPr/>
        </p:nvGraphicFramePr>
        <p:xfrm>
          <a:off x="1116013" y="1557338"/>
          <a:ext cx="6840537" cy="3679825"/>
        </p:xfrm>
        <a:graphic>
          <a:graphicData uri="http://schemas.openxmlformats.org/drawingml/2006/table">
            <a:tbl>
              <a:tblPr/>
              <a:tblGrid>
                <a:gridCol w="1986668"/>
                <a:gridCol w="1618031"/>
                <a:gridCol w="1618031"/>
                <a:gridCol w="1618031"/>
              </a:tblGrid>
              <a:tr h="5381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NUMERO VERDE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NUMERO REPERIBILITA’</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en-US" sz="1400" b="1" u="none" strike="noStrike" dirty="0">
                          <a:effectLst/>
                        </a:rPr>
                        <a:t>26%</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en-US" sz="1400" u="none" strike="noStrike" dirty="0">
                          <a:effectLst/>
                        </a:rPr>
                        <a:t>27%</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en-US" sz="1400" u="none" strike="noStrike" dirty="0">
                          <a:effectLst/>
                        </a:rPr>
                        <a:t>25%</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en-US" sz="1400" b="1" u="none" strike="noStrike" dirty="0">
                          <a:effectLst/>
                        </a:rPr>
                        <a:t>21%</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en-US" sz="1400" u="none" strike="noStrike" dirty="0">
                          <a:effectLst/>
                        </a:rPr>
                        <a:t>18%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en-US" sz="1400" u="none" strike="noStrike">
                          <a:effectLst/>
                        </a:rPr>
                        <a:t>31%</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en-US" sz="1400" b="1" u="none" strike="noStrike" dirty="0">
                          <a:effectLst/>
                        </a:rPr>
                        <a:t>30%</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en-US" sz="1400" u="none" strike="noStrike" dirty="0">
                          <a:effectLst/>
                        </a:rPr>
                        <a:t>29%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en-US" sz="1400" u="none" strike="noStrike" dirty="0" smtClean="0">
                          <a:effectLst/>
                        </a:rPr>
                        <a:t>32%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en-US" sz="1400" b="1" u="none" strike="noStrike" dirty="0">
                          <a:effectLst/>
                        </a:rPr>
                        <a:t>23%</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en-US" sz="1400" u="none" strike="noStrike" dirty="0">
                          <a:effectLst/>
                        </a:rPr>
                        <a:t>26%</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en-US" sz="1400" u="none" strike="noStrike" dirty="0">
                          <a:effectLst/>
                        </a:rPr>
                        <a:t>12%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7,0</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6,9</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7,5</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573484"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(204 CASI AD HOC)</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p>
            <a:pPr>
              <a:defRPr/>
            </a:pPr>
            <a:fld id="{F1ED0289-9D6C-4A4A-89F9-7C208294B96E}" type="slidenum">
              <a:rPr lang="it-IT" smtClean="0"/>
              <a:pPr>
                <a:defRPr/>
              </a:pPr>
              <a:t>163</a:t>
            </a:fld>
            <a:endParaRPr lang="it-IT"/>
          </a:p>
        </p:txBody>
      </p:sp>
      <p:sp>
        <p:nvSpPr>
          <p:cNvPr id="574466" name="Rectangle 2"/>
          <p:cNvSpPr>
            <a:spLocks noChangeArrowheads="1"/>
          </p:cNvSpPr>
          <p:nvPr/>
        </p:nvSpPr>
        <p:spPr bwMode="auto">
          <a:xfrm>
            <a:off x="2124075" y="3789363"/>
            <a:ext cx="6886575"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Sesta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Call Back Intervento Tecnico</a:t>
            </a:r>
          </a:p>
        </p:txBody>
      </p:sp>
      <p:sp>
        <p:nvSpPr>
          <p:cNvPr id="574467" name="Rettangolo 3"/>
          <p:cNvSpPr>
            <a:spLocks noChangeArrowheads="1"/>
          </p:cNvSpPr>
          <p:nvPr/>
        </p:nvSpPr>
        <p:spPr bwMode="auto">
          <a:xfrm>
            <a:off x="3084513" y="5373688"/>
            <a:ext cx="6000750" cy="461962"/>
          </a:xfrm>
          <a:prstGeom prst="rect">
            <a:avLst/>
          </a:prstGeom>
          <a:noFill/>
          <a:ln w="9525">
            <a:noFill/>
            <a:miter lim="800000"/>
            <a:headEnd/>
            <a:tailEnd/>
          </a:ln>
        </p:spPr>
        <p:txBody>
          <a:bodyPr>
            <a:spAutoFit/>
          </a:bodyPr>
          <a:lstStyle/>
          <a:p>
            <a:pPr algn="r">
              <a:buClr>
                <a:srgbClr val="000000"/>
              </a:buClr>
              <a:buSzPct val="100000"/>
              <a:buFont typeface="Times" pitchFamily="18" charset="0"/>
              <a:buNone/>
            </a:pPr>
            <a:r>
              <a:rPr lang="it-IT" sz="1200" i="1">
                <a:solidFill>
                  <a:schemeClr val="tx1"/>
                </a:solidFill>
              </a:rPr>
              <a:t> </a:t>
            </a:r>
            <a:r>
              <a:rPr lang="it-IT" sz="1200" b="1" i="1">
                <a:solidFill>
                  <a:schemeClr val="tx1"/>
                </a:solidFill>
              </a:rPr>
              <a:t>(207 interviste: 105 interviste per interventi AREA e 102 interviste per interventi AST)</a:t>
            </a:r>
            <a:endParaRPr lang="it-IT" sz="1200" b="1">
              <a:solidFill>
                <a:schemeClr val="tx1"/>
              </a:solidFill>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5489" name="Object 3"/>
          <p:cNvGraphicFramePr>
            <a:graphicFrameLocks noChangeAspect="1"/>
          </p:cNvGraphicFramePr>
          <p:nvPr/>
        </p:nvGraphicFramePr>
        <p:xfrm>
          <a:off x="411163" y="1397000"/>
          <a:ext cx="8478837" cy="4908550"/>
        </p:xfrm>
        <a:graphic>
          <a:graphicData uri="http://schemas.openxmlformats.org/presentationml/2006/ole">
            <p:oleObj spid="_x0000_s575489" r:id="rId3" imgW="8480271" imgH="4907705" progId="Excel.Chart.8">
              <p:embed/>
            </p:oleObj>
          </a:graphicData>
        </a:graphic>
      </p:graphicFrame>
      <p:sp>
        <p:nvSpPr>
          <p:cNvPr id="7" name="Segnaposto numero diapositiva 6"/>
          <p:cNvSpPr>
            <a:spLocks noGrp="1"/>
          </p:cNvSpPr>
          <p:nvPr>
            <p:ph type="sldNum" sz="quarter" idx="10"/>
          </p:nvPr>
        </p:nvSpPr>
        <p:spPr/>
        <p:txBody>
          <a:bodyPr/>
          <a:lstStyle/>
          <a:p>
            <a:pPr>
              <a:defRPr/>
            </a:pPr>
            <a:fld id="{3E34AC68-D880-4068-B79A-460DA2E204B5}" type="slidenum">
              <a:rPr lang="it-IT" smtClean="0"/>
              <a:pPr>
                <a:defRPr/>
              </a:pPr>
              <a:t>164</a:t>
            </a:fld>
            <a:endParaRPr lang="it-IT"/>
          </a:p>
        </p:txBody>
      </p:sp>
      <p:sp>
        <p:nvSpPr>
          <p:cNvPr id="575491"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INTERVENTO TECNICO</a:t>
            </a:r>
          </a:p>
          <a:p>
            <a:pPr defTabSz="449263">
              <a:buClr>
                <a:srgbClr val="000000"/>
              </a:buClr>
              <a:buSzPct val="100000"/>
              <a:buFont typeface="Times" pitchFamily="18" charset="0"/>
              <a:buNone/>
            </a:pPr>
            <a:endParaRPr lang="it-IT" sz="1800">
              <a:solidFill>
                <a:schemeClr val="bg1"/>
              </a:solidFill>
            </a:endParaRPr>
          </a:p>
        </p:txBody>
      </p:sp>
      <p:sp>
        <p:nvSpPr>
          <p:cNvPr id="575492" name="Rectangle 8"/>
          <p:cNvSpPr>
            <a:spLocks noGrp="1"/>
          </p:cNvSpPr>
          <p:nvPr>
            <p:ph type="title"/>
          </p:nvPr>
        </p:nvSpPr>
        <p:spPr/>
        <p:txBody>
          <a:bodyPr/>
          <a:lstStyle/>
          <a:p>
            <a:pPr eaLnBrk="1" hangingPunct="1"/>
            <a:r>
              <a:rPr lang="it-IT" smtClean="0"/>
              <a:t>MOTIVI DI CONTATTO</a:t>
            </a:r>
            <a:br>
              <a:rPr lang="it-IT" smtClean="0"/>
            </a:br>
            <a:endParaRPr lang="it-IT" smtClean="0"/>
          </a:p>
        </p:txBody>
      </p:sp>
      <p:sp>
        <p:nvSpPr>
          <p:cNvPr id="575493" name="Rectangle 3"/>
          <p:cNvSpPr>
            <a:spLocks noChangeArrowheads="1"/>
          </p:cNvSpPr>
          <p:nvPr/>
        </p:nvSpPr>
        <p:spPr bwMode="auto">
          <a:xfrm>
            <a:off x="747713" y="10652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Negli ultimi 6 mesi, ha contattato Acquedotto del Fiora per uno o più dei seguenti motivi? </a:t>
            </a:r>
            <a:r>
              <a:rPr lang="it-IT" sz="1200" i="1">
                <a:solidFill>
                  <a:schemeClr val="tx1"/>
                </a:solidFill>
                <a:latin typeface="Arial" charset="0"/>
              </a:rPr>
              <a:t>(risposta multipla)</a:t>
            </a:r>
          </a:p>
        </p:txBody>
      </p:sp>
      <p:sp>
        <p:nvSpPr>
          <p:cNvPr id="9"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(207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3"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Allegati</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Questionari</a:t>
            </a:r>
          </a:p>
        </p:txBody>
      </p:sp>
      <p:sp>
        <p:nvSpPr>
          <p:cNvPr id="3" name="Segnaposto numero diapositiva 2"/>
          <p:cNvSpPr>
            <a:spLocks noGrp="1"/>
          </p:cNvSpPr>
          <p:nvPr>
            <p:ph type="sldNum" sz="quarter" idx="10"/>
          </p:nvPr>
        </p:nvSpPr>
        <p:spPr/>
        <p:txBody>
          <a:bodyPr/>
          <a:lstStyle/>
          <a:p>
            <a:pPr>
              <a:defRPr/>
            </a:pPr>
            <a:fld id="{2798B17F-6ABE-42EE-A6F8-ECB6AF77ACED}" type="slidenum">
              <a:rPr lang="it-IT" smtClean="0"/>
              <a:pPr>
                <a:defRPr/>
              </a:pPr>
              <a:t>165</a:t>
            </a:fld>
            <a:endParaRPr lang="it-IT"/>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000FD323-614B-4F06-A5BC-203B2D4469F9}" type="slidenum">
              <a:rPr lang="it-IT" smtClean="0"/>
              <a:pPr>
                <a:defRPr/>
              </a:pPr>
              <a:t>166</a:t>
            </a:fld>
            <a:endParaRPr lang="it-IT"/>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577539" name="Rectangle 1"/>
          <p:cNvSpPr>
            <a:spLocks noChangeArrowheads="1"/>
          </p:cNvSpPr>
          <p:nvPr/>
        </p:nvSpPr>
        <p:spPr bwMode="auto">
          <a:xfrm>
            <a:off x="739775" y="711200"/>
            <a:ext cx="8286750" cy="5170488"/>
          </a:xfrm>
          <a:prstGeom prst="rect">
            <a:avLst/>
          </a:prstGeom>
          <a:noFill/>
          <a:ln w="9525">
            <a:noFill/>
            <a:miter lim="800000"/>
            <a:headEnd/>
            <a:tailEnd/>
          </a:ln>
        </p:spPr>
        <p:txBody>
          <a:bodyPr anchor="ctr">
            <a:spAutoFit/>
          </a:bodyPr>
          <a:lstStyle/>
          <a:p>
            <a:pPr>
              <a:tabLst>
                <a:tab pos="384175" algn="l"/>
                <a:tab pos="571500" algn="l"/>
              </a:tabLst>
            </a:pPr>
            <a:r>
              <a:rPr lang="it-IT" sz="1000">
                <a:solidFill>
                  <a:schemeClr val="tx1"/>
                </a:solidFill>
                <a:latin typeface="Arial" charset="0"/>
                <a:cs typeface="Times New Roman" pitchFamily="18" charset="0"/>
              </a:rPr>
              <a:t>In primo luogo vorrei chiederLe se Lei o qualcun altro nella Sua famiglia lavora per un istituto di ricerche di mercato o per un fornitore del servizio idrico.</a:t>
            </a:r>
            <a:endParaRPr lang="it-IT" sz="1000">
              <a:solidFill>
                <a:schemeClr val="tx1"/>
              </a:solidFill>
              <a:latin typeface="Arial" charset="0"/>
            </a:endParaRPr>
          </a:p>
          <a:p>
            <a:pPr eaLnBrk="0" hangingPunct="0">
              <a:tabLst>
                <a:tab pos="384175" algn="l"/>
                <a:tab pos="571500" algn="l"/>
              </a:tabLst>
            </a:pPr>
            <a:r>
              <a:rPr lang="it-IT" sz="1000">
                <a:solidFill>
                  <a:schemeClr val="tx1"/>
                </a:solidFill>
                <a:latin typeface="Arial" charset="0"/>
                <a:cs typeface="Times New Roman" pitchFamily="18" charset="0"/>
              </a:rPr>
              <a:t>	[1] Sì</a:t>
            </a:r>
            <a:r>
              <a:rPr lang="it-IT" sz="1000">
                <a:solidFill>
                  <a:schemeClr val="tx1"/>
                </a:solidFill>
                <a:latin typeface="Arial" charset="0"/>
                <a:cs typeface="Times New Roman" pitchFamily="18" charset="0"/>
                <a:sym typeface="Wingdings" pitchFamily="2" charset="2"/>
              </a:rPr>
              <a:t></a:t>
            </a:r>
            <a:r>
              <a:rPr lang="it-IT" sz="1000">
                <a:solidFill>
                  <a:schemeClr val="tx1"/>
                </a:solidFill>
                <a:latin typeface="Arial" charset="0"/>
                <a:cs typeface="Times New Roman" pitchFamily="18" charset="0"/>
              </a:rPr>
              <a:t> </a:t>
            </a:r>
            <a:r>
              <a:rPr lang="it-IT" sz="1000">
                <a:solidFill>
                  <a:schemeClr val="tx1"/>
                </a:solidFill>
                <a:latin typeface="Arial" charset="0"/>
                <a:cs typeface="Times New Roman" pitchFamily="18" charset="0"/>
                <a:sym typeface="Wingdings" pitchFamily="2" charset="2"/>
              </a:rPr>
              <a:t>CHIUDERE</a:t>
            </a:r>
            <a:endParaRPr lang="it-IT" sz="1000">
              <a:solidFill>
                <a:schemeClr val="tx1"/>
              </a:solidFill>
              <a:latin typeface="Arial" charset="0"/>
              <a:sym typeface="Wingdings" pitchFamily="2" charset="2"/>
            </a:endParaRP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[2] NO</a:t>
            </a:r>
            <a:endParaRPr lang="it-IT" sz="1000">
              <a:solidFill>
                <a:schemeClr val="tx1"/>
              </a:solidFill>
              <a:latin typeface="Arial" charset="0"/>
              <a:sym typeface="Wingdings" pitchFamily="2" charset="2"/>
            </a:endParaRPr>
          </a:p>
          <a:p>
            <a:pPr eaLnBrk="0" hangingPunct="0">
              <a:tabLst>
                <a:tab pos="384175" algn="l"/>
                <a:tab pos="571500" algn="l"/>
              </a:tabLst>
            </a:pPr>
            <a:endParaRPr lang="it-IT" sz="1000" b="1">
              <a:solidFill>
                <a:schemeClr val="tx1"/>
              </a:solidFill>
              <a:latin typeface="Arial" charset="0"/>
              <a:cs typeface="Times New Roman" pitchFamily="18" charset="0"/>
              <a:sym typeface="Wingdings" pitchFamily="2" charset="2"/>
            </a:endParaRPr>
          </a:p>
          <a:p>
            <a:pPr eaLnBrk="0" hangingPunct="0">
              <a:tabLst>
                <a:tab pos="384175" algn="l"/>
                <a:tab pos="571500" algn="l"/>
              </a:tabLst>
            </a:pPr>
            <a:r>
              <a:rPr lang="it-IT" sz="1000" b="1">
                <a:solidFill>
                  <a:schemeClr val="tx1"/>
                </a:solidFill>
                <a:latin typeface="Arial" charset="0"/>
                <a:cs typeface="Times New Roman" pitchFamily="18" charset="0"/>
                <a:sym typeface="Wingdings" pitchFamily="2" charset="2"/>
              </a:rPr>
              <a:t>SEZIONE X – INFORMAZIONI GENERALI</a:t>
            </a:r>
            <a:endParaRPr lang="it-IT" sz="1000">
              <a:solidFill>
                <a:schemeClr val="tx1"/>
              </a:solidFill>
              <a:latin typeface="Arial" charset="0"/>
              <a:sym typeface="Wingdings" pitchFamily="2" charset="2"/>
            </a:endParaRPr>
          </a:p>
          <a:p>
            <a:pPr eaLnBrk="0" hangingPunct="0">
              <a:tabLst>
                <a:tab pos="384175" algn="l"/>
                <a:tab pos="571500" algn="l"/>
              </a:tabLst>
            </a:pPr>
            <a:endParaRPr lang="it-IT" sz="1000">
              <a:solidFill>
                <a:schemeClr val="tx1"/>
              </a:solidFill>
              <a:latin typeface="Arial" charset="0"/>
              <a:cs typeface="Times New Roman" pitchFamily="18" charset="0"/>
              <a:sym typeface="Wingdings" pitchFamily="2" charset="2"/>
            </a:endParaRP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SEZIONE X – INFORMAZIONI E IDENTIFICAZIONE TARGET</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X.1	[DA SAMPLE] COMUNE</a:t>
            </a:r>
          </a:p>
          <a:p>
            <a:pPr eaLnBrk="0" hangingPunct="0">
              <a:tabLst>
                <a:tab pos="384175" algn="l"/>
                <a:tab pos="571500" algn="l"/>
              </a:tabLst>
            </a:pPr>
            <a:endParaRPr lang="it-IT" sz="1000">
              <a:solidFill>
                <a:schemeClr val="tx1"/>
              </a:solidFill>
              <a:latin typeface="Arial" charset="0"/>
              <a:cs typeface="Times New Roman" pitchFamily="18" charset="0"/>
              <a:sym typeface="Wingdings" pitchFamily="2" charset="2"/>
            </a:endParaRP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X.2.	[DA SAMPLE] AREA</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[ 1] ZONA Costa   </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[ 2] ZONA  Montagna</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[ 3] ZONA Senese</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X3.	Lei ha un contratto diretto con l’azienda che eroga l’acqua potabile, cioè la sua famiglia riceve e paga direttamente la fattura dell’acqua, 	oppure il suo contratto è gestito da un amministratore condominiale?</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[ 1] Riceve e paga direttamente le fatture/utenza singola  CLIENTI DOMESTICI CON UTENZA DIRETTA</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[ 2] Contratto gestito da un amministratore condominiale  CHIUDERE</a:t>
            </a:r>
          </a:p>
          <a:p>
            <a:pPr eaLnBrk="0" hangingPunct="0">
              <a:tabLst>
                <a:tab pos="384175" algn="l"/>
                <a:tab pos="571500" algn="l"/>
              </a:tabLst>
            </a:pPr>
            <a:endParaRPr lang="it-IT" sz="1000">
              <a:solidFill>
                <a:schemeClr val="tx1"/>
              </a:solidFill>
              <a:latin typeface="Arial" charset="0"/>
              <a:sym typeface="Symbol" pitchFamily="18" charset="2"/>
            </a:endParaRPr>
          </a:p>
          <a:p>
            <a:pPr eaLnBrk="0" hangingPunct="0">
              <a:buFont typeface="Times" pitchFamily="18" charset="0"/>
              <a:buNone/>
              <a:tabLst>
                <a:tab pos="384175" algn="l"/>
                <a:tab pos="571500" algn="l"/>
              </a:tabLst>
            </a:pPr>
            <a:r>
              <a:rPr lang="it-IT" sz="1000" b="1">
                <a:solidFill>
                  <a:schemeClr val="tx1"/>
                </a:solidFill>
                <a:latin typeface="Arial" charset="0"/>
                <a:cs typeface="Times New Roman" pitchFamily="18" charset="0"/>
                <a:sym typeface="Symbol" pitchFamily="18" charset="2"/>
              </a:rPr>
              <a:t>SEZIONE A –  NOTORIETÀ DELLE SOCIETÀ CHE GESTISCONO IL SERVIZIO</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A.1.	Sa indicarmi il nome dell’azienda o ente che eroga l’acqua potabile nel suo Comune? [NON LEGGERE];   &lt;SINGOLA;&gt;</a:t>
            </a:r>
          </a:p>
          <a:p>
            <a:pPr eaLnBrk="0" hangingPunct="0">
              <a:buFont typeface="Times" pitchFamily="18" charset="0"/>
              <a:buNone/>
              <a:tabLst>
                <a:tab pos="384175" algn="l"/>
                <a:tab pos="571500" algn="l"/>
              </a:tabLst>
            </a:pPr>
            <a:endParaRPr lang="it-IT" sz="1000">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	[ 1] Acquedotto del Fiora spa </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[ 2] Direttamente il comune </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[ 3] Altro [SPECIFICARE]</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[ 4] Non sa</a:t>
            </a:r>
          </a:p>
          <a:p>
            <a:pPr eaLnBrk="0" hangingPunct="0">
              <a:buFont typeface="Times" pitchFamily="18" charset="0"/>
              <a:buNone/>
              <a:tabLst>
                <a:tab pos="384175" algn="l"/>
                <a:tab pos="571500" algn="l"/>
              </a:tabLst>
            </a:pPr>
            <a:endParaRPr lang="it-IT" sz="1000">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SE A.1 ≠ 1  L’acqua potabile nel suo comune è erogata da Acquedotto del Fiora spa</a:t>
            </a:r>
          </a:p>
          <a:p>
            <a:pPr eaLnBrk="0" hangingPunct="0">
              <a:tabLst>
                <a:tab pos="384175" algn="l"/>
                <a:tab pos="571500" algn="l"/>
              </a:tabLst>
            </a:pPr>
            <a:endParaRPr lang="it-IT" sz="1000">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rgbClr val="FF0000"/>
                </a:solidFill>
                <a:latin typeface="Arial" charset="0"/>
                <a:cs typeface="Times New Roman" pitchFamily="18" charset="0"/>
                <a:sym typeface="Symbol" pitchFamily="18" charset="2"/>
              </a:rPr>
              <a:t>.</a:t>
            </a:r>
          </a:p>
          <a:p>
            <a:pPr eaLnBrk="0" hangingPunct="0">
              <a:buFont typeface="Times" pitchFamily="18" charset="0"/>
              <a:buNone/>
              <a:tabLst>
                <a:tab pos="384175" algn="l"/>
                <a:tab pos="571500" algn="l"/>
              </a:tabLst>
            </a:pPr>
            <a:endParaRPr lang="it-IT" sz="1000">
              <a:solidFill>
                <a:schemeClr val="tx1"/>
              </a:solidFill>
              <a:latin typeface="Arial" charset="0"/>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14539F12-94C2-482B-B3D7-1E8076CCADFB}" type="slidenum">
              <a:rPr lang="it-IT" smtClean="0"/>
              <a:pPr>
                <a:defRPr/>
              </a:pPr>
              <a:t>167</a:t>
            </a:fld>
            <a:endParaRPr lang="it-IT"/>
          </a:p>
        </p:txBody>
      </p:sp>
      <p:sp>
        <p:nvSpPr>
          <p:cNvPr id="578562" name="Rettangolo 2"/>
          <p:cNvSpPr>
            <a:spLocks noChangeArrowheads="1"/>
          </p:cNvSpPr>
          <p:nvPr/>
        </p:nvSpPr>
        <p:spPr bwMode="auto">
          <a:xfrm>
            <a:off x="1042988" y="836613"/>
            <a:ext cx="7705725" cy="4154487"/>
          </a:xfrm>
          <a:prstGeom prst="rect">
            <a:avLst/>
          </a:prstGeom>
          <a:noFill/>
          <a:ln w="9525">
            <a:noFill/>
            <a:miter lim="800000"/>
            <a:headEnd/>
            <a:tailEnd/>
          </a:ln>
        </p:spPr>
        <p:txBody>
          <a:bodyPr>
            <a:spAutoFit/>
          </a:bodyPr>
          <a:lstStyle/>
          <a:p>
            <a:pPr eaLnBrk="0" hangingPunct="0">
              <a:buFont typeface="Times" pitchFamily="18" charset="0"/>
              <a:buNone/>
              <a:tabLst>
                <a:tab pos="384175" algn="l"/>
                <a:tab pos="571500" algn="l"/>
              </a:tabLst>
            </a:pPr>
            <a:endParaRPr lang="it-IT" b="1">
              <a:solidFill>
                <a:schemeClr val="tx1"/>
              </a:solidFill>
              <a:latin typeface="Arial" charset="0"/>
              <a:cs typeface="Times New Roman" pitchFamily="18" charset="0"/>
              <a:sym typeface="Symbol" pitchFamily="18" charset="2"/>
            </a:endParaRPr>
          </a:p>
          <a:p>
            <a:pPr eaLnBrk="0" hangingPunct="0">
              <a:buFont typeface="Times" pitchFamily="18" charset="0"/>
              <a:buNone/>
              <a:tabLst>
                <a:tab pos="384175" algn="l"/>
                <a:tab pos="571500" algn="l"/>
              </a:tabLst>
            </a:pPr>
            <a:endParaRPr lang="it-IT" b="1">
              <a:solidFill>
                <a:schemeClr val="tx1"/>
              </a:solidFill>
              <a:latin typeface="Arial" charset="0"/>
              <a:cs typeface="Times New Roman" pitchFamily="18" charset="0"/>
              <a:sym typeface="Symbol" pitchFamily="18" charset="2"/>
            </a:endParaRPr>
          </a:p>
          <a:p>
            <a:pPr eaLnBrk="0" hangingPunct="0">
              <a:tabLst>
                <a:tab pos="384175" algn="l"/>
                <a:tab pos="571500" algn="l"/>
              </a:tabLst>
            </a:pPr>
            <a:endParaRPr lang="it-IT" b="1">
              <a:solidFill>
                <a:schemeClr val="tx1"/>
              </a:solidFill>
              <a:latin typeface="Arial" charset="0"/>
              <a:cs typeface="Times New Roman" pitchFamily="18" charset="0"/>
              <a:sym typeface="Symbol" pitchFamily="18" charset="2"/>
            </a:endParaRPr>
          </a:p>
          <a:p>
            <a:pPr eaLnBrk="0" hangingPunct="0">
              <a:tabLst>
                <a:tab pos="384175" algn="l"/>
                <a:tab pos="571500" algn="l"/>
              </a:tabLst>
            </a:pPr>
            <a:endParaRPr lang="it-IT" sz="1200">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A.2 	Sa  indicarmi in quanti Comuni l’acqua  viene erogata dalla stessa Azienda che fornisce il servizio a Lei, ovvero da Acquedotto del Fiora?</a:t>
            </a:r>
          </a:p>
          <a:p>
            <a:pPr eaLnBrk="0" hangingPunct="0">
              <a:tabLst>
                <a:tab pos="384175" algn="l"/>
                <a:tab pos="571500" algn="l"/>
              </a:tabLst>
            </a:pPr>
            <a:endParaRPr lang="it-IT" sz="1000">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	[ 1] meno di 15</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[ 2 ] da 10 a 25</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[ 3] da 25 a  50</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[ 4] oltre 50</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a:t>
            </a: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SE A.2 ≠ da 4: I comuni gestiti da Acquedotto del Fiora sono 56, 28 della provincia di Grosseto e 28 della provincia di Siena</a:t>
            </a:r>
          </a:p>
          <a:p>
            <a:pPr eaLnBrk="0" hangingPunct="0">
              <a:tabLst>
                <a:tab pos="384175" algn="l"/>
                <a:tab pos="571500" algn="l"/>
              </a:tabLst>
            </a:pPr>
            <a:endParaRPr lang="it-IT" sz="1000">
              <a:solidFill>
                <a:schemeClr val="tx1"/>
              </a:solidFill>
              <a:latin typeface="Arial" charset="0"/>
              <a:cs typeface="Times New Roman" pitchFamily="18" charset="0"/>
              <a:sym typeface="Symbol" pitchFamily="18" charset="2"/>
            </a:endParaRPr>
          </a:p>
          <a:p>
            <a:pPr eaLnBrk="0" hangingPunct="0">
              <a:tabLst>
                <a:tab pos="384175" algn="l"/>
                <a:tab pos="571500" algn="l"/>
              </a:tabLst>
            </a:pPr>
            <a:endParaRPr lang="it-IT" sz="1000" b="1">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A.3	Sa che Acquedotto del Fiora oltre il servizio idrico gestisce anche il servizio di fognatura e depurazione?</a:t>
            </a:r>
          </a:p>
          <a:p>
            <a:pPr eaLnBrk="0" hangingPunct="0">
              <a:tabLst>
                <a:tab pos="384175" algn="l"/>
                <a:tab pos="571500" algn="l"/>
              </a:tabLst>
            </a:pPr>
            <a:endParaRPr lang="it-IT" sz="1000" b="1">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b="1">
                <a:solidFill>
                  <a:schemeClr val="tx1"/>
                </a:solidFill>
                <a:latin typeface="Arial" charset="0"/>
                <a:cs typeface="Times New Roman" pitchFamily="18" charset="0"/>
                <a:sym typeface="Symbol" pitchFamily="18" charset="2"/>
              </a:rPr>
              <a:t>	</a:t>
            </a:r>
            <a:r>
              <a:rPr lang="it-IT" sz="1000">
                <a:solidFill>
                  <a:schemeClr val="tx1"/>
                </a:solidFill>
                <a:latin typeface="Arial" charset="0"/>
                <a:cs typeface="Times New Roman" pitchFamily="18" charset="0"/>
              </a:rPr>
              <a:t> [1] </a:t>
            </a:r>
            <a:r>
              <a:rPr lang="it-IT" sz="1000">
                <a:solidFill>
                  <a:schemeClr val="tx1"/>
                </a:solidFill>
                <a:latin typeface="Arial" charset="0"/>
                <a:cs typeface="Times New Roman" pitchFamily="18" charset="0"/>
                <a:sym typeface="Symbol" pitchFamily="18" charset="2"/>
              </a:rPr>
              <a:t>si</a:t>
            </a:r>
            <a:r>
              <a:rPr lang="it-IT" sz="1000" b="1">
                <a:solidFill>
                  <a:schemeClr val="tx1"/>
                </a:solidFill>
                <a:latin typeface="Arial" charset="0"/>
                <a:cs typeface="Times New Roman" pitchFamily="18" charset="0"/>
                <a:sym typeface="Symbol" pitchFamily="18" charset="2"/>
              </a:rPr>
              <a:t>		</a:t>
            </a:r>
            <a:r>
              <a:rPr lang="it-IT" sz="1000">
                <a:solidFill>
                  <a:schemeClr val="tx1"/>
                </a:solidFill>
                <a:latin typeface="Arial" charset="0"/>
                <a:cs typeface="Times New Roman" pitchFamily="18" charset="0"/>
              </a:rPr>
              <a:t> [2] </a:t>
            </a:r>
            <a:r>
              <a:rPr lang="it-IT" sz="1000">
                <a:solidFill>
                  <a:schemeClr val="tx1"/>
                </a:solidFill>
                <a:latin typeface="Arial" charset="0"/>
                <a:cs typeface="Times New Roman" pitchFamily="18" charset="0"/>
                <a:sym typeface="Symbol" pitchFamily="18" charset="2"/>
              </a:rPr>
              <a:t>no</a:t>
            </a:r>
          </a:p>
          <a:p>
            <a:pPr eaLnBrk="0" hangingPunct="0">
              <a:tabLst>
                <a:tab pos="384175" algn="l"/>
                <a:tab pos="571500" algn="l"/>
              </a:tabLst>
            </a:pPr>
            <a:r>
              <a:rPr lang="it-IT" sz="1000" b="1">
                <a:solidFill>
                  <a:schemeClr val="tx1"/>
                </a:solidFill>
                <a:latin typeface="Arial" charset="0"/>
                <a:cs typeface="Times New Roman" pitchFamily="18" charset="0"/>
                <a:sym typeface="Symbol" pitchFamily="18" charset="2"/>
              </a:rPr>
              <a:t> </a:t>
            </a:r>
          </a:p>
          <a:p>
            <a:pPr eaLnBrk="0" hangingPunct="0">
              <a:tabLst>
                <a:tab pos="384175" algn="l"/>
                <a:tab pos="571500" algn="l"/>
              </a:tabLst>
            </a:pPr>
            <a:endParaRPr lang="it-IT" sz="1000" b="1">
              <a:solidFill>
                <a:schemeClr val="tx1"/>
              </a:solidFill>
              <a:latin typeface="Arial" charset="0"/>
              <a:cs typeface="Times New Roman" pitchFamily="18" charset="0"/>
              <a:sym typeface="Symbol" pitchFamily="18" charset="2"/>
            </a:endParaRPr>
          </a:p>
          <a:p>
            <a:pPr eaLnBrk="0" hangingPunct="0">
              <a:buFont typeface="Times" pitchFamily="18" charset="0"/>
              <a:buNone/>
              <a:tabLst>
                <a:tab pos="384175" algn="l"/>
                <a:tab pos="571500" algn="l"/>
              </a:tabLst>
            </a:pPr>
            <a:r>
              <a:rPr lang="it-IT" sz="1000" b="1">
                <a:solidFill>
                  <a:schemeClr val="tx1"/>
                </a:solidFill>
                <a:latin typeface="Arial" charset="0"/>
                <a:cs typeface="Times New Roman" pitchFamily="18" charset="0"/>
                <a:sym typeface="Symbol" pitchFamily="18" charset="2"/>
              </a:rPr>
              <a:t>SEZIONE B – OVERALL</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a:t>
            </a: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B.1.	 Vorrei porle alcune domande sulla qualità del servizio di fornitura dell'acqua potabile da parte di Acquedotto del Fiora spa. Per 	cominciare, vorrei che lei esprimesse il suo giudizio globale circa la qualità del servizio idrico fornitole, negli ultimi 6 mesi, da Acquedotto 	del Fiora spa, dando un voto da 1 a 10, dove 1 significa pessimo e 10 ottimo. </a:t>
            </a:r>
          </a:p>
        </p:txBody>
      </p:sp>
      <p:sp>
        <p:nvSpPr>
          <p:cNvPr id="5" name="CasellaDiTesto 4"/>
          <p:cNvSpPr txBox="1"/>
          <p:nvPr/>
        </p:nvSpPr>
        <p:spPr>
          <a:xfrm>
            <a:off x="1331913" y="404813"/>
            <a:ext cx="7056437" cy="276225"/>
          </a:xfrm>
          <a:prstGeom prst="rect">
            <a:avLst/>
          </a:prstGeom>
          <a:noFill/>
        </p:spPr>
        <p:txBody>
          <a:bodyPr>
            <a:spAutoFit/>
          </a:bodyPr>
          <a:lstStyle/>
          <a:p>
            <a:pPr algn="ctr" eaLnBrk="0" hangingPunct="0">
              <a:tabLst>
                <a:tab pos="384175" algn="l"/>
                <a:tab pos="571500" algn="l"/>
              </a:tabLst>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76315C65-C8D0-410A-BDE1-55309C7D1EC1}" type="slidenum">
              <a:rPr lang="it-IT" smtClean="0"/>
              <a:pPr>
                <a:defRPr/>
              </a:pPr>
              <a:t>168</a:t>
            </a:fld>
            <a:endParaRPr lang="it-IT"/>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1025" name="Rectangle 1"/>
          <p:cNvSpPr>
            <a:spLocks noChangeArrowheads="1"/>
          </p:cNvSpPr>
          <p:nvPr/>
        </p:nvSpPr>
        <p:spPr bwMode="auto">
          <a:xfrm>
            <a:off x="827088" y="260350"/>
            <a:ext cx="8199437" cy="4708525"/>
          </a:xfrm>
          <a:prstGeom prst="rect">
            <a:avLst/>
          </a:prstGeom>
          <a:noFill/>
          <a:ln w="9525">
            <a:noFill/>
            <a:miter lim="800000"/>
            <a:headEnd/>
            <a:tailEnd/>
          </a:ln>
          <a:effectLst/>
        </p:spPr>
        <p:txBody>
          <a:bodyPr anchor="ctr">
            <a:spAutoFit/>
          </a:bodyPr>
          <a:lstStyle/>
          <a:p>
            <a:pPr>
              <a:buFont typeface="Times" pitchFamily="18" charset="0"/>
              <a:buNone/>
              <a:tabLst>
                <a:tab pos="384175" algn="l"/>
                <a:tab pos="571500" algn="l"/>
              </a:tabLst>
              <a:defRPr/>
            </a:pPr>
            <a:endParaRPr lang="it-IT" sz="1000" b="1" dirty="0">
              <a:solidFill>
                <a:schemeClr val="tx1"/>
              </a:solidFill>
              <a:latin typeface="+mn-lt"/>
              <a:ea typeface="Times New Roman" pitchFamily="18" charset="0"/>
              <a:sym typeface="Symbol" pitchFamily="18" charset="2"/>
            </a:endParaRPr>
          </a:p>
          <a:p>
            <a:pPr>
              <a:buFont typeface="Times" pitchFamily="18" charset="0"/>
              <a:buNone/>
              <a:tabLst>
                <a:tab pos="384175" algn="l"/>
                <a:tab pos="571500" algn="l"/>
              </a:tabLst>
              <a:defRPr/>
            </a:pPr>
            <a:endParaRPr lang="it-IT" sz="1000" b="1" dirty="0">
              <a:solidFill>
                <a:schemeClr val="tx1"/>
              </a:solidFill>
              <a:latin typeface="+mn-lt"/>
              <a:ea typeface="Times New Roman" pitchFamily="18" charset="0"/>
              <a:sym typeface="Symbol" pitchFamily="18" charset="2"/>
            </a:endParaRPr>
          </a:p>
          <a:p>
            <a:pPr>
              <a:buFont typeface="Times" pitchFamily="18" charset="0"/>
              <a:buNone/>
              <a:tabLst>
                <a:tab pos="384175" algn="l"/>
                <a:tab pos="571500" algn="l"/>
              </a:tabLst>
              <a:defRPr/>
            </a:pPr>
            <a:r>
              <a:rPr lang="it-IT" sz="1000" b="1" dirty="0">
                <a:solidFill>
                  <a:schemeClr val="tx1"/>
                </a:solidFill>
                <a:latin typeface="+mn-lt"/>
                <a:ea typeface="Times New Roman" pitchFamily="18" charset="0"/>
                <a:sym typeface="Symbol" pitchFamily="18" charset="2"/>
              </a:rPr>
              <a:t>SEZIONE </a:t>
            </a:r>
            <a:r>
              <a:rPr lang="it-IT" sz="1000" b="1" dirty="0">
                <a:solidFill>
                  <a:schemeClr val="tx1"/>
                </a:solidFill>
                <a:latin typeface="+mn-lt"/>
                <a:ea typeface="Times New Roman" pitchFamily="18" charset="0"/>
                <a:sym typeface="Symbol" pitchFamily="18" charset="2"/>
              </a:rPr>
              <a:t>C – CUSTOMER SATISFACTION – QUALITÀ PERCEPITA DELL’ACQUA POTABILE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C.1.	Parliamo dell’utilizzo dell’acqua potabile. Lei beve l’acqua del rubinetto regolarmente, qualche volta o non la beve mai? </a:t>
            </a:r>
          </a:p>
          <a:p>
            <a:pPr>
              <a:buFont typeface="Times" pitchFamily="18" charset="0"/>
              <a:buNone/>
              <a:tabLst>
                <a:tab pos="384175" algn="l"/>
                <a:tab pos="571500" algn="l"/>
              </a:tabLst>
              <a:defRPr/>
            </a:pP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[ 1] Sì, regolarmente </a:t>
            </a:r>
            <a:r>
              <a:rPr lang="it-IT" sz="1000" dirty="0">
                <a:solidFill>
                  <a:schemeClr val="tx1"/>
                </a:solidFill>
                <a:latin typeface="+mn-lt"/>
                <a:ea typeface="Times New Roman" pitchFamily="18" charset="0"/>
                <a:sym typeface="Wingdings" pitchFamily="2" charset="2"/>
              </a:rPr>
              <a:t></a:t>
            </a:r>
            <a:r>
              <a:rPr lang="it-IT" sz="1000" dirty="0">
                <a:solidFill>
                  <a:schemeClr val="tx1"/>
                </a:solidFill>
                <a:latin typeface="+mn-lt"/>
                <a:ea typeface="Times New Roman" pitchFamily="18" charset="0"/>
              </a:rPr>
              <a:t> Vai a dom. </a:t>
            </a:r>
            <a:r>
              <a:rPr lang="it-IT" sz="1000" dirty="0">
                <a:solidFill>
                  <a:schemeClr val="tx1"/>
                </a:solidFill>
                <a:latin typeface="+mn-lt"/>
                <a:ea typeface="Times New Roman" pitchFamily="18" charset="0"/>
              </a:rPr>
              <a:t>C.2.1</a:t>
            </a: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[ 2] Sì, qualche volta </a:t>
            </a:r>
            <a:r>
              <a:rPr lang="it-IT" sz="1000" dirty="0">
                <a:solidFill>
                  <a:schemeClr val="tx1"/>
                </a:solidFill>
                <a:ea typeface="Times New Roman" pitchFamily="18" charset="0"/>
                <a:sym typeface="Wingdings" pitchFamily="2" charset="2"/>
              </a:rPr>
              <a:t></a:t>
            </a:r>
            <a:r>
              <a:rPr lang="it-IT" sz="1000" dirty="0">
                <a:solidFill>
                  <a:schemeClr val="tx1"/>
                </a:solidFill>
                <a:latin typeface="+mn-lt"/>
                <a:ea typeface="Times New Roman" pitchFamily="18" charset="0"/>
              </a:rPr>
              <a:t> Vai a dom. </a:t>
            </a:r>
            <a:r>
              <a:rPr lang="it-IT" sz="1000" dirty="0">
                <a:solidFill>
                  <a:schemeClr val="tx1"/>
                </a:solidFill>
                <a:latin typeface="+mn-lt"/>
                <a:ea typeface="Times New Roman" pitchFamily="18" charset="0"/>
              </a:rPr>
              <a:t>C.2.1</a:t>
            </a: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[ 3] No, mai </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SE C.1=3</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C.2.	Perché non beve mai l’acqua del rubinetto ? &lt;MULTIPLA; AMMESSO NON SA&gt; [NON LEGGERE]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[1]	Sono abituato a bere l’acqua minerale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[2]	Non mi piace il suo sapore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[3]	Non mi fido degli aspetti igienici</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[4]	altro (specificare</a:t>
            </a:r>
            <a:r>
              <a:rPr lang="it-IT" sz="1000" dirty="0">
                <a:solidFill>
                  <a:schemeClr val="tx1"/>
                </a:solidFill>
                <a:latin typeface="+mn-lt"/>
                <a:ea typeface="Times New Roman" pitchFamily="18" charset="0"/>
              </a:rPr>
              <a:t>)</a:t>
            </a:r>
          </a:p>
          <a:p>
            <a:pPr>
              <a:buFont typeface="Times" pitchFamily="18" charset="0"/>
              <a:buNone/>
              <a:tabLst>
                <a:tab pos="384175" algn="l"/>
                <a:tab pos="571500" algn="l"/>
              </a:tabLst>
              <a:defRPr/>
            </a:pP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C.2.1	E’ a conoscenza che l’acqua erogata dal pubblico acquedotto é controllata regolarmente dall’azienda  sanitaria locale che ne  garantisce  tutti i requisiti di potabilità dal punto di visto chimico e  batteriologico?</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[1] Si</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[2] No</a:t>
            </a: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(a tutti)</a:t>
            </a:r>
          </a:p>
          <a:p>
            <a:pPr>
              <a:tabLst>
                <a:tab pos="384175" algn="l"/>
                <a:tab pos="571500" algn="l"/>
              </a:tabLst>
              <a:defRPr/>
            </a:pPr>
            <a:r>
              <a:rPr lang="it-IT" sz="1000" dirty="0">
                <a:solidFill>
                  <a:schemeClr val="tx1"/>
                </a:solidFill>
                <a:latin typeface="+mn-lt"/>
                <a:ea typeface="Times New Roman" pitchFamily="18" charset="0"/>
              </a:rPr>
              <a:t>C.3.	Considerando </a:t>
            </a:r>
            <a:r>
              <a:rPr lang="it-IT" sz="1000" dirty="0">
                <a:solidFill>
                  <a:schemeClr val="tx1"/>
                </a:solidFill>
                <a:latin typeface="+mn-lt"/>
                <a:ea typeface="Times New Roman" pitchFamily="18" charset="0"/>
              </a:rPr>
              <a:t>complessivamente la qualità dell’acqua </a:t>
            </a:r>
            <a:r>
              <a:rPr lang="it-IT" sz="1000" dirty="0">
                <a:solidFill>
                  <a:schemeClr val="tx1"/>
                </a:solidFill>
                <a:latin typeface="+mn-lt"/>
                <a:ea typeface="Times New Roman" pitchFamily="18" charset="0"/>
              </a:rPr>
              <a:t>potabile distribuita negli ultimi 6 mesi, che voto dà ad </a:t>
            </a:r>
            <a:r>
              <a:rPr lang="it-IT" sz="1000" dirty="0">
                <a:solidFill>
                  <a:schemeClr val="tx1"/>
                </a:solidFill>
                <a:latin typeface="+mn-lt"/>
                <a:ea typeface="Times New Roman" pitchFamily="18" charset="0"/>
              </a:rPr>
              <a:t> Acquedotto </a:t>
            </a:r>
            <a:r>
              <a:rPr lang="it-IT" sz="1000" dirty="0">
                <a:solidFill>
                  <a:schemeClr val="tx1"/>
                </a:solidFill>
                <a:latin typeface="+mn-lt"/>
                <a:ea typeface="Times New Roman" pitchFamily="18" charset="0"/>
              </a:rPr>
              <a:t>del Fiora spa da 1 a 10, dove 1 significa pessimo e 10 ottimo?</a:t>
            </a:r>
          </a:p>
          <a:p>
            <a:pPr>
              <a:buFont typeface="Times" pitchFamily="18" charset="0"/>
              <a:buNone/>
              <a:tabLst>
                <a:tab pos="384175" algn="l"/>
                <a:tab pos="571500" algn="l"/>
              </a:tabLst>
              <a:defRPr/>
            </a:pP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C.4.	Sempre considerando gli aspetti di qualità </a:t>
            </a:r>
            <a:r>
              <a:rPr lang="it-IT" sz="1000" dirty="0">
                <a:solidFill>
                  <a:schemeClr val="tx1"/>
                </a:solidFill>
                <a:latin typeface="+mn-lt"/>
                <a:ea typeface="Times New Roman" pitchFamily="18" charset="0"/>
              </a:rPr>
              <a:t>dell’acqua, </a:t>
            </a:r>
            <a:r>
              <a:rPr lang="it-IT" sz="1000" dirty="0">
                <a:solidFill>
                  <a:schemeClr val="tx1"/>
                </a:solidFill>
                <a:latin typeface="+mn-lt"/>
                <a:ea typeface="Times New Roman" pitchFamily="18" charset="0"/>
              </a:rPr>
              <a:t>ritiene che il </a:t>
            </a:r>
            <a:r>
              <a:rPr lang="it-IT" sz="1000" dirty="0" err="1">
                <a:solidFill>
                  <a:schemeClr val="tx1"/>
                </a:solidFill>
                <a:latin typeface="+mn-lt"/>
                <a:ea typeface="Times New Roman" pitchFamily="18" charset="0"/>
              </a:rPr>
              <a:t>servizio…</a:t>
            </a: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[ 1] delude le sue aspettative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[ 2] è in linea con le sue aspettative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[ 3] supera le sue </a:t>
            </a:r>
            <a:r>
              <a:rPr lang="it-IT" sz="1000" dirty="0">
                <a:solidFill>
                  <a:schemeClr val="tx1"/>
                </a:solidFill>
                <a:latin typeface="+mn-lt"/>
                <a:ea typeface="Times New Roman" pitchFamily="18" charset="0"/>
              </a:rPr>
              <a:t>aspettative</a:t>
            </a:r>
            <a:endParaRPr lang="it-IT" sz="1000" dirty="0">
              <a:solidFill>
                <a:schemeClr val="tx1"/>
              </a:solidFill>
              <a:latin typeface="+mn-lt"/>
              <a:ea typeface="Times New Roman" pitchFamily="18" charset="0"/>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84213" y="36513"/>
            <a:ext cx="7632700" cy="4556125"/>
          </a:xfrm>
          <a:prstGeom prst="rect">
            <a:avLst/>
          </a:prstGeom>
        </p:spPr>
        <p:txBody>
          <a:bodyPr>
            <a:spAutoFit/>
          </a:bodyPr>
          <a:lstStyle/>
          <a:p>
            <a:pPr eaLnBrk="0" hangingPunct="0">
              <a:buFont typeface="Times" pitchFamily="18" charset="0"/>
              <a:buNone/>
              <a:tabLst>
                <a:tab pos="384175" algn="l"/>
                <a:tab pos="571500" algn="l"/>
              </a:tabLst>
            </a:pPr>
            <a:r>
              <a:rPr lang="it-IT" sz="1000" b="1">
                <a:solidFill>
                  <a:schemeClr val="tx1"/>
                </a:solidFill>
                <a:cs typeface="Times New Roman" pitchFamily="18" charset="0"/>
                <a:sym typeface="Symbol" pitchFamily="18" charset="2"/>
              </a:rPr>
              <a:t>SEZIONE D – CUSTOMER SATISFACTION- ASPETTI TECNICI DEL SERVIZIO</a:t>
            </a:r>
          </a:p>
          <a:p>
            <a:pPr eaLnBrk="0" hangingPunct="0">
              <a:buFont typeface="Times" pitchFamily="18" charset="0"/>
              <a:buNone/>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r>
              <a:rPr lang="it-IT" sz="1000">
                <a:solidFill>
                  <a:schemeClr val="tx1"/>
                </a:solidFill>
                <a:cs typeface="Times New Roman" pitchFamily="18" charset="0"/>
                <a:sym typeface="Symbol" pitchFamily="18" charset="2"/>
              </a:rPr>
              <a:t>D.1.	 Parliamo ora di alcuni aspetti TECNICI relativi al servizio dell’acqua potabile. Per ognuno degli aspetti mi dovrebbe dire, quanto è stato soddisfatto (utilizzando una scala di tipo scolastico da 1 a 10, dove 1=per nulla soddisfatto e 10=totalmente soddisfatto)</a:t>
            </a: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r>
              <a:rPr lang="it-IT" sz="1000">
                <a:solidFill>
                  <a:schemeClr val="tx1"/>
                </a:solidFill>
              </a:rPr>
              <a:t>D.2.	Quale dei seguenti aspetti è per Lei il più importante? (una sola risposta)</a:t>
            </a:r>
          </a:p>
          <a:p>
            <a:pPr marL="812800" lvl="1" indent="-355600" eaLnBrk="0" hangingPunct="0">
              <a:buFont typeface="Verdana" pitchFamily="34" charset="0"/>
              <a:buAutoNum type="arabicPeriod"/>
              <a:tabLst>
                <a:tab pos="384175" algn="l"/>
                <a:tab pos="571500" algn="l"/>
              </a:tabLst>
            </a:pPr>
            <a:r>
              <a:rPr lang="it-IT" sz="1000">
                <a:solidFill>
                  <a:schemeClr val="tx1"/>
                </a:solidFill>
              </a:rPr>
              <a:t>la continuità del servizio, cioè l’assenza di interruzioni</a:t>
            </a:r>
          </a:p>
          <a:p>
            <a:pPr marL="812800" lvl="1" indent="-355600" eaLnBrk="0" hangingPunct="0">
              <a:buFont typeface="Verdana" pitchFamily="34" charset="0"/>
              <a:buAutoNum type="arabicPeriod"/>
              <a:tabLst>
                <a:tab pos="384175" algn="l"/>
                <a:tab pos="571500" algn="l"/>
              </a:tabLst>
            </a:pPr>
            <a:r>
              <a:rPr lang="it-IT" sz="1000">
                <a:solidFill>
                  <a:schemeClr val="tx1"/>
                </a:solidFill>
              </a:rPr>
              <a:t>il livello di pressione dell’acqua, cioè la forza con cui l’acqua diretta (ovvero che non passa dalla sua autoclave) arriva al rubinetto</a:t>
            </a:r>
          </a:p>
          <a:p>
            <a:pPr marL="812800" lvl="1" indent="-355600" eaLnBrk="0" hangingPunct="0">
              <a:buFont typeface="Verdana" pitchFamily="34" charset="0"/>
              <a:buAutoNum type="arabicPeriod"/>
              <a:tabLst>
                <a:tab pos="384175" algn="l"/>
                <a:tab pos="571500" algn="l"/>
              </a:tabLst>
            </a:pPr>
            <a:endParaRPr lang="it-IT" sz="1000">
              <a:solidFill>
                <a:schemeClr val="tx1"/>
              </a:solidFill>
              <a:cs typeface="Times New Roman" pitchFamily="18" charset="0"/>
              <a:sym typeface="Symbol" pitchFamily="18" charset="2"/>
            </a:endParaRPr>
          </a:p>
          <a:p>
            <a:pPr algn="just">
              <a:tabLst>
                <a:tab pos="384175" algn="l"/>
                <a:tab pos="571500" algn="l"/>
              </a:tabLst>
            </a:pPr>
            <a:r>
              <a:rPr lang="it-IT" sz="1000">
                <a:solidFill>
                  <a:schemeClr val="tx1"/>
                </a:solidFill>
                <a:cs typeface="Times New Roman" pitchFamily="18" charset="0"/>
                <a:sym typeface="Symbol" pitchFamily="18" charset="2"/>
              </a:rPr>
              <a:t>D.3.	Considerando complessivamente gli aspetti tecnici del servizio, negli ultimi 6 mesi, che voto dà ad Acquedotto del Fiora spa, su una scala da 1 a 10 dove 1 esprime il minimo della qualità e 10 il massimo?</a:t>
            </a:r>
          </a:p>
          <a:p>
            <a:pPr algn="just">
              <a:buFont typeface="Times" pitchFamily="18" charset="0"/>
              <a:buNone/>
              <a:tabLst>
                <a:tab pos="384175" algn="l"/>
                <a:tab pos="571500" algn="l"/>
              </a:tabLst>
            </a:pPr>
            <a:endParaRPr lang="it-IT" sz="1000">
              <a:solidFill>
                <a:schemeClr val="tx1"/>
              </a:solidFill>
              <a:cs typeface="Times New Roman" pitchFamily="18" charset="0"/>
              <a:sym typeface="Symbol" pitchFamily="18" charset="2"/>
            </a:endParaRPr>
          </a:p>
          <a:p>
            <a:pPr algn="just">
              <a:tabLst>
                <a:tab pos="384175" algn="l"/>
                <a:tab pos="571500" algn="l"/>
              </a:tabLst>
            </a:pPr>
            <a:r>
              <a:rPr lang="it-IT" sz="1000">
                <a:solidFill>
                  <a:schemeClr val="tx1"/>
                </a:solidFill>
                <a:cs typeface="Times New Roman" pitchFamily="18" charset="0"/>
                <a:sym typeface="Symbol" pitchFamily="18" charset="2"/>
              </a:rPr>
              <a:t>D.4.	 Sempre considerando gli aspetti di intervento tecnico, ritiene che il servizio…</a:t>
            </a:r>
          </a:p>
          <a:p>
            <a:pPr algn="just">
              <a:buFont typeface="Times" pitchFamily="18" charset="0"/>
              <a:buNone/>
              <a:tabLst>
                <a:tab pos="384175" algn="l"/>
                <a:tab pos="571500" algn="l"/>
              </a:tabLst>
            </a:pPr>
            <a:r>
              <a:rPr lang="it-IT" sz="1000">
                <a:solidFill>
                  <a:schemeClr val="tx1"/>
                </a:solidFill>
                <a:cs typeface="Times New Roman" pitchFamily="18" charset="0"/>
              </a:rPr>
              <a:t>	[ 1] delude le sue aspettative</a:t>
            </a:r>
          </a:p>
          <a:p>
            <a:pPr algn="just">
              <a:buFont typeface="Times" pitchFamily="18" charset="0"/>
              <a:buNone/>
              <a:tabLst>
                <a:tab pos="384175" algn="l"/>
                <a:tab pos="571500" algn="l"/>
              </a:tabLst>
            </a:pPr>
            <a:r>
              <a:rPr lang="it-IT" sz="1000">
                <a:solidFill>
                  <a:schemeClr val="tx1"/>
                </a:solidFill>
                <a:cs typeface="Times New Roman" pitchFamily="18" charset="0"/>
              </a:rPr>
              <a:t>	[ 2] è in linea con le sue aspettative</a:t>
            </a:r>
          </a:p>
          <a:p>
            <a:pPr algn="just">
              <a:buFont typeface="Times" pitchFamily="18" charset="0"/>
              <a:buNone/>
              <a:tabLst>
                <a:tab pos="384175" algn="l"/>
                <a:tab pos="571500" algn="l"/>
              </a:tabLst>
            </a:pPr>
            <a:r>
              <a:rPr lang="it-IT" sz="1000">
                <a:solidFill>
                  <a:schemeClr val="tx1"/>
                </a:solidFill>
                <a:cs typeface="Times New Roman" pitchFamily="18" charset="0"/>
              </a:rPr>
              <a:t>	[ 3] supera le sue aspettative</a:t>
            </a:r>
          </a:p>
          <a:p>
            <a:pPr eaLnBrk="0" hangingPunct="0">
              <a:tabLst>
                <a:tab pos="384175" algn="l"/>
                <a:tab pos="571500" algn="l"/>
              </a:tabLst>
            </a:pPr>
            <a:endParaRPr lang="it-IT" sz="1000">
              <a:solidFill>
                <a:schemeClr val="tx1"/>
              </a:solidFill>
            </a:endParaRPr>
          </a:p>
        </p:txBody>
      </p:sp>
      <p:sp>
        <p:nvSpPr>
          <p:cNvPr id="2" name="Segnaposto numero diapositiva 1"/>
          <p:cNvSpPr>
            <a:spLocks noGrp="1"/>
          </p:cNvSpPr>
          <p:nvPr>
            <p:ph type="sldNum" sz="quarter" idx="10"/>
          </p:nvPr>
        </p:nvSpPr>
        <p:spPr/>
        <p:txBody>
          <a:bodyPr/>
          <a:lstStyle/>
          <a:p>
            <a:pPr>
              <a:defRPr/>
            </a:pPr>
            <a:fld id="{3314C2BB-BBB6-43C1-AD15-CF0F7B8F1798}" type="slidenum">
              <a:rPr lang="it-IT" smtClean="0"/>
              <a:pPr>
                <a:defRPr/>
              </a:pPr>
              <a:t>169</a:t>
            </a:fld>
            <a:endParaRPr lang="it-IT"/>
          </a:p>
        </p:txBody>
      </p:sp>
      <p:graphicFrame>
        <p:nvGraphicFramePr>
          <p:cNvPr id="3" name="Tabella 2"/>
          <p:cNvGraphicFramePr>
            <a:graphicFrameLocks noGrp="1"/>
          </p:cNvGraphicFramePr>
          <p:nvPr/>
        </p:nvGraphicFramePr>
        <p:xfrm>
          <a:off x="827088" y="1052513"/>
          <a:ext cx="7777162" cy="1168400"/>
        </p:xfrm>
        <a:graphic>
          <a:graphicData uri="http://schemas.openxmlformats.org/drawingml/2006/table">
            <a:tbl>
              <a:tblPr/>
              <a:tblGrid>
                <a:gridCol w="5326309"/>
                <a:gridCol w="2450555"/>
              </a:tblGrid>
              <a:tr h="604867">
                <a:tc>
                  <a:txBody>
                    <a:bodyPr/>
                    <a:lstStyle/>
                    <a:p>
                      <a:pPr marL="22225" algn="ctr">
                        <a:spcAft>
                          <a:spcPts val="0"/>
                        </a:spcAft>
                      </a:pPr>
                      <a:r>
                        <a:rPr lang="it-IT" sz="1000" b="1" dirty="0">
                          <a:solidFill>
                            <a:schemeClr val="tx1"/>
                          </a:solidFill>
                          <a:latin typeface="+mn-lt"/>
                          <a:ea typeface="Times New Roman"/>
                          <a:cs typeface="Verdana"/>
                        </a:rPr>
                        <a:t>Aspetti tecnici del servizio</a:t>
                      </a:r>
                      <a:endParaRPr lang="it-IT" sz="1000" dirty="0">
                        <a:solidFill>
                          <a:schemeClr val="tx1"/>
                        </a:solidFill>
                        <a:latin typeface="+mn-lt"/>
                        <a:ea typeface="Times New Roman"/>
                      </a:endParaRPr>
                    </a:p>
                    <a:p>
                      <a:pPr marL="22225" algn="ctr">
                        <a:spcAft>
                          <a:spcPts val="0"/>
                        </a:spcAft>
                      </a:pPr>
                      <a:r>
                        <a:rPr lang="it-IT" sz="1000" b="1" i="1" dirty="0">
                          <a:solidFill>
                            <a:schemeClr val="tx1"/>
                          </a:solidFill>
                          <a:latin typeface="+mn-lt"/>
                          <a:ea typeface="Times New Roman"/>
                          <a:cs typeface="Verdana"/>
                        </a:rPr>
                        <a:t>(leggere gli aspetti con rotazione)</a:t>
                      </a:r>
                      <a:endParaRPr lang="it-IT" sz="1000" dirty="0">
                        <a:solidFill>
                          <a:schemeClr val="tx1"/>
                        </a:solidFill>
                        <a:latin typeface="+mn-lt"/>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r>
                        <a:rPr lang="it-IT" sz="1000" b="1" dirty="0" smtClean="0">
                          <a:solidFill>
                            <a:schemeClr val="tx1"/>
                          </a:solidFill>
                          <a:latin typeface="+mn-lt"/>
                          <a:ea typeface="Times New Roman"/>
                          <a:cs typeface="Verdana"/>
                        </a:rPr>
                        <a:t>Quanto </a:t>
                      </a:r>
                      <a:r>
                        <a:rPr lang="it-IT" sz="1000" b="1" dirty="0">
                          <a:solidFill>
                            <a:schemeClr val="tx1"/>
                          </a:solidFill>
                          <a:latin typeface="+mn-lt"/>
                          <a:ea typeface="Times New Roman"/>
                          <a:cs typeface="Verdana"/>
                        </a:rPr>
                        <a:t>è stato soddisfatto </a:t>
                      </a:r>
                      <a:r>
                        <a:rPr lang="it-IT" sz="1000" b="1" dirty="0" err="1">
                          <a:solidFill>
                            <a:schemeClr val="tx1"/>
                          </a:solidFill>
                          <a:latin typeface="+mn-lt"/>
                          <a:ea typeface="Times New Roman"/>
                          <a:cs typeface="Verdana"/>
                        </a:rPr>
                        <a:t>di…</a:t>
                      </a:r>
                      <a:r>
                        <a:rPr lang="it-IT" sz="1000" b="1" dirty="0">
                          <a:solidFill>
                            <a:schemeClr val="tx1"/>
                          </a:solidFill>
                          <a:latin typeface="+mn-lt"/>
                          <a:ea typeface="Times New Roman"/>
                          <a:cs typeface="Verdana"/>
                        </a:rPr>
                        <a:t>. ?</a:t>
                      </a:r>
                      <a:endParaRPr lang="it-IT" sz="1000" dirty="0">
                        <a:solidFill>
                          <a:schemeClr val="tx1"/>
                        </a:solidFill>
                        <a:latin typeface="+mn-lt"/>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229">
                <a:tc>
                  <a:txBody>
                    <a:bodyPr/>
                    <a:lstStyle/>
                    <a:p>
                      <a:pPr marL="21590" algn="l">
                        <a:spcAft>
                          <a:spcPts val="0"/>
                        </a:spcAft>
                      </a:pPr>
                      <a:r>
                        <a:rPr lang="it-IT" sz="1000" dirty="0">
                          <a:solidFill>
                            <a:schemeClr val="tx1"/>
                          </a:solidFill>
                          <a:latin typeface="+mn-lt"/>
                          <a:ea typeface="Times New Roman"/>
                        </a:rPr>
                        <a:t>la continuità del servizio, cioè l’assenza di interruzioni</a:t>
                      </a: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dirty="0">
                        <a:solidFill>
                          <a:schemeClr val="tx1"/>
                        </a:solidFill>
                        <a:latin typeface="+mn-lt"/>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22">
                <a:tc>
                  <a:txBody>
                    <a:bodyPr/>
                    <a:lstStyle/>
                    <a:p>
                      <a:pPr marL="21590" algn="l">
                        <a:spcAft>
                          <a:spcPts val="0"/>
                        </a:spcAft>
                      </a:pPr>
                      <a:r>
                        <a:rPr lang="it-IT" sz="1000" dirty="0">
                          <a:solidFill>
                            <a:schemeClr val="tx1"/>
                          </a:solidFill>
                          <a:latin typeface="+mn-lt"/>
                          <a:ea typeface="Times New Roman"/>
                        </a:rPr>
                        <a:t>il livello di pressione </a:t>
                      </a:r>
                      <a:r>
                        <a:rPr lang="it-IT" sz="1000" dirty="0" smtClean="0">
                          <a:solidFill>
                            <a:schemeClr val="tx1"/>
                          </a:solidFill>
                          <a:latin typeface="+mn-lt"/>
                          <a:ea typeface="Times New Roman"/>
                        </a:rPr>
                        <a:t>dell’acqua, </a:t>
                      </a:r>
                      <a:r>
                        <a:rPr lang="it-IT" sz="1000" b="0" u="none" dirty="0" smtClean="0">
                          <a:solidFill>
                            <a:schemeClr val="tx1"/>
                          </a:solidFill>
                          <a:latin typeface="+mn-lt"/>
                          <a:ea typeface="Times New Roman"/>
                        </a:rPr>
                        <a:t>cioè </a:t>
                      </a:r>
                      <a:r>
                        <a:rPr lang="it-IT" sz="1000" b="0" u="none" baseline="0" dirty="0" smtClean="0">
                          <a:solidFill>
                            <a:schemeClr val="tx1"/>
                          </a:solidFill>
                          <a:latin typeface="+mn-lt"/>
                          <a:ea typeface="Times New Roman"/>
                        </a:rPr>
                        <a:t>la forza con cui l’acqua diretta (ovvero che non passa dalla sua autoclave) arriva al rubinetto</a:t>
                      </a:r>
                      <a:endParaRPr lang="it-IT" sz="1000" b="0" u="none" dirty="0">
                        <a:solidFill>
                          <a:schemeClr val="tx1"/>
                        </a:solidFill>
                        <a:latin typeface="+mn-lt"/>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dirty="0">
                        <a:solidFill>
                          <a:schemeClr val="tx1"/>
                        </a:solidFill>
                        <a:latin typeface="+mn-lt"/>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CSI – Customer Satisfaction Index</a:t>
            </a:r>
          </a:p>
        </p:txBody>
      </p:sp>
      <p:sp>
        <p:nvSpPr>
          <p:cNvPr id="3" name="Segnaposto numero diapositiva 2"/>
          <p:cNvSpPr>
            <a:spLocks noGrp="1"/>
          </p:cNvSpPr>
          <p:nvPr>
            <p:ph type="sldNum" sz="quarter" idx="10"/>
          </p:nvPr>
        </p:nvSpPr>
        <p:spPr/>
        <p:txBody>
          <a:bodyPr/>
          <a:lstStyle/>
          <a:p>
            <a:pPr>
              <a:defRPr/>
            </a:pPr>
            <a:fld id="{9E959EF0-B508-4C0F-A903-A9475B1BB990}" type="slidenum">
              <a:rPr lang="it-IT" smtClean="0"/>
              <a:pPr>
                <a:defRPr/>
              </a:pPr>
              <a:t>17</a:t>
            </a:fld>
            <a:endParaRPr lang="it-IT"/>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3DF7BAA0-DE57-4BAC-92B3-ABCBFC0C906E}" type="slidenum">
              <a:rPr lang="it-IT" smtClean="0"/>
              <a:pPr>
                <a:defRPr/>
              </a:pPr>
              <a:t>170</a:t>
            </a:fld>
            <a:endParaRPr lang="it-IT"/>
          </a:p>
        </p:txBody>
      </p:sp>
      <p:sp>
        <p:nvSpPr>
          <p:cNvPr id="3" name="Rettangolo 2"/>
          <p:cNvSpPr/>
          <p:nvPr/>
        </p:nvSpPr>
        <p:spPr>
          <a:xfrm>
            <a:off x="714375" y="-15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1025" name="Rectangle 1"/>
          <p:cNvSpPr>
            <a:spLocks noChangeArrowheads="1"/>
          </p:cNvSpPr>
          <p:nvPr/>
        </p:nvSpPr>
        <p:spPr bwMode="auto">
          <a:xfrm>
            <a:off x="684213" y="304800"/>
            <a:ext cx="8286750" cy="1323975"/>
          </a:xfrm>
          <a:prstGeom prst="rect">
            <a:avLst/>
          </a:prstGeom>
          <a:noFill/>
          <a:ln w="9525">
            <a:noFill/>
            <a:miter lim="800000"/>
            <a:headEnd/>
            <a:tailEnd/>
          </a:ln>
          <a:effectLst/>
        </p:spPr>
        <p:txBody>
          <a:bodyPr anchor="ctr">
            <a:spAutoFit/>
          </a:bodyPr>
          <a:lstStyle/>
          <a:p>
            <a:pPr>
              <a:buFont typeface="Times" pitchFamily="18" charset="0"/>
              <a:buNone/>
              <a:tabLst>
                <a:tab pos="384175" algn="l"/>
                <a:tab pos="571500" algn="l"/>
              </a:tabLst>
              <a:defRPr/>
            </a:pP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endParaRPr lang="it-IT" sz="1000" b="1"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b="1" dirty="0">
                <a:solidFill>
                  <a:schemeClr val="tx1"/>
                </a:solidFill>
                <a:latin typeface="+mn-lt"/>
                <a:ea typeface="Times New Roman" pitchFamily="18" charset="0"/>
              </a:rPr>
              <a:t>SEZIONE F – CUSTOMER SATISFACTION – FATTURAZIONE</a:t>
            </a:r>
          </a:p>
          <a:p>
            <a:pPr marL="363538" indent="-363538">
              <a:buFont typeface="Times" pitchFamily="18" charset="0"/>
              <a:buNone/>
              <a:tabLst>
                <a:tab pos="384175" algn="l"/>
                <a:tab pos="571500" algn="l"/>
              </a:tabLst>
              <a:defRPr/>
            </a:pPr>
            <a:endParaRPr lang="it-IT" sz="1000" dirty="0">
              <a:solidFill>
                <a:schemeClr val="tx1"/>
              </a:solidFill>
              <a:ea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ea typeface="Times New Roman" pitchFamily="18" charset="0"/>
                <a:sym typeface="Symbol" pitchFamily="18" charset="2"/>
              </a:rPr>
              <a:t>(a tutti)</a:t>
            </a:r>
          </a:p>
          <a:p>
            <a:pPr marL="363538" indent="-363538">
              <a:tabLst>
                <a:tab pos="384175" algn="l"/>
                <a:tab pos="571500" algn="l"/>
              </a:tabLst>
              <a:defRPr/>
            </a:pPr>
            <a:r>
              <a:rPr lang="it-IT" sz="1000" dirty="0">
                <a:solidFill>
                  <a:schemeClr val="tx1"/>
                </a:solidFill>
                <a:ea typeface="Times New Roman" pitchFamily="18" charset="0"/>
                <a:sym typeface="Symbol" pitchFamily="18" charset="2"/>
              </a:rPr>
              <a:t>F.1	Le citerò adesso alcuni aspetti relativi alla fatturazione. Per ognuno degli aspetti mi dovrebbe dire, quanto è stato soddisfatto </a:t>
            </a:r>
            <a:r>
              <a:rPr lang="it-IT" sz="1000" dirty="0">
                <a:solidFill>
                  <a:schemeClr val="tx1"/>
                </a:solidFill>
                <a:ea typeface="Times New Roman" pitchFamily="18" charset="0"/>
                <a:sym typeface="Symbol" pitchFamily="18" charset="2"/>
              </a:rPr>
              <a:t>(</a:t>
            </a:r>
            <a:r>
              <a:rPr lang="it-IT" sz="1000" dirty="0">
                <a:solidFill>
                  <a:schemeClr val="tx1"/>
                </a:solidFill>
                <a:ea typeface="Times New Roman" pitchFamily="18" charset="0"/>
                <a:sym typeface="Symbol" pitchFamily="18" charset="2"/>
              </a:rPr>
              <a:t>utilizzando una scala di tipo scolastico da 1 a 10, dove 1=per nulla soddisfatto </a:t>
            </a:r>
            <a:r>
              <a:rPr lang="it-IT" sz="1000" dirty="0">
                <a:solidFill>
                  <a:schemeClr val="tx1"/>
                </a:solidFill>
                <a:ea typeface="Times New Roman" pitchFamily="18" charset="0"/>
                <a:sym typeface="Symbol" pitchFamily="18" charset="2"/>
              </a:rPr>
              <a:t>e </a:t>
            </a:r>
            <a:r>
              <a:rPr lang="it-IT" sz="1000" dirty="0">
                <a:solidFill>
                  <a:schemeClr val="tx1"/>
                </a:solidFill>
                <a:ea typeface="Times New Roman" pitchFamily="18" charset="0"/>
                <a:sym typeface="Symbol" pitchFamily="18" charset="2"/>
              </a:rPr>
              <a:t>10=totalmente </a:t>
            </a:r>
            <a:r>
              <a:rPr lang="it-IT" sz="1000" dirty="0">
                <a:solidFill>
                  <a:schemeClr val="tx1"/>
                </a:solidFill>
                <a:ea typeface="Times New Roman" pitchFamily="18" charset="0"/>
                <a:sym typeface="Symbol" pitchFamily="18" charset="2"/>
              </a:rPr>
              <a:t>soddisfatto)</a:t>
            </a:r>
            <a:endParaRPr lang="it-IT" sz="1000" dirty="0">
              <a:solidFill>
                <a:schemeClr val="tx1"/>
              </a:solidFill>
              <a:latin typeface="+mn-lt"/>
              <a:ea typeface="Times New Roman" pitchFamily="18" charset="0"/>
            </a:endParaRPr>
          </a:p>
        </p:txBody>
      </p:sp>
      <p:graphicFrame>
        <p:nvGraphicFramePr>
          <p:cNvPr id="6" name="Tabella 5"/>
          <p:cNvGraphicFramePr>
            <a:graphicFrameLocks noGrp="1"/>
          </p:cNvGraphicFramePr>
          <p:nvPr/>
        </p:nvGraphicFramePr>
        <p:xfrm>
          <a:off x="755650" y="1641475"/>
          <a:ext cx="8064500" cy="1643063"/>
        </p:xfrm>
        <a:graphic>
          <a:graphicData uri="http://schemas.openxmlformats.org/drawingml/2006/table">
            <a:tbl>
              <a:tblPr/>
              <a:tblGrid>
                <a:gridCol w="5409881"/>
                <a:gridCol w="2655015"/>
              </a:tblGrid>
              <a:tr h="667467">
                <a:tc>
                  <a:txBody>
                    <a:bodyPr/>
                    <a:lstStyle/>
                    <a:p>
                      <a:pPr marL="22225" algn="ctr">
                        <a:spcAft>
                          <a:spcPts val="0"/>
                        </a:spcAft>
                      </a:pPr>
                      <a:r>
                        <a:rPr lang="it-IT" sz="1000" b="1" dirty="0">
                          <a:latin typeface="+mn-lt"/>
                          <a:ea typeface="Times New Roman"/>
                          <a:cs typeface="Verdana"/>
                        </a:rPr>
                        <a:t>Aspetti relativi alla fatturazione</a:t>
                      </a:r>
                      <a:endParaRPr lang="it-IT" sz="1000" dirty="0">
                        <a:latin typeface="+mn-lt"/>
                        <a:ea typeface="Times New Roman"/>
                      </a:endParaRPr>
                    </a:p>
                    <a:p>
                      <a:pPr marL="22225" algn="ctr">
                        <a:spcAft>
                          <a:spcPts val="0"/>
                        </a:spcAft>
                      </a:pPr>
                      <a:r>
                        <a:rPr lang="it-IT" sz="1000" b="1" i="1" dirty="0">
                          <a:latin typeface="+mn-lt"/>
                          <a:ea typeface="Times New Roman"/>
                          <a:cs typeface="Verdana"/>
                        </a:rPr>
                        <a:t>(leggere gli aspetti con rotazione)</a:t>
                      </a:r>
                      <a:endParaRPr lang="it-IT" sz="10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r>
                        <a:rPr lang="it-IT" sz="1000" b="1" dirty="0">
                          <a:latin typeface="+mn-lt"/>
                          <a:ea typeface="Times New Roman"/>
                          <a:cs typeface="Verdana"/>
                        </a:rPr>
                        <a:t>Quanto è stato soddisfatto </a:t>
                      </a:r>
                      <a:r>
                        <a:rPr lang="it-IT" sz="1000" b="1" dirty="0" err="1">
                          <a:latin typeface="+mn-lt"/>
                          <a:ea typeface="Times New Roman"/>
                          <a:cs typeface="Verdana"/>
                        </a:rPr>
                        <a:t>di…</a:t>
                      </a:r>
                      <a:r>
                        <a:rPr lang="it-IT" sz="1000" b="1" dirty="0">
                          <a:latin typeface="+mn-lt"/>
                          <a:ea typeface="Times New Roman"/>
                          <a:cs typeface="Verdana"/>
                        </a:rPr>
                        <a:t>. ?</a:t>
                      </a:r>
                      <a:endParaRPr lang="it-IT" sz="10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317">
                <a:tc>
                  <a:txBody>
                    <a:bodyPr/>
                    <a:lstStyle/>
                    <a:p>
                      <a:pPr marL="21590" algn="l">
                        <a:spcAft>
                          <a:spcPts val="0"/>
                        </a:spcAft>
                      </a:pPr>
                      <a:r>
                        <a:rPr lang="it-IT" sz="1000" dirty="0" smtClean="0">
                          <a:latin typeface="+mn-lt"/>
                          <a:ea typeface="Times New Roman"/>
                        </a:rPr>
                        <a:t>La regolarità </a:t>
                      </a:r>
                      <a:r>
                        <a:rPr lang="it-IT" sz="1000" dirty="0">
                          <a:latin typeface="+mn-lt"/>
                          <a:ea typeface="Times New Roman"/>
                        </a:rPr>
                        <a:t>nelle lettura dei contatori da parte del personale incaricato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mn-lt"/>
                        <a:ea typeface="Times New Roman"/>
                        <a:cs typeface="Verdan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145">
                <a:tc>
                  <a:txBody>
                    <a:bodyPr/>
                    <a:lstStyle/>
                    <a:p>
                      <a:pPr marL="21590" algn="l">
                        <a:spcAft>
                          <a:spcPts val="0"/>
                        </a:spcAft>
                      </a:pPr>
                      <a:r>
                        <a:rPr lang="it-IT" sz="1000" dirty="0" smtClean="0">
                          <a:latin typeface="+mn-lt"/>
                          <a:ea typeface="Times New Roman"/>
                        </a:rPr>
                        <a:t>La chiarezza </a:t>
                      </a:r>
                      <a:r>
                        <a:rPr lang="it-IT" sz="1000" dirty="0">
                          <a:latin typeface="+mn-lt"/>
                          <a:ea typeface="Times New Roman"/>
                        </a:rPr>
                        <a:t>e la facilità di lettura delle bollette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mn-lt"/>
                        <a:ea typeface="Times New Roman"/>
                        <a:cs typeface="Verdan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145">
                <a:tc>
                  <a:txBody>
                    <a:bodyPr/>
                    <a:lstStyle/>
                    <a:p>
                      <a:pPr marL="21590" algn="l">
                        <a:spcAft>
                          <a:spcPts val="0"/>
                        </a:spcAft>
                      </a:pPr>
                      <a:r>
                        <a:rPr lang="it-IT" sz="1000" dirty="0" smtClean="0">
                          <a:latin typeface="+mn-lt"/>
                          <a:ea typeface="Times New Roman"/>
                        </a:rPr>
                        <a:t>La correttezza </a:t>
                      </a:r>
                      <a:r>
                        <a:rPr lang="it-IT" sz="1000" dirty="0">
                          <a:latin typeface="+mn-lt"/>
                          <a:ea typeface="Times New Roman"/>
                        </a:rPr>
                        <a:t>degli importi riportati nelle bollette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dirty="0">
                        <a:latin typeface="+mn-lt"/>
                        <a:ea typeface="Times New Roman"/>
                        <a:cs typeface="Verdan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857250" y="3589338"/>
            <a:ext cx="8286750" cy="2000250"/>
          </a:xfrm>
          <a:prstGeom prst="rect">
            <a:avLst/>
          </a:prstGeom>
          <a:noFill/>
          <a:ln w="9525">
            <a:noFill/>
            <a:miter lim="800000"/>
            <a:headEnd/>
            <a:tailEnd/>
          </a:ln>
          <a:effectLst/>
        </p:spPr>
        <p:txBody>
          <a:bodyPr anchor="ctr">
            <a:spAutoFit/>
          </a:bodyPr>
          <a:lstStyle/>
          <a:p>
            <a:pPr marL="355600" indent="-355600" defTabSz="685800" eaLnBrk="0" hangingPunct="0">
              <a:tabLst>
                <a:tab pos="355600" algn="l"/>
              </a:tabLst>
              <a:defRPr/>
            </a:pPr>
            <a:r>
              <a:rPr lang="it-IT" sz="1000" dirty="0">
                <a:solidFill>
                  <a:schemeClr val="tx1"/>
                </a:solidFill>
              </a:rPr>
              <a:t>F.2.	Quale dei seguenti aspetti è per Lei il più importante? (una sola risposta)</a:t>
            </a:r>
          </a:p>
          <a:p>
            <a:pPr marL="812800" lvl="1" indent="-355600" defTabSz="685800" eaLnBrk="0" hangingPunct="0">
              <a:buFont typeface="+mj-lt"/>
              <a:buAutoNum type="arabicPeriod"/>
              <a:tabLst>
                <a:tab pos="355600" algn="l"/>
              </a:tabLst>
              <a:defRPr/>
            </a:pPr>
            <a:r>
              <a:rPr lang="it-IT" sz="1000" dirty="0">
                <a:solidFill>
                  <a:schemeClr val="tx1"/>
                </a:solidFill>
              </a:rPr>
              <a:t>La regolarità nelle lettura dei contatori da parte del personale incaricato</a:t>
            </a:r>
          </a:p>
          <a:p>
            <a:pPr marL="812800" lvl="1" indent="-355600" defTabSz="685800" eaLnBrk="0" hangingPunct="0">
              <a:buFont typeface="+mj-lt"/>
              <a:buAutoNum type="arabicPeriod"/>
              <a:tabLst>
                <a:tab pos="355600" algn="l"/>
              </a:tabLst>
              <a:defRPr/>
            </a:pPr>
            <a:r>
              <a:rPr lang="it-IT" sz="1000" dirty="0">
                <a:solidFill>
                  <a:schemeClr val="tx1"/>
                </a:solidFill>
              </a:rPr>
              <a:t>La chiarezza e la facilità di lettura delle bollette</a:t>
            </a:r>
          </a:p>
          <a:p>
            <a:pPr marL="812800" lvl="1" indent="-355600" defTabSz="685800" eaLnBrk="0" hangingPunct="0">
              <a:buFont typeface="+mj-lt"/>
              <a:buAutoNum type="arabicPeriod"/>
              <a:tabLst>
                <a:tab pos="355600" algn="l"/>
              </a:tabLst>
              <a:defRPr/>
            </a:pPr>
            <a:r>
              <a:rPr lang="it-IT" sz="1000" dirty="0">
                <a:solidFill>
                  <a:schemeClr val="tx1"/>
                </a:solidFill>
              </a:rPr>
              <a:t>La correttezza degli importi riportati nelle bollette </a:t>
            </a:r>
          </a:p>
          <a:p>
            <a:pPr marL="363538" indent="-363538">
              <a:tabLst>
                <a:tab pos="384175" algn="l"/>
                <a:tab pos="571500" algn="l"/>
              </a:tabLst>
              <a:defRPr/>
            </a:pPr>
            <a:endParaRPr lang="it-IT" sz="1000" dirty="0">
              <a:solidFill>
                <a:schemeClr val="tx1"/>
              </a:solidFill>
              <a:latin typeface="+mn-lt"/>
              <a:ea typeface="Times New Roman" pitchFamily="18" charset="0"/>
              <a:sym typeface="Symbol" pitchFamily="18" charset="2"/>
            </a:endParaRPr>
          </a:p>
          <a:p>
            <a:pPr marL="363538" indent="-363538">
              <a:tabLst>
                <a:tab pos="384175" algn="l"/>
                <a:tab pos="571500" algn="l"/>
              </a:tabLst>
              <a:defRPr/>
            </a:pPr>
            <a:r>
              <a:rPr lang="it-IT" sz="1000" dirty="0">
                <a:solidFill>
                  <a:schemeClr val="tx1"/>
                </a:solidFill>
                <a:latin typeface="+mn-lt"/>
                <a:ea typeface="Times New Roman" pitchFamily="18" charset="0"/>
                <a:sym typeface="Symbol" pitchFamily="18" charset="2"/>
              </a:rPr>
              <a:t>F.3.</a:t>
            </a:r>
            <a:r>
              <a:rPr lang="it-IT" sz="1000" dirty="0">
                <a:solidFill>
                  <a:schemeClr val="tx1"/>
                </a:solidFill>
                <a:latin typeface="+mn-lt"/>
                <a:ea typeface="Times New Roman" pitchFamily="18" charset="0"/>
                <a:sym typeface="Symbol" pitchFamily="18" charset="2"/>
              </a:rPr>
              <a:t>	Considerando complessivamente gli aspetti relativi alla fatturazione, negli ultimi 6 mesi, che voto dà ad Acquedotto del Fiora spa su una scala da 1 a 10, dove 1 è il minimo della qualità e 10 il massimo?</a:t>
            </a:r>
          </a:p>
          <a:p>
            <a:pPr marL="363538" indent="-363538">
              <a:buFont typeface="Times" pitchFamily="18" charset="0"/>
              <a:buNone/>
              <a:tabLst>
                <a:tab pos="384175" algn="l"/>
                <a:tab pos="571500" algn="l"/>
              </a:tabLst>
              <a:defRPr/>
            </a:pPr>
            <a:endParaRPr lang="it-IT" sz="1000" dirty="0">
              <a:solidFill>
                <a:schemeClr val="tx1"/>
              </a:solidFill>
              <a:latin typeface="+mn-lt"/>
              <a:ea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ea typeface="Times New Roman" pitchFamily="18" charset="0"/>
                <a:sym typeface="Symbol" pitchFamily="18" charset="2"/>
              </a:rPr>
              <a:t>F.4.</a:t>
            </a:r>
            <a:r>
              <a:rPr lang="it-IT" sz="1000" dirty="0">
                <a:solidFill>
                  <a:schemeClr val="tx1"/>
                </a:solidFill>
                <a:latin typeface="+mn-lt"/>
                <a:ea typeface="Times New Roman" pitchFamily="18" charset="0"/>
                <a:sym typeface="Symbol" pitchFamily="18" charset="2"/>
              </a:rPr>
              <a:t>	Sempre considerando gli aspetti di fatturazione, ritiene che il </a:t>
            </a:r>
            <a:r>
              <a:rPr lang="it-IT" sz="1000" dirty="0" err="1">
                <a:solidFill>
                  <a:schemeClr val="tx1"/>
                </a:solidFill>
                <a:latin typeface="+mn-lt"/>
                <a:ea typeface="Times New Roman" pitchFamily="18" charset="0"/>
                <a:sym typeface="Symbol" pitchFamily="18" charset="2"/>
              </a:rPr>
              <a:t>servizio…</a:t>
            </a:r>
            <a:endParaRPr lang="it-IT" sz="1000" dirty="0">
              <a:solidFill>
                <a:schemeClr val="tx1"/>
              </a:solidFill>
              <a:latin typeface="+mn-lt"/>
              <a:ea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ea typeface="Times New Roman" pitchFamily="18" charset="0"/>
                <a:sym typeface="Symbol" pitchFamily="18" charset="2"/>
              </a:rPr>
              <a:t>	[ 1] delude le sue aspettative</a:t>
            </a:r>
          </a:p>
          <a:p>
            <a:pPr marL="363538" indent="-363538">
              <a:buFont typeface="Times" pitchFamily="18" charset="0"/>
              <a:buNone/>
              <a:tabLst>
                <a:tab pos="384175" algn="l"/>
                <a:tab pos="571500" algn="l"/>
              </a:tabLst>
              <a:defRPr/>
            </a:pPr>
            <a:r>
              <a:rPr lang="it-IT" sz="1000" dirty="0">
                <a:solidFill>
                  <a:schemeClr val="tx1"/>
                </a:solidFill>
                <a:latin typeface="+mn-lt"/>
                <a:ea typeface="Times New Roman" pitchFamily="18" charset="0"/>
                <a:sym typeface="Symbol" pitchFamily="18" charset="2"/>
              </a:rPr>
              <a:t>	[ 2] è in linea con le sue aspettative</a:t>
            </a:r>
          </a:p>
          <a:p>
            <a:pPr marL="363538" indent="-363538">
              <a:buFont typeface="Times" pitchFamily="18" charset="0"/>
              <a:buNone/>
              <a:tabLst>
                <a:tab pos="384175" algn="l"/>
                <a:tab pos="571500" algn="l"/>
              </a:tabLst>
              <a:defRPr/>
            </a:pPr>
            <a:r>
              <a:rPr lang="it-IT" sz="1000" dirty="0">
                <a:solidFill>
                  <a:schemeClr val="tx1"/>
                </a:solidFill>
                <a:latin typeface="+mn-lt"/>
                <a:ea typeface="Times New Roman" pitchFamily="18" charset="0"/>
                <a:sym typeface="Symbol" pitchFamily="18" charset="2"/>
              </a:rPr>
              <a:t>	[ 3] supera le sue aspettative</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8B338943-BA4E-4FD3-82EE-5EE2E63CAB18}" type="slidenum">
              <a:rPr lang="it-IT" smtClean="0"/>
              <a:pPr>
                <a:defRPr/>
              </a:pPr>
              <a:t>171</a:t>
            </a:fld>
            <a:endParaRPr lang="it-IT"/>
          </a:p>
        </p:txBody>
      </p:sp>
      <p:sp>
        <p:nvSpPr>
          <p:cNvPr id="3" name="Rettangolo 2"/>
          <p:cNvSpPr/>
          <p:nvPr/>
        </p:nvSpPr>
        <p:spPr>
          <a:xfrm>
            <a:off x="827088" y="714375"/>
            <a:ext cx="7489825" cy="4154488"/>
          </a:xfrm>
          <a:prstGeom prst="rect">
            <a:avLst/>
          </a:prstGeom>
        </p:spPr>
        <p:txBody>
          <a:bodyPr>
            <a:spAutoFit/>
          </a:bodyPr>
          <a:lstStyle/>
          <a:p>
            <a:pPr>
              <a:defRPr/>
            </a:pPr>
            <a:r>
              <a:rPr lang="it-IT" dirty="0"/>
              <a:t> </a:t>
            </a:r>
          </a:p>
          <a:p>
            <a:pPr>
              <a:buFont typeface="Times" pitchFamily="18" charset="0"/>
              <a:buNone/>
              <a:tabLst>
                <a:tab pos="384175" algn="l"/>
                <a:tab pos="571500" algn="l"/>
              </a:tabLst>
              <a:defRPr/>
            </a:pPr>
            <a:r>
              <a:rPr lang="it-IT" sz="1000" dirty="0">
                <a:solidFill>
                  <a:schemeClr val="tx1"/>
                </a:solidFill>
                <a:sym typeface="Symbol" pitchFamily="18" charset="2"/>
              </a:rPr>
              <a:t>F.5. </a:t>
            </a:r>
            <a:r>
              <a:rPr lang="it-IT" sz="1000" dirty="0">
                <a:solidFill>
                  <a:schemeClr val="tx1"/>
                </a:solidFill>
              </a:rPr>
              <a:t>Lei </a:t>
            </a:r>
            <a:r>
              <a:rPr lang="it-IT" sz="1000" dirty="0">
                <a:solidFill>
                  <a:schemeClr val="tx1"/>
                </a:solidFill>
              </a:rPr>
              <a:t>sa che </a:t>
            </a:r>
            <a:r>
              <a:rPr lang="it-IT" sz="1000" dirty="0">
                <a:solidFill>
                  <a:schemeClr val="tx1"/>
                </a:solidFill>
              </a:rPr>
              <a:t>Acquedotto del Fiora ha attivato un </a:t>
            </a:r>
            <a:r>
              <a:rPr lang="it-IT" sz="1000" dirty="0">
                <a:solidFill>
                  <a:schemeClr val="tx1"/>
                </a:solidFill>
              </a:rPr>
              <a:t>nuovo servizio con cui avvisa gratuitamente con un sms i propri utenti dell’imminente scadenza della bolletta? </a:t>
            </a:r>
            <a:endParaRPr lang="it-IT" sz="1000" dirty="0">
              <a:solidFill>
                <a:schemeClr val="tx1"/>
              </a:solidFill>
            </a:endParaRPr>
          </a:p>
          <a:p>
            <a:pPr>
              <a:buFont typeface="Times" pitchFamily="18" charset="0"/>
              <a:buNone/>
              <a:tabLst>
                <a:tab pos="384175" algn="l"/>
                <a:tab pos="571500" algn="l"/>
              </a:tabLst>
              <a:defRPr/>
            </a:pPr>
            <a:r>
              <a:rPr lang="it-IT" sz="1000" dirty="0">
                <a:solidFill>
                  <a:schemeClr val="tx1"/>
                </a:solidFill>
              </a:rPr>
              <a:t>[</a:t>
            </a:r>
            <a:r>
              <a:rPr lang="it-IT" sz="1000" dirty="0">
                <a:solidFill>
                  <a:schemeClr val="tx1"/>
                </a:solidFill>
              </a:rPr>
              <a:t>1] Si</a:t>
            </a:r>
          </a:p>
          <a:p>
            <a:pPr>
              <a:buFont typeface="Times" pitchFamily="18" charset="0"/>
              <a:buNone/>
              <a:tabLst>
                <a:tab pos="384175" algn="l"/>
                <a:tab pos="571500" algn="l"/>
              </a:tabLst>
              <a:defRPr/>
            </a:pPr>
            <a:r>
              <a:rPr lang="it-IT" sz="1000" dirty="0">
                <a:solidFill>
                  <a:schemeClr val="tx1"/>
                </a:solidFill>
              </a:rPr>
              <a:t>[</a:t>
            </a:r>
            <a:r>
              <a:rPr lang="it-IT" sz="1000" dirty="0">
                <a:solidFill>
                  <a:schemeClr val="tx1"/>
                </a:solidFill>
              </a:rPr>
              <a:t>2] </a:t>
            </a:r>
            <a:r>
              <a:rPr lang="it-IT" sz="1000" dirty="0">
                <a:solidFill>
                  <a:schemeClr val="tx1"/>
                </a:solidFill>
              </a:rPr>
              <a:t>No  (VAI A F8)</a:t>
            </a:r>
            <a:endParaRPr lang="it-IT" sz="1000" dirty="0">
              <a:solidFill>
                <a:schemeClr val="tx1"/>
              </a:solidFill>
            </a:endParaRPr>
          </a:p>
          <a:p>
            <a:pPr>
              <a:defRPr/>
            </a:pPr>
            <a:endParaRPr lang="it-IT" dirty="0">
              <a:solidFill>
                <a:schemeClr val="tx1"/>
              </a:solidFill>
            </a:endParaRPr>
          </a:p>
          <a:p>
            <a:pPr>
              <a:tabLst>
                <a:tab pos="384175" algn="l"/>
                <a:tab pos="571500" algn="l"/>
              </a:tabLst>
              <a:defRPr/>
            </a:pPr>
            <a:r>
              <a:rPr lang="it-IT" sz="1000" dirty="0">
                <a:solidFill>
                  <a:schemeClr val="tx1"/>
                </a:solidFill>
                <a:sym typeface="Symbol" pitchFamily="18" charset="2"/>
              </a:rPr>
              <a:t>Se F.5 </a:t>
            </a:r>
            <a:r>
              <a:rPr lang="it-IT" sz="1000" dirty="0">
                <a:solidFill>
                  <a:schemeClr val="tx1"/>
                </a:solidFill>
                <a:sym typeface="Symbol" pitchFamily="18" charset="2"/>
              </a:rPr>
              <a:t>= </a:t>
            </a:r>
            <a:r>
              <a:rPr lang="it-IT" sz="1000" dirty="0">
                <a:solidFill>
                  <a:schemeClr val="tx1"/>
                </a:solidFill>
                <a:sym typeface="Symbol" pitchFamily="18" charset="2"/>
              </a:rPr>
              <a:t>1</a:t>
            </a:r>
            <a:endParaRPr lang="it-IT" sz="1000" dirty="0">
              <a:solidFill>
                <a:schemeClr val="tx1"/>
              </a:solidFill>
              <a:sym typeface="Symbol" pitchFamily="18" charset="2"/>
            </a:endParaRPr>
          </a:p>
          <a:p>
            <a:pPr>
              <a:tabLst>
                <a:tab pos="384175" algn="l"/>
                <a:tab pos="571500" algn="l"/>
              </a:tabLst>
              <a:defRPr/>
            </a:pPr>
            <a:r>
              <a:rPr lang="it-IT" sz="1000" dirty="0">
                <a:solidFill>
                  <a:schemeClr val="tx1"/>
                </a:solidFill>
                <a:sym typeface="Symbol" pitchFamily="18" charset="2"/>
              </a:rPr>
              <a:t>F.6. Lei ha ricevuto </a:t>
            </a:r>
            <a:r>
              <a:rPr lang="it-IT" sz="1000" dirty="0">
                <a:solidFill>
                  <a:schemeClr val="tx1"/>
                </a:solidFill>
                <a:sym typeface="Symbol" pitchFamily="18" charset="2"/>
              </a:rPr>
              <a:t>questo tipo di </a:t>
            </a:r>
            <a:r>
              <a:rPr lang="it-IT" sz="1000" dirty="0">
                <a:solidFill>
                  <a:schemeClr val="tx1"/>
                </a:solidFill>
                <a:sym typeface="Symbol" pitchFamily="18" charset="2"/>
              </a:rPr>
              <a:t>avviso? </a:t>
            </a:r>
          </a:p>
          <a:p>
            <a:pPr>
              <a:tabLst>
                <a:tab pos="384175" algn="l"/>
                <a:tab pos="571500" algn="l"/>
              </a:tabLst>
              <a:defRPr/>
            </a:pPr>
            <a:r>
              <a:rPr lang="it-IT" sz="1000" dirty="0">
                <a:solidFill>
                  <a:schemeClr val="tx1"/>
                </a:solidFill>
                <a:sym typeface="Symbol" pitchFamily="18" charset="2"/>
              </a:rPr>
              <a:t>[1] Si</a:t>
            </a:r>
          </a:p>
          <a:p>
            <a:pPr>
              <a:tabLst>
                <a:tab pos="384175" algn="l"/>
                <a:tab pos="571500" algn="l"/>
              </a:tabLst>
              <a:defRPr/>
            </a:pPr>
            <a:r>
              <a:rPr lang="it-IT" sz="1000" dirty="0">
                <a:solidFill>
                  <a:schemeClr val="tx1"/>
                </a:solidFill>
                <a:sym typeface="Symbol" pitchFamily="18" charset="2"/>
              </a:rPr>
              <a:t>[2] </a:t>
            </a:r>
            <a:r>
              <a:rPr lang="it-IT" sz="1000" dirty="0">
                <a:solidFill>
                  <a:schemeClr val="tx1"/>
                </a:solidFill>
                <a:sym typeface="Symbol" pitchFamily="18" charset="2"/>
              </a:rPr>
              <a:t>No (VAI A F8)</a:t>
            </a:r>
            <a:endParaRPr lang="it-IT" sz="1000" dirty="0">
              <a:solidFill>
                <a:schemeClr val="tx1"/>
              </a:solidFill>
              <a:sym typeface="Symbol" pitchFamily="18" charset="2"/>
            </a:endParaRPr>
          </a:p>
          <a:p>
            <a:pPr>
              <a:defRPr/>
            </a:pPr>
            <a:endParaRPr lang="it-IT" dirty="0">
              <a:solidFill>
                <a:schemeClr val="tx1"/>
              </a:solidFill>
            </a:endParaRPr>
          </a:p>
          <a:p>
            <a:pPr>
              <a:tabLst>
                <a:tab pos="384175" algn="l"/>
                <a:tab pos="571500" algn="l"/>
              </a:tabLst>
              <a:defRPr/>
            </a:pPr>
            <a:r>
              <a:rPr lang="it-IT" sz="1000" dirty="0">
                <a:solidFill>
                  <a:schemeClr val="tx1"/>
                </a:solidFill>
                <a:sym typeface="Symbol" pitchFamily="18" charset="2"/>
              </a:rPr>
              <a:t>Se F.6. = 1</a:t>
            </a:r>
          </a:p>
          <a:p>
            <a:pPr>
              <a:tabLst>
                <a:tab pos="384175" algn="l"/>
                <a:tab pos="571500" algn="l"/>
              </a:tabLst>
              <a:defRPr/>
            </a:pPr>
            <a:r>
              <a:rPr lang="it-IT" sz="1000" dirty="0">
                <a:solidFill>
                  <a:schemeClr val="tx1"/>
                </a:solidFill>
                <a:sym typeface="Symbol" pitchFamily="18" charset="2"/>
              </a:rPr>
              <a:t>F.7. Il giudizio che Lai da a questo servizio è?</a:t>
            </a:r>
          </a:p>
          <a:p>
            <a:pPr marL="363538" indent="-363538">
              <a:buFont typeface="Times" pitchFamily="18" charset="0"/>
              <a:buNone/>
              <a:tabLst>
                <a:tab pos="384175" algn="l"/>
                <a:tab pos="571500" algn="l"/>
              </a:tabLst>
              <a:defRPr/>
            </a:pPr>
            <a:r>
              <a:rPr lang="it-IT" sz="1000" dirty="0">
                <a:solidFill>
                  <a:schemeClr val="tx1"/>
                </a:solidFill>
                <a:sym typeface="Symbol" pitchFamily="18" charset="2"/>
              </a:rPr>
              <a:t>[1]	Del tutto positivo</a:t>
            </a:r>
          </a:p>
          <a:p>
            <a:pPr marL="363538" indent="-363538">
              <a:buFont typeface="Times" pitchFamily="18" charset="0"/>
              <a:buNone/>
              <a:tabLst>
                <a:tab pos="384175" algn="l"/>
                <a:tab pos="571500" algn="l"/>
              </a:tabLst>
              <a:defRPr/>
            </a:pPr>
            <a:r>
              <a:rPr lang="it-IT" sz="1000" dirty="0">
                <a:solidFill>
                  <a:schemeClr val="tx1"/>
                </a:solidFill>
                <a:sym typeface="Symbol" pitchFamily="18" charset="2"/>
              </a:rPr>
              <a:t>[</a:t>
            </a:r>
            <a:r>
              <a:rPr lang="it-IT" sz="1000" dirty="0">
                <a:solidFill>
                  <a:schemeClr val="tx1"/>
                </a:solidFill>
                <a:sym typeface="Symbol" pitchFamily="18" charset="2"/>
              </a:rPr>
              <a:t>2]	Abbastanza positivo</a:t>
            </a:r>
          </a:p>
          <a:p>
            <a:pPr marL="363538" indent="-363538">
              <a:buFont typeface="Times" pitchFamily="18" charset="0"/>
              <a:buNone/>
              <a:tabLst>
                <a:tab pos="384175" algn="l"/>
                <a:tab pos="571500" algn="l"/>
              </a:tabLst>
              <a:defRPr/>
            </a:pPr>
            <a:r>
              <a:rPr lang="it-IT" sz="1000" dirty="0">
                <a:solidFill>
                  <a:schemeClr val="tx1"/>
                </a:solidFill>
                <a:sym typeface="Symbol" pitchFamily="18" charset="2"/>
              </a:rPr>
              <a:t>[</a:t>
            </a:r>
            <a:r>
              <a:rPr lang="it-IT" sz="1000" dirty="0">
                <a:solidFill>
                  <a:schemeClr val="tx1"/>
                </a:solidFill>
                <a:sym typeface="Symbol" pitchFamily="18" charset="2"/>
              </a:rPr>
              <a:t>3]	Negativo</a:t>
            </a:r>
          </a:p>
          <a:p>
            <a:pPr marL="363538" indent="-363538">
              <a:buFont typeface="Times" pitchFamily="18" charset="0"/>
              <a:buNone/>
              <a:tabLst>
                <a:tab pos="384175" algn="l"/>
                <a:tab pos="571500" algn="l"/>
              </a:tabLst>
              <a:defRPr/>
            </a:pPr>
            <a:r>
              <a:rPr lang="it-IT" sz="1000" dirty="0">
                <a:solidFill>
                  <a:schemeClr val="tx1"/>
                </a:solidFill>
                <a:sym typeface="Symbol" pitchFamily="18" charset="2"/>
              </a:rPr>
              <a:t>[</a:t>
            </a:r>
            <a:r>
              <a:rPr lang="it-IT" sz="1000" dirty="0">
                <a:solidFill>
                  <a:schemeClr val="tx1"/>
                </a:solidFill>
                <a:sym typeface="Symbol" pitchFamily="18" charset="2"/>
              </a:rPr>
              <a:t>4]	[NON LEGGERE] Non sa</a:t>
            </a:r>
          </a:p>
          <a:p>
            <a:pPr>
              <a:tabLst>
                <a:tab pos="384175" algn="l"/>
                <a:tab pos="571500" algn="l"/>
              </a:tabLst>
              <a:defRPr/>
            </a:pPr>
            <a:endParaRPr lang="it-IT" sz="1000" dirty="0">
              <a:solidFill>
                <a:schemeClr val="tx1"/>
              </a:solidFill>
              <a:sym typeface="Symbol" pitchFamily="18" charset="2"/>
            </a:endParaRPr>
          </a:p>
          <a:p>
            <a:pPr>
              <a:tabLst>
                <a:tab pos="384175" algn="l"/>
                <a:tab pos="571500" algn="l"/>
              </a:tabLst>
              <a:defRPr/>
            </a:pPr>
            <a:r>
              <a:rPr lang="it-IT" sz="1000" dirty="0">
                <a:solidFill>
                  <a:schemeClr val="tx1"/>
                </a:solidFill>
                <a:sym typeface="Symbol" pitchFamily="18" charset="2"/>
              </a:rPr>
              <a:t> </a:t>
            </a:r>
          </a:p>
          <a:p>
            <a:pPr>
              <a:tabLst>
                <a:tab pos="384175" algn="l"/>
                <a:tab pos="571500" algn="l"/>
              </a:tabLst>
              <a:defRPr/>
            </a:pPr>
            <a:r>
              <a:rPr lang="it-IT" sz="1000" dirty="0">
                <a:solidFill>
                  <a:schemeClr val="tx1"/>
                </a:solidFill>
                <a:sym typeface="Symbol" pitchFamily="18" charset="2"/>
              </a:rPr>
              <a:t>Se </a:t>
            </a:r>
            <a:r>
              <a:rPr lang="it-IT" sz="1000" dirty="0">
                <a:solidFill>
                  <a:schemeClr val="tx1"/>
                </a:solidFill>
                <a:sym typeface="Symbol" pitchFamily="18" charset="2"/>
              </a:rPr>
              <a:t>F.5=2 O F.6= 2</a:t>
            </a:r>
            <a:endParaRPr lang="it-IT" sz="1000" dirty="0">
              <a:solidFill>
                <a:schemeClr val="tx1"/>
              </a:solidFill>
              <a:sym typeface="Symbol" pitchFamily="18" charset="2"/>
            </a:endParaRPr>
          </a:p>
          <a:p>
            <a:pPr>
              <a:tabLst>
                <a:tab pos="384175" algn="l"/>
                <a:tab pos="571500" algn="l"/>
              </a:tabLst>
              <a:defRPr/>
            </a:pPr>
            <a:r>
              <a:rPr lang="it-IT" sz="1000" dirty="0">
                <a:solidFill>
                  <a:schemeClr val="tx1"/>
                </a:solidFill>
                <a:sym typeface="Symbol" pitchFamily="18" charset="2"/>
              </a:rPr>
              <a:t>F.8 In </a:t>
            </a:r>
            <a:r>
              <a:rPr lang="it-IT" sz="1000" dirty="0">
                <a:solidFill>
                  <a:schemeClr val="tx1"/>
                </a:solidFill>
                <a:sym typeface="Symbol" pitchFamily="18" charset="2"/>
              </a:rPr>
              <a:t>futuro riterrebbe utile ricevere questo tipo di servizio direttamente sul suo cellulare? </a:t>
            </a:r>
            <a:endParaRPr lang="it-IT" sz="1000" dirty="0">
              <a:solidFill>
                <a:schemeClr val="tx1"/>
              </a:solidFill>
              <a:sym typeface="Symbol" pitchFamily="18" charset="2"/>
            </a:endParaRPr>
          </a:p>
          <a:p>
            <a:pPr>
              <a:buFont typeface="Times" pitchFamily="18" charset="0"/>
              <a:buNone/>
              <a:tabLst>
                <a:tab pos="384175" algn="l"/>
                <a:tab pos="571500" algn="l"/>
              </a:tabLst>
              <a:defRPr/>
            </a:pPr>
            <a:r>
              <a:rPr lang="it-IT" sz="1000" dirty="0">
                <a:solidFill>
                  <a:schemeClr val="tx1"/>
                </a:solidFill>
                <a:sym typeface="Symbol" pitchFamily="18" charset="2"/>
              </a:rPr>
              <a:t>[1] Si</a:t>
            </a:r>
          </a:p>
          <a:p>
            <a:pPr>
              <a:buFont typeface="Times" pitchFamily="18" charset="0"/>
              <a:buNone/>
              <a:tabLst>
                <a:tab pos="384175" algn="l"/>
                <a:tab pos="571500" algn="l"/>
              </a:tabLst>
              <a:defRPr/>
            </a:pPr>
            <a:r>
              <a:rPr lang="it-IT" sz="1000" dirty="0">
                <a:solidFill>
                  <a:schemeClr val="tx1"/>
                </a:solidFill>
                <a:sym typeface="Symbol" pitchFamily="18" charset="2"/>
              </a:rPr>
              <a:t>[2] No</a:t>
            </a:r>
          </a:p>
          <a:p>
            <a:pPr>
              <a:defRPr/>
            </a:pPr>
            <a:endParaRPr lang="it-IT" dirty="0">
              <a:solidFill>
                <a:schemeClr val="tx1"/>
              </a:solidFill>
            </a:endParaRPr>
          </a:p>
        </p:txBody>
      </p:sp>
      <p:sp>
        <p:nvSpPr>
          <p:cNvPr id="4" name="Rettangolo 3"/>
          <p:cNvSpPr/>
          <p:nvPr/>
        </p:nvSpPr>
        <p:spPr>
          <a:xfrm>
            <a:off x="714375" y="-15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E3E35CFE-CF32-4430-B0B4-AD377CCC4352}" type="slidenum">
              <a:rPr lang="it-IT" smtClean="0"/>
              <a:pPr>
                <a:defRPr/>
              </a:pPr>
              <a:t>172</a:t>
            </a:fld>
            <a:endParaRPr lang="it-IT"/>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306179" name="Rectangle 1"/>
          <p:cNvSpPr>
            <a:spLocks noChangeArrowheads="1"/>
          </p:cNvSpPr>
          <p:nvPr/>
        </p:nvSpPr>
        <p:spPr bwMode="auto">
          <a:xfrm>
            <a:off x="755650" y="476250"/>
            <a:ext cx="8286750" cy="4862513"/>
          </a:xfrm>
          <a:prstGeom prst="rect">
            <a:avLst/>
          </a:prstGeom>
          <a:noFill/>
          <a:ln w="9525">
            <a:noFill/>
            <a:miter lim="800000"/>
            <a:headEnd/>
            <a:tailEnd/>
          </a:ln>
        </p:spPr>
        <p:txBody>
          <a:bodyPr anchor="ctr">
            <a:spAutoFit/>
          </a:bodyPr>
          <a:lstStyle/>
          <a:p>
            <a:pPr marL="363538" indent="-363538">
              <a:buFont typeface="Times" pitchFamily="18" charset="0"/>
              <a:buNone/>
              <a:tabLst>
                <a:tab pos="384175" algn="l"/>
                <a:tab pos="571500" algn="l"/>
              </a:tabLst>
              <a:defRPr/>
            </a:pPr>
            <a:r>
              <a:rPr lang="it-IT" sz="1000" b="1" dirty="0">
                <a:solidFill>
                  <a:schemeClr val="tx1"/>
                </a:solidFill>
                <a:latin typeface="+mn-lt"/>
                <a:cs typeface="Times New Roman" pitchFamily="18" charset="0"/>
                <a:sym typeface="Symbol" pitchFamily="18" charset="2"/>
              </a:rPr>
              <a:t>SEZIONE H – LA TARIFFA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p>
          <a:p>
            <a:pPr marL="363538" indent="-363538">
              <a:tabLst>
                <a:tab pos="384175" algn="l"/>
                <a:tab pos="571500" algn="l"/>
              </a:tabLst>
              <a:defRPr/>
            </a:pPr>
            <a:r>
              <a:rPr lang="it-IT" sz="1000" dirty="0">
                <a:solidFill>
                  <a:schemeClr val="tx1"/>
                </a:solidFill>
                <a:latin typeface="+mn-lt"/>
                <a:cs typeface="Times New Roman" pitchFamily="18" charset="0"/>
                <a:sym typeface="Symbol" pitchFamily="18" charset="2"/>
              </a:rPr>
              <a:t>H.1.	 Nel corso dell’intervista abbiamo visto i vari aspetti che compongono il servizio offerto da Acquedotto del Fiora spa. Pensando alla qualità del servizio offerto rispetto alla tariffa, che voto dà ad Acquedotto del Fiora spa su una scala da 1 a 10, dove 1 è il minimo della qualità e 10 il massimo?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endParaRPr lang="it-IT" sz="1000" dirty="0">
              <a:solidFill>
                <a:srgbClr val="FF0000"/>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endParaRPr lang="it-IT" sz="1000" dirty="0">
              <a:solidFill>
                <a:srgbClr val="FF0000"/>
              </a:solidFill>
              <a:latin typeface="+mn-lt"/>
              <a:cs typeface="Times New Roman" pitchFamily="18" charset="0"/>
              <a:sym typeface="Symbol" pitchFamily="18" charset="2"/>
            </a:endParaRPr>
          </a:p>
          <a:p>
            <a:pPr marL="363538" indent="-363538">
              <a:tabLst>
                <a:tab pos="384175" algn="l"/>
                <a:tab pos="571500" algn="l"/>
              </a:tabLst>
              <a:defRPr/>
            </a:pPr>
            <a:r>
              <a:rPr lang="it-IT" sz="1000" dirty="0">
                <a:solidFill>
                  <a:schemeClr val="tx1"/>
                </a:solidFill>
                <a:latin typeface="+mn-lt"/>
                <a:cs typeface="Times New Roman" pitchFamily="18" charset="0"/>
                <a:sym typeface="Symbol" pitchFamily="18" charset="2"/>
              </a:rPr>
              <a:t>H.2. </a:t>
            </a:r>
            <a:r>
              <a:rPr lang="it-IT" sz="1000" dirty="0">
                <a:solidFill>
                  <a:schemeClr val="tx1"/>
                </a:solidFill>
                <a:latin typeface="+mn-lt"/>
                <a:cs typeface="Times New Roman" pitchFamily="18" charset="0"/>
                <a:sym typeface="Symbol" pitchFamily="18" charset="2"/>
              </a:rPr>
              <a:t>Rispetto alla qualità del servizio che riceve il costo sostenuto dalla sua famiglia per il servizio di fornitura dell’acqua le sembra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[ 1] molto adeguato</a:t>
            </a:r>
          </a:p>
          <a:p>
            <a:pPr marL="363538" indent="-363538">
              <a:buFont typeface="Times" pitchFamily="18" charset="0"/>
              <a:buNone/>
              <a:tabLst>
                <a:tab pos="361950" algn="l"/>
                <a:tab pos="571500" algn="l"/>
              </a:tabLst>
              <a:defRPr/>
            </a:pPr>
            <a:r>
              <a:rPr lang="it-IT" sz="1000" dirty="0">
                <a:solidFill>
                  <a:schemeClr val="tx1"/>
                </a:solidFill>
                <a:latin typeface="+mn-lt"/>
                <a:cs typeface="Times New Roman" pitchFamily="18" charset="0"/>
                <a:sym typeface="Symbol" pitchFamily="18" charset="2"/>
              </a:rPr>
              <a:t>	[ 2] abbastanza adeguato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[ 3] poco adeguato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[ 4] per nulla adeguato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[ 5] non </a:t>
            </a:r>
            <a:r>
              <a:rPr lang="it-IT" sz="1000" dirty="0">
                <a:solidFill>
                  <a:schemeClr val="tx1"/>
                </a:solidFill>
                <a:latin typeface="+mn-lt"/>
                <a:cs typeface="Times New Roman" pitchFamily="18" charset="0"/>
                <a:sym typeface="Symbol" pitchFamily="18" charset="2"/>
              </a:rPr>
              <a:t>risponde</a:t>
            </a:r>
          </a:p>
          <a:p>
            <a:pPr marL="363538" indent="-363538">
              <a:buFont typeface="Times" pitchFamily="18" charset="0"/>
              <a:buNone/>
              <a:tabLst>
                <a:tab pos="384175" algn="l"/>
                <a:tab pos="571500" algn="l"/>
              </a:tabLst>
              <a:defRPr/>
            </a:pPr>
            <a:endParaRPr lang="it-IT" sz="1000" dirty="0">
              <a:solidFill>
                <a:srgbClr val="FF0000"/>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cs typeface="Times New Roman" pitchFamily="18" charset="0"/>
                <a:sym typeface="Symbol" pitchFamily="18" charset="2"/>
              </a:rPr>
              <a:t>H.5.</a:t>
            </a:r>
            <a:r>
              <a:rPr lang="it-IT" sz="1000" b="1" dirty="0">
                <a:solidFill>
                  <a:schemeClr val="tx1"/>
                </a:solidFill>
                <a:cs typeface="Times New Roman" pitchFamily="18" charset="0"/>
                <a:sym typeface="Symbol" pitchFamily="18" charset="2"/>
              </a:rPr>
              <a:t>  </a:t>
            </a:r>
            <a:r>
              <a:rPr lang="it-IT" sz="1000" dirty="0">
                <a:solidFill>
                  <a:schemeClr val="tx1"/>
                </a:solidFill>
                <a:cs typeface="Times New Roman" pitchFamily="18" charset="0"/>
                <a:sym typeface="Symbol" pitchFamily="18" charset="2"/>
              </a:rPr>
              <a:t>Quali aspetti del servizio fornito ritiene che debbano essere migliorati ?(Spontanea, </a:t>
            </a:r>
            <a:r>
              <a:rPr lang="it-IT" sz="1000" dirty="0" err="1">
                <a:solidFill>
                  <a:schemeClr val="tx1"/>
                </a:solidFill>
                <a:cs typeface="Times New Roman" pitchFamily="18" charset="0"/>
                <a:sym typeface="Symbol" pitchFamily="18" charset="2"/>
              </a:rPr>
              <a:t>max</a:t>
            </a:r>
            <a:r>
              <a:rPr lang="it-IT" sz="1000" dirty="0">
                <a:solidFill>
                  <a:schemeClr val="tx1"/>
                </a:solidFill>
                <a:cs typeface="Times New Roman" pitchFamily="18" charset="0"/>
                <a:sym typeface="Symbol" pitchFamily="18" charset="2"/>
              </a:rPr>
              <a:t> 3 risposte)</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[ 1] La qualità dell’acqua (sapore, odore, ecc.)</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[ 2] La pressione dell’acqua del rubinetto</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[ 3] Le interruzioni</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[ 4] I tempi di allacciamento/disdetta del contratto</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[ 5] La tempestività degli interventi di ripristino dei servizi</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[ 6] La tempestività nelle comunicazioni sui servizi</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[ 7] Le modalità di fatturazione</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[ 8] La scelta nelle forme di pagamento</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[ 9] Altro (specificare)</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[10] Nessun miglioramento </a:t>
            </a:r>
          </a:p>
          <a:p>
            <a:pPr marL="363538" indent="-363538">
              <a:buFont typeface="Times" pitchFamily="18" charset="0"/>
              <a:buNone/>
              <a:tabLst>
                <a:tab pos="384175" algn="l"/>
                <a:tab pos="571500" algn="l"/>
              </a:tabLst>
              <a:defRPr/>
            </a:pPr>
            <a:endParaRPr lang="it-IT" sz="1000" dirty="0">
              <a:solidFill>
                <a:schemeClr val="tx1"/>
              </a:solidFill>
              <a:cs typeface="Times New Roman" pitchFamily="18" charset="0"/>
              <a:sym typeface="Symbol" pitchFamily="18" charset="2"/>
            </a:endParaRPr>
          </a:p>
          <a:p>
            <a:pPr marL="363538" indent="-363538">
              <a:tabLst>
                <a:tab pos="384175" algn="l"/>
                <a:tab pos="571500" algn="l"/>
              </a:tabLst>
              <a:defRPr/>
            </a:pPr>
            <a:r>
              <a:rPr lang="it-IT" sz="1000" dirty="0">
                <a:solidFill>
                  <a:schemeClr val="tx1"/>
                </a:solidFill>
                <a:cs typeface="Times New Roman" pitchFamily="18" charset="0"/>
                <a:sym typeface="Symbol" pitchFamily="18" charset="2"/>
              </a:rPr>
              <a:t>Se Dom. H.5 ≠ [ 10]</a:t>
            </a:r>
          </a:p>
          <a:p>
            <a:pPr marL="363538" indent="-363538">
              <a:tabLst>
                <a:tab pos="384175" algn="l"/>
                <a:tab pos="571500" algn="l"/>
              </a:tabLst>
              <a:defRPr/>
            </a:pPr>
            <a:r>
              <a:rPr lang="it-IT" sz="1000" dirty="0">
                <a:solidFill>
                  <a:schemeClr val="tx1"/>
                </a:solidFill>
                <a:cs typeface="Times New Roman" pitchFamily="18" charset="0"/>
                <a:sym typeface="Symbol" pitchFamily="18" charset="2"/>
              </a:rPr>
              <a:t>H.6.  Sarebbe disposto a pagare di più per ottenere i miglioramenti richiesti?</a:t>
            </a:r>
          </a:p>
          <a:p>
            <a:pPr marL="363538" indent="-363538">
              <a:tabLst>
                <a:tab pos="384175" algn="l"/>
                <a:tab pos="571500" algn="l"/>
              </a:tabLst>
              <a:defRPr/>
            </a:pPr>
            <a:r>
              <a:rPr lang="it-IT" sz="1000" dirty="0">
                <a:solidFill>
                  <a:schemeClr val="tx1"/>
                </a:solidFill>
                <a:ea typeface="Times New Roman" pitchFamily="18" charset="0"/>
                <a:sym typeface="Symbol" pitchFamily="18" charset="2"/>
              </a:rPr>
              <a:t>	[ 1] si		[ 2] no</a:t>
            </a:r>
          </a:p>
          <a:p>
            <a:pPr marL="363538" indent="-363538">
              <a:buFont typeface="Times" pitchFamily="18" charset="0"/>
              <a:buNone/>
              <a:tabLst>
                <a:tab pos="384175" algn="l"/>
                <a:tab pos="571500" algn="l"/>
              </a:tabLst>
              <a:defRPr/>
            </a:pPr>
            <a:endParaRPr lang="it-IT" sz="1000" dirty="0">
              <a:solidFill>
                <a:srgbClr val="FF0000"/>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endParaRPr lang="it-IT" sz="1000" dirty="0">
              <a:solidFill>
                <a:srgbClr val="FF0000"/>
              </a:solidFill>
              <a:latin typeface="+mn-lt"/>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CF592E44-87AC-4D56-B779-E5EAE9CBF443}" type="slidenum">
              <a:rPr lang="it-IT" smtClean="0"/>
              <a:pPr>
                <a:defRPr/>
              </a:pPr>
              <a:t>173</a:t>
            </a:fld>
            <a:endParaRPr lang="it-IT"/>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306179" name="Rectangle 1"/>
          <p:cNvSpPr>
            <a:spLocks noChangeArrowheads="1"/>
          </p:cNvSpPr>
          <p:nvPr/>
        </p:nvSpPr>
        <p:spPr bwMode="auto">
          <a:xfrm>
            <a:off x="739775" y="1582738"/>
            <a:ext cx="8286750" cy="3632200"/>
          </a:xfrm>
          <a:prstGeom prst="rect">
            <a:avLst/>
          </a:prstGeom>
          <a:noFill/>
          <a:ln w="9525">
            <a:noFill/>
            <a:miter lim="800000"/>
            <a:headEnd/>
            <a:tailEnd/>
          </a:ln>
        </p:spPr>
        <p:txBody>
          <a:bodyPr anchor="ctr">
            <a:spAutoFit/>
          </a:bodyPr>
          <a:lstStyle/>
          <a:p>
            <a:pPr marL="363538" indent="-363538">
              <a:tabLst>
                <a:tab pos="384175" algn="l"/>
                <a:tab pos="571500" algn="l"/>
              </a:tabLst>
              <a:defRPr/>
            </a:pP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b="1" dirty="0">
                <a:solidFill>
                  <a:schemeClr val="tx1"/>
                </a:solidFill>
                <a:latin typeface="+mn-lt"/>
                <a:cs typeface="Times New Roman" pitchFamily="18" charset="0"/>
                <a:sym typeface="Symbol" pitchFamily="18" charset="2"/>
              </a:rPr>
              <a:t>SEZIONE I – COMUNICAZIONE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(&lt;A TUTTI&gt;</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I.1.	Parliamo ora dei messaggi di comunicazione forniti da </a:t>
            </a:r>
            <a:r>
              <a:rPr lang="it-IT" sz="1000" dirty="0">
                <a:solidFill>
                  <a:schemeClr val="tx1"/>
                </a:solidFill>
                <a:latin typeface="+mn-lt"/>
                <a:cs typeface="Times New Roman" pitchFamily="18" charset="0"/>
                <a:sym typeface="Symbol" pitchFamily="18" charset="2"/>
              </a:rPr>
              <a:t>Acquedotto del </a:t>
            </a:r>
            <a:r>
              <a:rPr lang="it-IT" sz="1000" dirty="0" err="1">
                <a:solidFill>
                  <a:schemeClr val="tx1"/>
                </a:solidFill>
                <a:latin typeface="+mn-lt"/>
                <a:cs typeface="Times New Roman" pitchFamily="18" charset="0"/>
                <a:sym typeface="Symbol" pitchFamily="18" charset="2"/>
              </a:rPr>
              <a:t>Fiora</a:t>
            </a:r>
            <a:r>
              <a:rPr lang="it-IT" sz="1000" dirty="0">
                <a:solidFill>
                  <a:schemeClr val="tx1"/>
                </a:solidFill>
                <a:latin typeface="+mn-lt"/>
                <a:cs typeface="Times New Roman" pitchFamily="18" charset="0"/>
                <a:sym typeface="Symbol" pitchFamily="18" charset="2"/>
              </a:rPr>
              <a:t>, </a:t>
            </a:r>
            <a:r>
              <a:rPr lang="it-IT" sz="1000" dirty="0">
                <a:solidFill>
                  <a:schemeClr val="tx1"/>
                </a:solidFill>
                <a:latin typeface="+mn-lt"/>
                <a:cs typeface="Times New Roman" pitchFamily="18" charset="0"/>
                <a:sym typeface="Symbol" pitchFamily="18" charset="2"/>
              </a:rPr>
              <a:t>quali ad esempio quelli relativi alle attività e gli investimenti dell’azienda sulla rete idrica, al risparmio idrico, o alla qualità dell’acqua. Lei si ricorda di avere visto o sentito alcuni di questi messaggi ?</a:t>
            </a:r>
          </a:p>
          <a:p>
            <a:pPr marL="363538" indent="-363538">
              <a:buFont typeface="Times" pitchFamily="18" charset="0"/>
              <a:buNone/>
              <a:tabLst>
                <a:tab pos="384175" algn="l"/>
                <a:tab pos="1790700" algn="l"/>
              </a:tabLst>
              <a:defRPr/>
            </a:pPr>
            <a:r>
              <a:rPr lang="it-IT" sz="1000" dirty="0">
                <a:solidFill>
                  <a:schemeClr val="tx1"/>
                </a:solidFill>
                <a:latin typeface="+mn-lt"/>
                <a:cs typeface="Times New Roman" pitchFamily="18" charset="0"/>
                <a:sym typeface="Symbol" pitchFamily="18" charset="2"/>
              </a:rPr>
              <a:t>	[ 1] si	[ 2] no </a:t>
            </a:r>
            <a:r>
              <a:rPr lang="it-IT" sz="1000" dirty="0">
                <a:solidFill>
                  <a:schemeClr val="tx1"/>
                </a:solidFill>
                <a:latin typeface="+mn-lt"/>
                <a:cs typeface="Times New Roman" pitchFamily="18" charset="0"/>
                <a:sym typeface="Wingdings" pitchFamily="2" charset="2"/>
              </a:rPr>
              <a:t> </a:t>
            </a:r>
            <a:r>
              <a:rPr lang="it-IT" sz="1000" dirty="0">
                <a:solidFill>
                  <a:schemeClr val="tx1"/>
                </a:solidFill>
                <a:latin typeface="+mn-lt"/>
                <a:cs typeface="Times New Roman" pitchFamily="18" charset="0"/>
                <a:sym typeface="Symbol" pitchFamily="18" charset="2"/>
              </a:rPr>
              <a:t>FINE SEZIONE</a:t>
            </a:r>
          </a:p>
          <a:p>
            <a:pPr marL="363538" indent="-363538">
              <a:buFont typeface="Times" pitchFamily="18" charset="0"/>
              <a:buNone/>
              <a:tabLst>
                <a:tab pos="384175" algn="l"/>
                <a:tab pos="571500" algn="l"/>
              </a:tabLst>
              <a:defRPr/>
            </a:pP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I.2 ..	Dove ha visto o sentito questi messaggi di comunicazione di </a:t>
            </a:r>
            <a:r>
              <a:rPr lang="it-IT" sz="1000" dirty="0">
                <a:solidFill>
                  <a:schemeClr val="tx1"/>
                </a:solidFill>
                <a:latin typeface="+mn-lt"/>
                <a:cs typeface="Times New Roman" pitchFamily="18" charset="0"/>
                <a:sym typeface="Symbol" pitchFamily="18" charset="2"/>
              </a:rPr>
              <a:t>Acquedotto del </a:t>
            </a:r>
            <a:r>
              <a:rPr lang="it-IT" sz="1000" dirty="0" err="1">
                <a:solidFill>
                  <a:schemeClr val="tx1"/>
                </a:solidFill>
                <a:latin typeface="+mn-lt"/>
                <a:cs typeface="Times New Roman" pitchFamily="18" charset="0"/>
                <a:sym typeface="Symbol" pitchFamily="18" charset="2"/>
              </a:rPr>
              <a:t>Fiora</a:t>
            </a:r>
            <a:r>
              <a:rPr lang="it-IT" sz="1000" dirty="0">
                <a:solidFill>
                  <a:schemeClr val="tx1"/>
                </a:solidFill>
                <a:latin typeface="+mn-lt"/>
                <a:cs typeface="Times New Roman" pitchFamily="18" charset="0"/>
                <a:sym typeface="Symbol" pitchFamily="18" charset="2"/>
              </a:rPr>
              <a:t>? </a:t>
            </a:r>
            <a:r>
              <a:rPr lang="it-IT" sz="1000" dirty="0">
                <a:solidFill>
                  <a:schemeClr val="tx1"/>
                </a:solidFill>
                <a:latin typeface="+mn-lt"/>
                <a:cs typeface="Times New Roman" pitchFamily="18" charset="0"/>
                <a:sym typeface="Symbol" pitchFamily="18" charset="2"/>
              </a:rPr>
              <a:t>&lt;MULTIPLA; AMMESSO NON SA&gt; - [NON LEGGERE]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[ 1] Sul sito Internet di </a:t>
            </a:r>
            <a:r>
              <a:rPr lang="it-IT" sz="1000" dirty="0">
                <a:solidFill>
                  <a:schemeClr val="tx1"/>
                </a:solidFill>
                <a:cs typeface="Times New Roman" pitchFamily="18" charset="0"/>
                <a:sym typeface="Symbol" pitchFamily="18" charset="2"/>
              </a:rPr>
              <a:t>Acquedotto del </a:t>
            </a:r>
            <a:r>
              <a:rPr lang="it-IT" sz="1000" dirty="0" err="1">
                <a:solidFill>
                  <a:schemeClr val="tx1"/>
                </a:solidFill>
                <a:cs typeface="Times New Roman" pitchFamily="18" charset="0"/>
                <a:sym typeface="Symbol" pitchFamily="18" charset="2"/>
              </a:rPr>
              <a:t>Fiora</a:t>
            </a: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[ 2] Sulla Stampa Locale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[ 3] Su volantini recapitati assieme alla bolletta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[ 4] Su tv o radio locali</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[ 5] Su manifesti affissi</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[ 6] Su opuscoli o depliant di </a:t>
            </a:r>
            <a:r>
              <a:rPr lang="it-IT" sz="1000" dirty="0">
                <a:solidFill>
                  <a:schemeClr val="tx1"/>
                </a:solidFill>
                <a:cs typeface="Times New Roman" pitchFamily="18" charset="0"/>
                <a:sym typeface="Symbol" pitchFamily="18" charset="2"/>
              </a:rPr>
              <a:t>Acquedotto del </a:t>
            </a:r>
            <a:r>
              <a:rPr lang="it-IT" sz="1000" dirty="0" err="1">
                <a:solidFill>
                  <a:schemeClr val="tx1"/>
                </a:solidFill>
                <a:cs typeface="Times New Roman" pitchFamily="18" charset="0"/>
                <a:sym typeface="Symbol" pitchFamily="18" charset="2"/>
              </a:rPr>
              <a:t>Fiora</a:t>
            </a: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[ 7] Altro [SPECIFICARE]</a:t>
            </a:r>
          </a:p>
          <a:p>
            <a:pPr marL="363538" indent="-363538">
              <a:buFont typeface="Times" pitchFamily="18" charset="0"/>
              <a:buNone/>
              <a:tabLst>
                <a:tab pos="384175" algn="l"/>
                <a:tab pos="571500" algn="l"/>
              </a:tabLst>
              <a:defRPr/>
            </a:pP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I.3.	Il giudizio che Lei dà di queste informazioni per quanto riguarda la loro facilità di lettura e comprensione, è 	[LEGGERE]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	Del tutto positivo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[2]	Abbastanza positivo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[3]	Negativo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[4]	[NON LEGGERE] Non sa</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904A61BF-08FC-4547-AEB8-CE65F91AE115}" type="slidenum">
              <a:rPr lang="it-IT" smtClean="0"/>
              <a:pPr>
                <a:defRPr/>
              </a:pPr>
              <a:t>174</a:t>
            </a:fld>
            <a:endParaRPr lang="it-IT"/>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307203" name="Rectangle 1"/>
          <p:cNvSpPr>
            <a:spLocks noChangeArrowheads="1"/>
          </p:cNvSpPr>
          <p:nvPr/>
        </p:nvSpPr>
        <p:spPr bwMode="auto">
          <a:xfrm>
            <a:off x="739775" y="428625"/>
            <a:ext cx="8286750" cy="5786438"/>
          </a:xfrm>
          <a:prstGeom prst="rect">
            <a:avLst/>
          </a:prstGeom>
          <a:noFill/>
          <a:ln w="9525">
            <a:noFill/>
            <a:miter lim="800000"/>
            <a:headEnd/>
            <a:tailEnd/>
          </a:ln>
        </p:spPr>
        <p:txBody>
          <a:bodyPr anchor="ctr">
            <a:spAutoFit/>
          </a:bodyPr>
          <a:lstStyle/>
          <a:p>
            <a:pPr marL="363538" indent="-363538">
              <a:buFont typeface="Times" pitchFamily="18" charset="0"/>
              <a:buNone/>
              <a:tabLst>
                <a:tab pos="384175" algn="l"/>
                <a:tab pos="571500" algn="l"/>
              </a:tabLst>
              <a:defRPr/>
            </a:pPr>
            <a:r>
              <a:rPr lang="it-IT" sz="1000" b="1" dirty="0">
                <a:solidFill>
                  <a:schemeClr val="tx1"/>
                </a:solidFill>
                <a:latin typeface="+mn-lt"/>
                <a:cs typeface="Times New Roman" pitchFamily="18" charset="0"/>
                <a:sym typeface="Symbol" pitchFamily="18" charset="2"/>
              </a:rPr>
              <a:t>SEZIONE Z – DOMANDE ANAGRAFICHE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Z.1.	 Abbiamo quasi finito. Qual è la Sua professione?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	Operaio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[2]	Impiegato/quadro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[3]	Insegnate/docente universitario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[4]	Dirigente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[5]	Imprenditore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[6]	Consulente/libero professionista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[7]	Commerciante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[8]	Artigiano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[9]	Agricoltore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[10] Altro autonomo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[11] Disoccupato/in cerca di prima occupazione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[12] Casalinga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[13] Pensionato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[14] Altro, in condizione non professionale [studente, benestante..] </a:t>
            </a:r>
          </a:p>
          <a:p>
            <a:pPr marL="363538" indent="-363538">
              <a:buFont typeface="Times" pitchFamily="18" charset="0"/>
              <a:buNone/>
              <a:tabLst>
                <a:tab pos="384175" algn="l"/>
                <a:tab pos="571500" algn="l"/>
              </a:tabLst>
              <a:defRPr/>
            </a:pP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Z.2.	Il suo ultimo titolo di studio è: [LEGGERE]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	Laurea o titolo superiore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[2]	Diploma superiore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[3]	Diploma inferiore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[4]	Licenza elementare/nessun titolo di studio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Z.3.	La sua età in quale delle seguenti classi si colloca?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	Da 18 a 24 anni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[2]	Da 25 a 34</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[3]	Da 35 a 44</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[4]	Da 45 a 54</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[5]	Da 55 a 64</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[6]	Da 65 a 74</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[7]	75 e oltre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Z.4 [SENZA CHIEDERE] Sesso intervistato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	Uomo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[2]	Donna</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29" name="Rectangle 3"/>
          <p:cNvSpPr>
            <a:spLocks noChangeArrowheads="1"/>
          </p:cNvSpPr>
          <p:nvPr/>
        </p:nvSpPr>
        <p:spPr bwMode="auto">
          <a:xfrm>
            <a:off x="1000125" y="471488"/>
            <a:ext cx="7896225" cy="5632450"/>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r>
              <a:rPr lang="it-IT" sz="1000" dirty="0">
                <a:solidFill>
                  <a:schemeClr val="tx1"/>
                </a:solidFill>
                <a:latin typeface="Arial" charset="0"/>
                <a:cs typeface="Arial" charset="0"/>
              </a:rPr>
              <a:t>	X.1 In primo luogo vorrei chiederLe se Lei o qualcun altro nella Sua famiglia lavora per un istituto di ricerche di mercato o per un fornitore del servizio idrico.</a:t>
            </a:r>
          </a:p>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r>
              <a:rPr lang="it-IT" sz="1000" dirty="0">
                <a:solidFill>
                  <a:schemeClr val="tx1"/>
                </a:solidFill>
                <a:latin typeface="Arial" charset="0"/>
                <a:cs typeface="Arial" charset="0"/>
              </a:rPr>
              <a:t>	[1] Sì CHIUDERE</a:t>
            </a:r>
          </a:p>
          <a:p>
            <a:pPr marL="355600" indent="-355600" defTabSz="685800" eaLnBrk="0" hangingPunct="0">
              <a:tabLst>
                <a:tab pos="355600" algn="l"/>
              </a:tabLst>
              <a:defRPr/>
            </a:pPr>
            <a:r>
              <a:rPr lang="it-IT" sz="1000" dirty="0">
                <a:solidFill>
                  <a:schemeClr val="tx1"/>
                </a:solidFill>
                <a:latin typeface="Arial" charset="0"/>
                <a:cs typeface="Arial" charset="0"/>
              </a:rPr>
              <a:t>	[2] NO</a:t>
            </a:r>
          </a:p>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r>
              <a:rPr lang="it-IT" sz="1000" dirty="0">
                <a:solidFill>
                  <a:schemeClr val="tx1"/>
                </a:solidFill>
                <a:latin typeface="Arial" charset="0"/>
                <a:cs typeface="Arial" charset="0"/>
              </a:rPr>
              <a:t>X.2 Vorrei parlare con il signor/la sig.ra &lt;”inserire nome da database”&gt; oppure se mancante &lt;“con la persona”&gt;  che ha richiesto un intervento tecnico ad Acquedotto del Fiora.</a:t>
            </a:r>
          </a:p>
          <a:p>
            <a:pPr marL="355600" indent="-355600" defTabSz="685800" eaLnBrk="0" hangingPunct="0">
              <a:tabLst>
                <a:tab pos="355600" algn="l"/>
              </a:tabLst>
              <a:defRPr/>
            </a:pPr>
            <a:r>
              <a:rPr lang="it-IT" sz="1000" dirty="0">
                <a:solidFill>
                  <a:schemeClr val="tx1"/>
                </a:solidFill>
                <a:latin typeface="Arial" charset="0"/>
                <a:cs typeface="Arial" charset="0"/>
              </a:rPr>
              <a:t>	[ 1] Sono io</a:t>
            </a:r>
          </a:p>
          <a:p>
            <a:pPr marL="355600" indent="-355600" defTabSz="685800" eaLnBrk="0" hangingPunct="0">
              <a:tabLst>
                <a:tab pos="355600" algn="l"/>
              </a:tabLst>
              <a:defRPr/>
            </a:pPr>
            <a:r>
              <a:rPr lang="it-IT" sz="1000" dirty="0">
                <a:solidFill>
                  <a:schemeClr val="tx1"/>
                </a:solidFill>
                <a:latin typeface="Arial" charset="0"/>
                <a:cs typeface="Arial" charset="0"/>
              </a:rPr>
              <a:t>	[ 2] Passa l’interessato &gt; presentazione</a:t>
            </a:r>
          </a:p>
          <a:p>
            <a:pPr marL="355600" indent="-355600" defTabSz="685800" eaLnBrk="0" hangingPunct="0">
              <a:tabLst>
                <a:tab pos="355600" algn="l"/>
              </a:tabLst>
              <a:defRPr/>
            </a:pPr>
            <a:r>
              <a:rPr lang="it-IT" sz="1000" dirty="0">
                <a:solidFill>
                  <a:schemeClr val="tx1"/>
                </a:solidFill>
                <a:latin typeface="Arial" charset="0"/>
                <a:cs typeface="Arial" charset="0"/>
              </a:rPr>
              <a:t>	[ 3] Appuntamento</a:t>
            </a:r>
          </a:p>
          <a:p>
            <a:pPr marL="355600" indent="-355600" defTabSz="685800" eaLnBrk="0" hangingPunct="0">
              <a:tabLst>
                <a:tab pos="355600" algn="l"/>
              </a:tabLst>
              <a:defRPr/>
            </a:pPr>
            <a:r>
              <a:rPr lang="it-IT" sz="1000" dirty="0">
                <a:solidFill>
                  <a:schemeClr val="tx1"/>
                </a:solidFill>
                <a:latin typeface="Arial" charset="0"/>
                <a:cs typeface="Arial" charset="0"/>
              </a:rPr>
              <a:t>           [ 4] Non ho mai richiesto un intervento tecnico ad Acquedotto del Fiora </a:t>
            </a:r>
            <a:r>
              <a:rPr lang="it-IT" sz="1000" dirty="0">
                <a:solidFill>
                  <a:schemeClr val="tx1"/>
                </a:solidFill>
                <a:latin typeface="Arial" charset="0"/>
                <a:cs typeface="Arial" charset="0"/>
              </a:rPr>
              <a:t> (CHIUDERE)</a:t>
            </a:r>
            <a:endParaRPr lang="it-IT" sz="1000" dirty="0">
              <a:solidFill>
                <a:schemeClr val="tx1"/>
              </a:solidFill>
              <a:latin typeface="Arial" charset="0"/>
              <a:cs typeface="Arial" charset="0"/>
            </a:endParaRPr>
          </a:p>
          <a:p>
            <a:pPr marL="355600" indent="-355600" defTabSz="685800" eaLnBrk="0" hangingPunct="0">
              <a:tabLst>
                <a:tab pos="355600" algn="l"/>
              </a:tabLst>
              <a:defRPr/>
            </a:pPr>
            <a:endParaRPr lang="it-IT" sz="1000" b="1" dirty="0">
              <a:solidFill>
                <a:schemeClr val="tx1"/>
              </a:solidFill>
              <a:latin typeface="Arial" charset="0"/>
              <a:cs typeface="Arial" charset="0"/>
            </a:endParaRPr>
          </a:p>
          <a:p>
            <a:pPr marL="355600" indent="-355600" defTabSz="685800" eaLnBrk="0" hangingPunct="0">
              <a:tabLst>
                <a:tab pos="355600" algn="l"/>
              </a:tabLst>
              <a:defRPr/>
            </a:pPr>
            <a:r>
              <a:rPr lang="it-IT" sz="1000" b="1" dirty="0">
                <a:solidFill>
                  <a:schemeClr val="tx1"/>
                </a:solidFill>
                <a:latin typeface="Arial" charset="0"/>
                <a:cs typeface="Arial" charset="0"/>
              </a:rPr>
              <a:t>SEZIONE A – MOTIVI E MODALITA’ DI CONTATTO</a:t>
            </a:r>
          </a:p>
          <a:p>
            <a:pPr marL="355600" indent="-355600" defTabSz="685800" eaLnBrk="0" hangingPunct="0">
              <a:tabLst>
                <a:tab pos="355600" algn="l"/>
              </a:tabLst>
              <a:defRPr/>
            </a:pPr>
            <a:r>
              <a:rPr lang="it-IT" sz="1000" dirty="0">
                <a:solidFill>
                  <a:schemeClr val="tx1"/>
                </a:solidFill>
                <a:latin typeface="Arial" charset="0"/>
                <a:cs typeface="Arial" charset="0"/>
              </a:rPr>
              <a:t> </a:t>
            </a:r>
          </a:p>
          <a:p>
            <a:pPr marL="355600" indent="-355600" defTabSz="685800" eaLnBrk="0" hangingPunct="0">
              <a:tabLst>
                <a:tab pos="355600" algn="l"/>
              </a:tabLst>
              <a:defRPr/>
            </a:pPr>
            <a:r>
              <a:rPr lang="it-IT" sz="1000" dirty="0">
                <a:solidFill>
                  <a:schemeClr val="tx1"/>
                </a:solidFill>
                <a:latin typeface="Arial" charset="0"/>
                <a:cs typeface="Arial" charset="0"/>
              </a:rPr>
              <a:t>	A.1.	</a:t>
            </a:r>
            <a:r>
              <a:rPr lang="it-IT" sz="1000" dirty="0">
                <a:solidFill>
                  <a:schemeClr val="tx1"/>
                </a:solidFill>
                <a:latin typeface="Arial" charset="0"/>
                <a:cs typeface="Arial" charset="0"/>
              </a:rPr>
              <a:t>Parliamo della sua richiesta di intervento tecnico fatta di recente ad Acquedotto del Fiora. </a:t>
            </a:r>
          </a:p>
          <a:p>
            <a:pPr marL="355600" indent="-355600" defTabSz="685800" eaLnBrk="0" hangingPunct="0">
              <a:tabLst>
                <a:tab pos="355600" algn="l"/>
              </a:tabLst>
              <a:defRPr/>
            </a:pPr>
            <a:r>
              <a:rPr lang="it-IT" sz="1000" dirty="0">
                <a:solidFill>
                  <a:schemeClr val="tx1"/>
                </a:solidFill>
                <a:latin typeface="Arial" charset="0"/>
                <a:cs typeface="Arial" charset="0"/>
              </a:rPr>
              <a:t>Per </a:t>
            </a:r>
            <a:r>
              <a:rPr lang="it-IT" sz="1000" dirty="0">
                <a:solidFill>
                  <a:schemeClr val="tx1"/>
                </a:solidFill>
                <a:latin typeface="Arial" charset="0"/>
                <a:cs typeface="Arial" charset="0"/>
              </a:rPr>
              <a:t>quale/i dei seguenti motivi ha richiesto  un intervento tecnico ad Acquedotto del </a:t>
            </a:r>
            <a:r>
              <a:rPr lang="it-IT" sz="1000" dirty="0">
                <a:solidFill>
                  <a:schemeClr val="tx1"/>
                </a:solidFill>
                <a:latin typeface="Arial" charset="0"/>
                <a:cs typeface="Arial" charset="0"/>
              </a:rPr>
              <a:t>Fiora (</a:t>
            </a:r>
            <a:r>
              <a:rPr lang="it-IT" sz="1000" dirty="0">
                <a:solidFill>
                  <a:schemeClr val="tx1"/>
                </a:solidFill>
                <a:latin typeface="Arial" charset="0"/>
                <a:cs typeface="Arial" charset="0"/>
              </a:rPr>
              <a:t>NON LEGGERE, MULTIPLA)?</a:t>
            </a:r>
          </a:p>
          <a:p>
            <a:pPr algn="just">
              <a:tabLst>
                <a:tab pos="384175" algn="l"/>
                <a:tab pos="571500" algn="l"/>
              </a:tabLst>
              <a:defRPr/>
            </a:pPr>
            <a:r>
              <a:rPr lang="it-IT" sz="1000" dirty="0">
                <a:solidFill>
                  <a:schemeClr val="tx1"/>
                </a:solidFill>
                <a:ea typeface="Times New Roman" pitchFamily="18" charset="0"/>
                <a:sym typeface="Symbol" pitchFamily="18" charset="2"/>
              </a:rPr>
              <a:t>[</a:t>
            </a:r>
            <a:r>
              <a:rPr lang="it-IT" sz="1000" dirty="0">
                <a:solidFill>
                  <a:schemeClr val="tx1"/>
                </a:solidFill>
                <a:ea typeface="Times New Roman" pitchFamily="18" charset="0"/>
                <a:sym typeface="Symbol" pitchFamily="18" charset="2"/>
              </a:rPr>
              <a:t>1] Nuovo allaccio acqua/fognatura [nota intervista..: ci si riferisce a stipula di preventivo ed esecuzione di </a:t>
            </a:r>
            <a:r>
              <a:rPr lang="it-IT" sz="1000" dirty="0">
                <a:solidFill>
                  <a:schemeClr val="tx1"/>
                </a:solidFill>
                <a:ea typeface="Times New Roman" pitchFamily="18" charset="0"/>
                <a:sym typeface="Symbol" pitchFamily="18" charset="2"/>
              </a:rPr>
              <a:t>	opere</a:t>
            </a:r>
            <a:r>
              <a:rPr lang="it-IT" sz="1000" dirty="0">
                <a:solidFill>
                  <a:schemeClr val="tx1"/>
                </a:solidFill>
                <a:ea typeface="Times New Roman" pitchFamily="18" charset="0"/>
                <a:sym typeface="Symbol" pitchFamily="18" charset="2"/>
              </a:rPr>
              <a:t>]</a:t>
            </a:r>
          </a:p>
          <a:p>
            <a:pPr algn="just">
              <a:tabLst>
                <a:tab pos="384175" algn="l"/>
                <a:tab pos="571500" algn="l"/>
              </a:tabLst>
              <a:defRPr/>
            </a:pPr>
            <a:r>
              <a:rPr lang="it-IT" sz="1000" dirty="0">
                <a:solidFill>
                  <a:schemeClr val="tx1"/>
                </a:solidFill>
                <a:ea typeface="Times New Roman" pitchFamily="18" charset="0"/>
                <a:sym typeface="Symbol" pitchFamily="18" charset="2"/>
              </a:rPr>
              <a:t>[2] Modifica allacciamento esistente</a:t>
            </a:r>
          </a:p>
          <a:p>
            <a:pPr algn="just">
              <a:tabLst>
                <a:tab pos="384175" algn="l"/>
                <a:tab pos="571500" algn="l"/>
              </a:tabLst>
              <a:defRPr/>
            </a:pPr>
            <a:r>
              <a:rPr lang="it-IT" sz="1000" dirty="0">
                <a:solidFill>
                  <a:schemeClr val="tx1"/>
                </a:solidFill>
                <a:ea typeface="Times New Roman" pitchFamily="18" charset="0"/>
                <a:sym typeface="Symbol" pitchFamily="18" charset="2"/>
              </a:rPr>
              <a:t>[3] Installo contatore</a:t>
            </a:r>
          </a:p>
          <a:p>
            <a:pPr algn="just">
              <a:tabLst>
                <a:tab pos="384175" algn="l"/>
                <a:tab pos="571500" algn="l"/>
              </a:tabLst>
              <a:defRPr/>
            </a:pPr>
            <a:r>
              <a:rPr lang="it-IT" sz="1000" dirty="0">
                <a:solidFill>
                  <a:schemeClr val="tx1"/>
                </a:solidFill>
                <a:ea typeface="Times New Roman" pitchFamily="18" charset="0"/>
                <a:sym typeface="Symbol" pitchFamily="18" charset="2"/>
              </a:rPr>
              <a:t>[4] Richieste di verifica funzionamento contatore</a:t>
            </a:r>
          </a:p>
          <a:p>
            <a:pPr algn="just">
              <a:tabLst>
                <a:tab pos="384175" algn="l"/>
                <a:tab pos="571500" algn="l"/>
              </a:tabLst>
              <a:defRPr/>
            </a:pPr>
            <a:r>
              <a:rPr lang="it-IT" sz="1000" dirty="0">
                <a:solidFill>
                  <a:schemeClr val="tx1"/>
                </a:solidFill>
                <a:ea typeface="Times New Roman" pitchFamily="18" charset="0"/>
                <a:sym typeface="Symbol" pitchFamily="18" charset="2"/>
              </a:rPr>
              <a:t>[5] Richiesta verifica lettura</a:t>
            </a:r>
          </a:p>
          <a:p>
            <a:pPr algn="just">
              <a:tabLst>
                <a:tab pos="384175" algn="l"/>
                <a:tab pos="571500" algn="l"/>
              </a:tabLst>
              <a:defRPr/>
            </a:pPr>
            <a:r>
              <a:rPr lang="it-IT" sz="1000" dirty="0">
                <a:solidFill>
                  <a:schemeClr val="tx1"/>
                </a:solidFill>
                <a:ea typeface="Times New Roman" pitchFamily="18" charset="0"/>
                <a:sym typeface="Symbol" pitchFamily="18" charset="2"/>
              </a:rPr>
              <a:t>[6] Richiesta disdetta</a:t>
            </a:r>
          </a:p>
          <a:p>
            <a:pPr algn="just">
              <a:tabLst>
                <a:tab pos="384175" algn="l"/>
                <a:tab pos="571500" algn="l"/>
              </a:tabLst>
              <a:defRPr/>
            </a:pPr>
            <a:r>
              <a:rPr lang="it-IT" sz="1000" dirty="0">
                <a:solidFill>
                  <a:schemeClr val="tx1"/>
                </a:solidFill>
                <a:ea typeface="Times New Roman" pitchFamily="18" charset="0"/>
                <a:sym typeface="Symbol" pitchFamily="18" charset="2"/>
              </a:rPr>
              <a:t>[7] Richiesta di cambio contatore</a:t>
            </a:r>
          </a:p>
          <a:p>
            <a:pPr algn="just">
              <a:tabLst>
                <a:tab pos="384175" algn="l"/>
                <a:tab pos="571500" algn="l"/>
              </a:tabLst>
              <a:defRPr/>
            </a:pPr>
            <a:r>
              <a:rPr lang="it-IT" sz="1000" dirty="0">
                <a:solidFill>
                  <a:schemeClr val="tx1"/>
                </a:solidFill>
                <a:ea typeface="Times New Roman" pitchFamily="18" charset="0"/>
                <a:sym typeface="Symbol" pitchFamily="18" charset="2"/>
              </a:rPr>
              <a:t>[8] Segnalazione </a:t>
            </a:r>
            <a:r>
              <a:rPr lang="it-IT" sz="1000" dirty="0">
                <a:solidFill>
                  <a:schemeClr val="tx1"/>
                </a:solidFill>
                <a:ea typeface="Times New Roman" pitchFamily="18" charset="0"/>
                <a:sym typeface="Symbol" pitchFamily="18" charset="2"/>
              </a:rPr>
              <a:t>guasti (pronto intervento</a:t>
            </a:r>
            <a:r>
              <a:rPr lang="it-IT" sz="1000" dirty="0">
                <a:solidFill>
                  <a:schemeClr val="tx1"/>
                </a:solidFill>
                <a:ea typeface="Times New Roman" pitchFamily="18" charset="0"/>
                <a:sym typeface="Symbol" pitchFamily="18" charset="2"/>
              </a:rPr>
              <a:t>)</a:t>
            </a:r>
          </a:p>
          <a:p>
            <a:pPr algn="just">
              <a:tabLst>
                <a:tab pos="384175" algn="l"/>
                <a:tab pos="571500" algn="l"/>
              </a:tabLst>
              <a:defRPr/>
            </a:pPr>
            <a:r>
              <a:rPr lang="it-IT" sz="1000" dirty="0">
                <a:solidFill>
                  <a:schemeClr val="tx1"/>
                </a:solidFill>
                <a:ea typeface="Times New Roman" pitchFamily="18" charset="0"/>
                <a:sym typeface="Symbol" pitchFamily="18" charset="2"/>
              </a:rPr>
              <a:t>[9] ALTRO (specificare)</a:t>
            </a:r>
            <a:endParaRPr lang="it-IT" sz="1000" dirty="0">
              <a:solidFill>
                <a:schemeClr val="tx1"/>
              </a:solidFill>
              <a:ea typeface="Times New Roman" pitchFamily="18" charset="0"/>
              <a:sym typeface="Symbol" pitchFamily="18" charset="2"/>
            </a:endParaRPr>
          </a:p>
          <a:p>
            <a:pPr algn="just">
              <a:tabLst>
                <a:tab pos="384175" algn="l"/>
                <a:tab pos="571500" algn="l"/>
              </a:tabLst>
              <a:defRPr/>
            </a:pPr>
            <a:endParaRPr lang="it-IT" sz="1000" dirty="0">
              <a:solidFill>
                <a:schemeClr val="tx1"/>
              </a:solidFill>
              <a:ea typeface="Times New Roman" pitchFamily="18" charset="0"/>
              <a:sym typeface="Symbol" pitchFamily="18" charset="2"/>
            </a:endParaRPr>
          </a:p>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r>
              <a:rPr lang="it-IT" sz="1000" dirty="0">
                <a:solidFill>
                  <a:schemeClr val="tx1"/>
                </a:solidFill>
                <a:latin typeface="Arial" charset="0"/>
                <a:cs typeface="Arial" charset="0"/>
              </a:rPr>
              <a:t>A.2. Acquedotto del Fiora ha mandato un tecnico per dar seguito all’intervento? [ AMMESSO NON SA / NON RICORDO] Provi a pensarci bene…</a:t>
            </a:r>
          </a:p>
          <a:p>
            <a:pPr marL="355600" indent="-355600" defTabSz="685800" eaLnBrk="0" hangingPunct="0">
              <a:tabLst>
                <a:tab pos="355600" algn="l"/>
              </a:tabLst>
              <a:defRPr/>
            </a:pPr>
            <a:r>
              <a:rPr lang="it-IT" sz="1000" dirty="0">
                <a:solidFill>
                  <a:schemeClr val="tx1"/>
                </a:solidFill>
                <a:latin typeface="Arial" charset="0"/>
                <a:cs typeface="Arial" charset="0"/>
              </a:rPr>
              <a:t>	[ 1] Sì</a:t>
            </a:r>
          </a:p>
          <a:p>
            <a:pPr marL="355600" indent="-355600" defTabSz="685800" eaLnBrk="0" hangingPunct="0">
              <a:tabLst>
                <a:tab pos="355600" algn="l"/>
              </a:tabLst>
              <a:defRPr/>
            </a:pPr>
            <a:r>
              <a:rPr lang="it-IT" sz="1000" dirty="0">
                <a:solidFill>
                  <a:schemeClr val="tx1"/>
                </a:solidFill>
                <a:latin typeface="Arial" charset="0"/>
                <a:cs typeface="Arial" charset="0"/>
              </a:rPr>
              <a:t>	[ 2] No &gt; CHIUDERE</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INTERVENTO TECNICO</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7" name="Rectangle 3"/>
          <p:cNvSpPr>
            <a:spLocks noChangeArrowheads="1"/>
          </p:cNvSpPr>
          <p:nvPr/>
        </p:nvSpPr>
        <p:spPr bwMode="auto">
          <a:xfrm>
            <a:off x="857250" y="471488"/>
            <a:ext cx="8039100" cy="1016000"/>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buFont typeface="Times" pitchFamily="18" charset="0"/>
              <a:buNone/>
              <a:tabLst>
                <a:tab pos="355600" algn="l"/>
              </a:tabLst>
            </a:pPr>
            <a:r>
              <a:rPr lang="it-IT" sz="1000" b="1">
                <a:solidFill>
                  <a:schemeClr val="tx1"/>
                </a:solidFill>
                <a:latin typeface="Arial" charset="0"/>
                <a:cs typeface="Arial" charset="0"/>
              </a:rPr>
              <a:t>SEZIONE B CUSTOMER SATISFACTION INTERVENTO TECNICO</a:t>
            </a:r>
          </a:p>
          <a:p>
            <a:pPr marL="355600" indent="-355600" defTabSz="685800" eaLnBrk="0" hangingPunct="0">
              <a:buFont typeface="Times" pitchFamily="18" charset="0"/>
              <a:buNone/>
              <a:tabLst>
                <a:tab pos="355600" algn="l"/>
              </a:tabLst>
            </a:pPr>
            <a:r>
              <a:rPr lang="it-IT" sz="1000">
                <a:solidFill>
                  <a:schemeClr val="tx1"/>
                </a:solidFill>
                <a:latin typeface="Arial" charset="0"/>
                <a:cs typeface="Arial" charset="0"/>
              </a:rPr>
              <a:t> </a:t>
            </a:r>
          </a:p>
          <a:p>
            <a:pPr marL="355600" indent="-355600" defTabSz="685800" eaLnBrk="0" hangingPunct="0">
              <a:buFont typeface="Times" pitchFamily="18" charset="0"/>
              <a:buNone/>
              <a:tabLst>
                <a:tab pos="355600" algn="l"/>
              </a:tabLst>
            </a:pPr>
            <a:r>
              <a:rPr lang="it-IT" sz="1000">
                <a:solidFill>
                  <a:schemeClr val="tx1"/>
                </a:solidFill>
                <a:latin typeface="Arial" charset="0"/>
                <a:cs typeface="Arial" charset="0"/>
              </a:rPr>
              <a:t>B.1.	Le citerò ora alcuni aspetti relativi all’intervento tecnico da Lei ricevuto. Per ognuno degli aspetti mi dovrebbe dire, quanto è stato soddisfatto (utilizzando una scala di tipo scolastico da 1 a 10, dove 1 = per nulla soddisfatto e 10 =  Totalmente soddisfatto)</a:t>
            </a:r>
          </a:p>
          <a:p>
            <a:pPr marL="355600" indent="-355600" defTabSz="685800" eaLnBrk="0" hangingPunct="0">
              <a:tabLst>
                <a:tab pos="355600" algn="l"/>
              </a:tabLst>
            </a:pPr>
            <a:r>
              <a:rPr lang="it-IT" sz="1000">
                <a:solidFill>
                  <a:schemeClr val="tx1"/>
                </a:solidFill>
                <a:latin typeface="Arial" charset="0"/>
                <a:cs typeface="Arial" charset="0"/>
              </a:rPr>
              <a:t> </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INTERVENTO TECNICO</a:t>
            </a:r>
            <a:endParaRPr lang="it-IT" sz="1200" dirty="0">
              <a:solidFill>
                <a:schemeClr val="tx1"/>
              </a:solidFill>
              <a:latin typeface="+mn-lt"/>
            </a:endParaRPr>
          </a:p>
        </p:txBody>
      </p:sp>
      <p:graphicFrame>
        <p:nvGraphicFramePr>
          <p:cNvPr id="4" name="Group 109"/>
          <p:cNvGraphicFramePr>
            <a:graphicFrameLocks noGrp="1"/>
          </p:cNvGraphicFramePr>
          <p:nvPr/>
        </p:nvGraphicFramePr>
        <p:xfrm>
          <a:off x="827088" y="1557338"/>
          <a:ext cx="7848600" cy="2232025"/>
        </p:xfrm>
        <a:graphic>
          <a:graphicData uri="http://schemas.openxmlformats.org/drawingml/2006/table">
            <a:tbl>
              <a:tblPr/>
              <a:tblGrid>
                <a:gridCol w="5383212"/>
                <a:gridCol w="2465388"/>
              </a:tblGrid>
              <a:tr h="704850">
                <a:tc>
                  <a:txBody>
                    <a:bodyPr/>
                    <a:lstStyle/>
                    <a:p>
                      <a:pPr marL="22225"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Verdana" pitchFamily="34" charset="0"/>
                          <a:ea typeface="Times New Roman" pitchFamily="18" charset="0"/>
                          <a:cs typeface="Verdana" pitchFamily="34" charset="0"/>
                        </a:rPr>
                        <a:t>Aspetti del servizio di INTERVENTO TECNICO</a:t>
                      </a:r>
                      <a:endParaRPr kumimoji="0" lang="it-IT" sz="1000" b="0" i="0" u="none" strike="noStrike" cap="none" normalizeH="0" baseline="0" smtClean="0">
                        <a:ln>
                          <a:noFill/>
                        </a:ln>
                        <a:solidFill>
                          <a:schemeClr val="tx1"/>
                        </a:solidFill>
                        <a:effectLst/>
                        <a:latin typeface="Times New Roman" pitchFamily="18" charset="0"/>
                        <a:ea typeface="Times New Roman" pitchFamily="18" charset="0"/>
                        <a:cs typeface="Verdana" pitchFamily="34" charset="0"/>
                      </a:endParaRPr>
                    </a:p>
                    <a:p>
                      <a:pPr marL="22225" marR="0" lvl="0" indent="0" algn="ctr" defTabSz="914400" rtl="0" eaLnBrk="1" fontAlgn="base" latinLnBrk="0" hangingPunct="1">
                        <a:lnSpc>
                          <a:spcPct val="100000"/>
                        </a:lnSpc>
                        <a:spcBef>
                          <a:spcPct val="0"/>
                        </a:spcBef>
                        <a:spcAft>
                          <a:spcPct val="0"/>
                        </a:spcAft>
                        <a:buClrTx/>
                        <a:buSzTx/>
                        <a:buFontTx/>
                        <a:buNone/>
                        <a:tabLst/>
                      </a:pPr>
                      <a:r>
                        <a:rPr kumimoji="0" lang="it-IT" sz="1000" b="1" i="1" u="none" strike="noStrike" cap="none" normalizeH="0" baseline="0" smtClean="0">
                          <a:ln>
                            <a:noFill/>
                          </a:ln>
                          <a:solidFill>
                            <a:schemeClr val="tx1"/>
                          </a:solidFill>
                          <a:effectLst/>
                          <a:latin typeface="Verdana" pitchFamily="34" charset="0"/>
                          <a:ea typeface="Times New Roman" pitchFamily="18" charset="0"/>
                          <a:cs typeface="Verdana" pitchFamily="34" charset="0"/>
                        </a:rPr>
                        <a:t>(leggere gli aspetti con rotazione)</a:t>
                      </a:r>
                      <a:endParaRPr kumimoji="0" lang="it-IT" sz="1000" b="0" i="0" u="none" strike="noStrike" cap="none" normalizeH="0" baseline="0" smtClean="0">
                        <a:ln>
                          <a:noFill/>
                        </a:ln>
                        <a:solidFill>
                          <a:schemeClr val="tx1"/>
                        </a:solidFill>
                        <a:effectLst/>
                        <a:latin typeface="Times New Roman" pitchFamily="18"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Verdana" pitchFamily="34" charset="0"/>
                          <a:ea typeface="Times New Roman" pitchFamily="18" charset="0"/>
                          <a:cs typeface="Verdana" pitchFamily="34" charset="0"/>
                        </a:rPr>
                        <a:t>Quanto è stato soddisfatto di…. ?</a:t>
                      </a:r>
                      <a:endParaRPr kumimoji="0" lang="it-IT" sz="1000" b="0" i="0" u="none" strike="noStrike" cap="none" normalizeH="0" baseline="0" smtClean="0">
                        <a:ln>
                          <a:noFill/>
                        </a:ln>
                        <a:solidFill>
                          <a:schemeClr val="tx1"/>
                        </a:solidFill>
                        <a:effectLst/>
                        <a:latin typeface="Times New Roman" pitchFamily="18"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ea typeface="Times New Roman" pitchFamily="18" charset="0"/>
                          <a:cs typeface="Arial" charset="0"/>
                        </a:rPr>
                        <a:t>la rapidità con cui Acquedotto del Fiora ha effettuato l’intervento dopo la sua richiesta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Verdana" pitchFamily="34"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ea typeface="Times New Roman" pitchFamily="18" charset="0"/>
                          <a:cs typeface="Arial" charset="0"/>
                        </a:rPr>
                        <a:t>il rispetto degli orari degli appuntamenti da parte dei tecnici</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Verdana" pitchFamily="34"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ea typeface="Times New Roman" pitchFamily="18" charset="0"/>
                          <a:cs typeface="Arial" charset="0"/>
                        </a:rPr>
                        <a:t>la cortesia dei tecnici che hanno svolto l’intervento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Verdana" pitchFamily="34"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ea typeface="Times New Roman" pitchFamily="18" charset="0"/>
                          <a:cs typeface="Arial" charset="0"/>
                        </a:rPr>
                        <a:t>la risolutività e l’efficacia dell’intervento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Verdana" pitchFamily="34"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87799" name="Rectangle 3"/>
          <p:cNvSpPr>
            <a:spLocks noChangeArrowheads="1"/>
          </p:cNvSpPr>
          <p:nvPr/>
        </p:nvSpPr>
        <p:spPr bwMode="auto">
          <a:xfrm>
            <a:off x="755650" y="4076700"/>
            <a:ext cx="7896225" cy="2093913"/>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a:solidFill>
                  <a:schemeClr val="tx1"/>
                </a:solidFill>
              </a:rPr>
              <a:t>B.2.	Quale dei seguenti aspetti sono per Lei i due più importanti? (multipla, max  2 risposte)</a:t>
            </a:r>
          </a:p>
          <a:p>
            <a:pPr marL="812800" lvl="1" indent="-355600" defTabSz="685800" eaLnBrk="0" hangingPunct="0">
              <a:buFont typeface="Verdana" pitchFamily="34" charset="0"/>
              <a:buAutoNum type="arabicPeriod"/>
              <a:tabLst>
                <a:tab pos="355600" algn="l"/>
              </a:tabLst>
            </a:pPr>
            <a:r>
              <a:rPr lang="it-IT" sz="1000">
                <a:solidFill>
                  <a:schemeClr val="tx1"/>
                </a:solidFill>
              </a:rPr>
              <a:t>la rapidità con cui Acquedotto del Fiora ha effettuato l’intervento dopo la sua richiesta</a:t>
            </a:r>
          </a:p>
          <a:p>
            <a:pPr marL="812800" lvl="1" indent="-355600" defTabSz="685800" eaLnBrk="0" hangingPunct="0">
              <a:buFont typeface="Verdana" pitchFamily="34" charset="0"/>
              <a:buAutoNum type="arabicPeriod"/>
              <a:tabLst>
                <a:tab pos="355600" algn="l"/>
              </a:tabLst>
            </a:pPr>
            <a:r>
              <a:rPr lang="it-IT" sz="1000">
                <a:solidFill>
                  <a:schemeClr val="tx1"/>
                </a:solidFill>
              </a:rPr>
              <a:t>il rispetto degli orari degli appuntamenti da parte dei tecnici</a:t>
            </a:r>
          </a:p>
          <a:p>
            <a:pPr marL="812800" lvl="1" indent="-355600" defTabSz="685800" eaLnBrk="0" hangingPunct="0">
              <a:buFont typeface="Verdana" pitchFamily="34" charset="0"/>
              <a:buAutoNum type="arabicPeriod"/>
              <a:tabLst>
                <a:tab pos="355600" algn="l"/>
              </a:tabLst>
            </a:pPr>
            <a:r>
              <a:rPr lang="it-IT" sz="1000">
                <a:solidFill>
                  <a:schemeClr val="tx1"/>
                </a:solidFill>
              </a:rPr>
              <a:t>la cortesia dei tecnici che hanno svolto l’intervento</a:t>
            </a:r>
          </a:p>
          <a:p>
            <a:pPr marL="812800" lvl="1" indent="-355600" defTabSz="685800" eaLnBrk="0" hangingPunct="0">
              <a:buFont typeface="Verdana" pitchFamily="34" charset="0"/>
              <a:buAutoNum type="arabicPeriod"/>
              <a:tabLst>
                <a:tab pos="355600" algn="l"/>
              </a:tabLst>
            </a:pPr>
            <a:r>
              <a:rPr lang="it-IT" sz="1000">
                <a:solidFill>
                  <a:schemeClr val="tx1"/>
                </a:solidFill>
              </a:rPr>
              <a:t>la risolutività e l’efficacia dell’intervento</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B.3.	Considerando complessivamente l’intervento tecnico ricevuto, che voto dà ad Acquedotto del Fiora su una scala da 1 a 10 dove 1 è il minimo della qualità e 10 il massimo?</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B.4.	Sempre considerando l’intervento tecnico ricevuto ritiene che il servizio avuto da Acquedotto del Fiora …</a:t>
            </a:r>
          </a:p>
          <a:p>
            <a:pPr marL="355600" indent="-355600" defTabSz="685800" eaLnBrk="0" hangingPunct="0">
              <a:tabLst>
                <a:tab pos="355600" algn="l"/>
              </a:tabLst>
            </a:pPr>
            <a:r>
              <a:rPr lang="it-IT" sz="1000">
                <a:solidFill>
                  <a:schemeClr val="tx1"/>
                </a:solidFill>
                <a:latin typeface="Arial" charset="0"/>
                <a:cs typeface="Arial" charset="0"/>
              </a:rPr>
              <a:t>	[ 1] delude le sue aspettative</a:t>
            </a:r>
          </a:p>
          <a:p>
            <a:pPr marL="355600" indent="-355600" defTabSz="685800" eaLnBrk="0" hangingPunct="0">
              <a:tabLst>
                <a:tab pos="355600" algn="l"/>
              </a:tabLst>
            </a:pPr>
            <a:r>
              <a:rPr lang="it-IT" sz="1000">
                <a:solidFill>
                  <a:schemeClr val="tx1"/>
                </a:solidFill>
                <a:latin typeface="Arial" charset="0"/>
                <a:cs typeface="Arial" charset="0"/>
              </a:rPr>
              <a:t>	[ 2] è in linea con le sue aspettative</a:t>
            </a:r>
          </a:p>
          <a:p>
            <a:pPr marL="355600" indent="-355600" defTabSz="685800" eaLnBrk="0" hangingPunct="0">
              <a:tabLst>
                <a:tab pos="355600" algn="l"/>
              </a:tabLst>
            </a:pPr>
            <a:r>
              <a:rPr lang="it-IT" sz="1000">
                <a:solidFill>
                  <a:schemeClr val="tx1"/>
                </a:solidFill>
                <a:latin typeface="Arial" charset="0"/>
                <a:cs typeface="Arial" charset="0"/>
              </a:rPr>
              <a:t>	[ 3] supera le sue aspettative</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1" name="Rectangle 3"/>
          <p:cNvSpPr>
            <a:spLocks noChangeArrowheads="1"/>
          </p:cNvSpPr>
          <p:nvPr/>
        </p:nvSpPr>
        <p:spPr bwMode="auto">
          <a:xfrm>
            <a:off x="857250" y="404813"/>
            <a:ext cx="7967663" cy="6402387"/>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b="1">
                <a:solidFill>
                  <a:schemeClr val="tx1"/>
                </a:solidFill>
                <a:latin typeface="Arial" charset="0"/>
                <a:cs typeface="Arial" charset="0"/>
              </a:rPr>
              <a:t>DOMANDE  ANAGRAFICHE</a:t>
            </a:r>
          </a:p>
          <a:p>
            <a:pPr marL="355600" indent="-355600" defTabSz="685800" eaLnBrk="0" hangingPunct="0">
              <a:tabLst>
                <a:tab pos="355600" algn="l"/>
              </a:tabLst>
            </a:pPr>
            <a:endParaRPr lang="it-IT" sz="1000" b="1">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Z.1. 	Abbiamo quasi finito. Qual è la sua professione? &lt;AMMESSO NON SA&gt;</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[ 1] Operaio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[ 2] Impiegato/quadro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[ 3] Insegnate/docente universitario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[ 4] Dirigente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[ 5] Imprenditore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[ 6] Consulente/libero professionista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[ 7] Commerciante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[ 8] </a:t>
            </a:r>
            <a:r>
              <a:rPr lang="it-IT" sz="1000">
                <a:solidFill>
                  <a:srgbClr val="000000"/>
                </a:solidFill>
                <a:latin typeface="Arial" charset="0"/>
                <a:cs typeface="Arial" charset="0"/>
              </a:rPr>
              <a:t>Artigiano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[ 9] Agricoltore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[10] Altro autonomo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[11] Disoccupato/in cerca di prima occupazione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[12] Casalinga</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[13] Pensionato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[14] Altro, in condizione non professionale [studente, benestante..]</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Z.2 	Il suo ultimo titolo di studio è: [LEGGERE]; &lt;AMMESSO NON SA&gt;</a:t>
            </a:r>
          </a:p>
          <a:p>
            <a:pPr marL="355600" indent="-355600" defTabSz="685800" eaLnBrk="0" hangingPunct="0">
              <a:tabLst>
                <a:tab pos="355600" algn="l"/>
              </a:tabLst>
            </a:pPr>
            <a:r>
              <a:rPr lang="it-IT" sz="1000">
                <a:solidFill>
                  <a:schemeClr val="tx1"/>
                </a:solidFill>
                <a:latin typeface="Arial" charset="0"/>
                <a:cs typeface="Arial" charset="0"/>
              </a:rPr>
              <a:t>	[1] Laurea o titolo superiore</a:t>
            </a:r>
          </a:p>
          <a:p>
            <a:pPr marL="355600" indent="-355600" defTabSz="685800" eaLnBrk="0" hangingPunct="0">
              <a:tabLst>
                <a:tab pos="355600" algn="l"/>
              </a:tabLst>
            </a:pPr>
            <a:r>
              <a:rPr lang="it-IT" sz="1000">
                <a:solidFill>
                  <a:schemeClr val="tx1"/>
                </a:solidFill>
                <a:latin typeface="Arial" charset="0"/>
                <a:cs typeface="Arial" charset="0"/>
              </a:rPr>
              <a:t>	[2] Diploma superiore </a:t>
            </a:r>
          </a:p>
          <a:p>
            <a:pPr marL="355600" indent="-355600" defTabSz="685800" eaLnBrk="0" hangingPunct="0">
              <a:tabLst>
                <a:tab pos="355600" algn="l"/>
              </a:tabLst>
            </a:pPr>
            <a:r>
              <a:rPr lang="it-IT" sz="1000">
                <a:solidFill>
                  <a:schemeClr val="tx1"/>
                </a:solidFill>
                <a:latin typeface="Arial" charset="0"/>
                <a:cs typeface="Arial" charset="0"/>
              </a:rPr>
              <a:t>	[3] Diploma inferiore </a:t>
            </a:r>
          </a:p>
          <a:p>
            <a:pPr marL="355600" indent="-355600" defTabSz="685800" eaLnBrk="0" hangingPunct="0">
              <a:tabLst>
                <a:tab pos="355600" algn="l"/>
              </a:tabLst>
            </a:pPr>
            <a:r>
              <a:rPr lang="it-IT" sz="1000">
                <a:solidFill>
                  <a:schemeClr val="tx1"/>
                </a:solidFill>
                <a:latin typeface="Arial" charset="0"/>
                <a:cs typeface="Arial" charset="0"/>
              </a:rPr>
              <a:t>	[4] Licenza elementare/nessuna scuola </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Z.3. 	Qual è la sua età? &lt;AMMESSO NON SA&gt;</a:t>
            </a:r>
          </a:p>
          <a:p>
            <a:pPr marL="355600" indent="-355600" defTabSz="685800" eaLnBrk="0" hangingPunct="0">
              <a:tabLst>
                <a:tab pos="355600" algn="l"/>
              </a:tabLst>
            </a:pPr>
            <a:r>
              <a:rPr lang="it-IT" sz="1000">
                <a:solidFill>
                  <a:schemeClr val="tx1"/>
                </a:solidFill>
                <a:latin typeface="Arial" charset="0"/>
                <a:cs typeface="Arial" charset="0"/>
              </a:rPr>
              <a:t>	[1] Da 18 a 24 anni </a:t>
            </a:r>
          </a:p>
          <a:p>
            <a:pPr marL="355600" indent="-355600" defTabSz="685800" eaLnBrk="0" hangingPunct="0">
              <a:tabLst>
                <a:tab pos="355600" algn="l"/>
              </a:tabLst>
            </a:pPr>
            <a:r>
              <a:rPr lang="it-IT" sz="1000">
                <a:solidFill>
                  <a:schemeClr val="tx1"/>
                </a:solidFill>
                <a:latin typeface="Arial" charset="0"/>
                <a:cs typeface="Arial" charset="0"/>
              </a:rPr>
              <a:t>	[2] Da 25 a 34</a:t>
            </a:r>
          </a:p>
          <a:p>
            <a:pPr marL="355600" indent="-355600" defTabSz="685800" eaLnBrk="0" hangingPunct="0">
              <a:tabLst>
                <a:tab pos="355600" algn="l"/>
              </a:tabLst>
            </a:pPr>
            <a:r>
              <a:rPr lang="it-IT" sz="1000">
                <a:solidFill>
                  <a:schemeClr val="tx1"/>
                </a:solidFill>
                <a:latin typeface="Arial" charset="0"/>
                <a:cs typeface="Arial" charset="0"/>
              </a:rPr>
              <a:t>	[4] Da 35 a 44</a:t>
            </a:r>
          </a:p>
          <a:p>
            <a:pPr marL="355600" indent="-355600" defTabSz="685800" eaLnBrk="0" hangingPunct="0">
              <a:tabLst>
                <a:tab pos="355600" algn="l"/>
              </a:tabLst>
            </a:pPr>
            <a:r>
              <a:rPr lang="it-IT" sz="1000">
                <a:solidFill>
                  <a:schemeClr val="tx1"/>
                </a:solidFill>
                <a:latin typeface="Arial" charset="0"/>
                <a:cs typeface="Arial" charset="0"/>
              </a:rPr>
              <a:t>	[5] Da 45 a 54</a:t>
            </a:r>
          </a:p>
          <a:p>
            <a:pPr marL="355600" indent="-355600" defTabSz="685800" eaLnBrk="0" hangingPunct="0">
              <a:tabLst>
                <a:tab pos="355600" algn="l"/>
              </a:tabLst>
            </a:pPr>
            <a:r>
              <a:rPr lang="it-IT" sz="1000">
                <a:solidFill>
                  <a:schemeClr val="tx1"/>
                </a:solidFill>
                <a:latin typeface="Arial" charset="0"/>
                <a:cs typeface="Arial" charset="0"/>
              </a:rPr>
              <a:t>	[6] Da 55 a 64</a:t>
            </a:r>
          </a:p>
          <a:p>
            <a:pPr marL="355600" indent="-355600" defTabSz="685800" eaLnBrk="0" hangingPunct="0">
              <a:tabLst>
                <a:tab pos="355600" algn="l"/>
              </a:tabLst>
            </a:pPr>
            <a:r>
              <a:rPr lang="it-IT" sz="1000">
                <a:solidFill>
                  <a:schemeClr val="tx1"/>
                </a:solidFill>
                <a:latin typeface="Arial" charset="0"/>
                <a:cs typeface="Arial" charset="0"/>
              </a:rPr>
              <a:t>	[7] Da 65 a 74</a:t>
            </a:r>
          </a:p>
          <a:p>
            <a:pPr marL="355600" indent="-355600" defTabSz="685800" eaLnBrk="0" hangingPunct="0">
              <a:tabLst>
                <a:tab pos="355600" algn="l"/>
              </a:tabLst>
            </a:pPr>
            <a:r>
              <a:rPr lang="it-IT" sz="1000">
                <a:solidFill>
                  <a:schemeClr val="tx1"/>
                </a:solidFill>
                <a:latin typeface="Arial" charset="0"/>
                <a:cs typeface="Arial" charset="0"/>
              </a:rPr>
              <a:t>	[8] 75 e oltre</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Z.4. Sesso</a:t>
            </a:r>
          </a:p>
          <a:p>
            <a:pPr marL="355600" indent="-355600" defTabSz="685800" eaLnBrk="0" hangingPunct="0">
              <a:tabLst>
                <a:tab pos="355600" algn="l"/>
              </a:tabLst>
            </a:pPr>
            <a:r>
              <a:rPr lang="it-IT" sz="1000">
                <a:solidFill>
                  <a:schemeClr val="tx1"/>
                </a:solidFill>
                <a:latin typeface="Arial" charset="0"/>
                <a:cs typeface="Arial" charset="0"/>
              </a:rPr>
              <a:t>	[1] Maschio</a:t>
            </a:r>
          </a:p>
          <a:p>
            <a:pPr marL="355600" indent="-355600" defTabSz="685800" eaLnBrk="0" hangingPunct="0">
              <a:tabLst>
                <a:tab pos="355600" algn="l"/>
              </a:tabLst>
            </a:pPr>
            <a:r>
              <a:rPr lang="it-IT" sz="1000">
                <a:solidFill>
                  <a:schemeClr val="tx1"/>
                </a:solidFill>
                <a:latin typeface="Arial" charset="0"/>
                <a:cs typeface="Arial" charset="0"/>
              </a:rPr>
              <a:t>	[2] Femmina</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La ringrazio della collaborazione e le auguro una buona serata.</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endParaRPr lang="it-IT" sz="1000">
              <a:solidFill>
                <a:schemeClr val="tx1"/>
              </a:solidFill>
              <a:latin typeface="Arial" charset="0"/>
              <a:cs typeface="Arial" charset="0"/>
            </a:endParaRPr>
          </a:p>
        </p:txBody>
      </p:sp>
      <p:sp>
        <p:nvSpPr>
          <p:cNvPr id="4" name="Rettangolo 3"/>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INTERVENTO TECNICO</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A6F67EB3-FFF3-4795-B8DB-B0102A322371}" type="slidenum">
              <a:rPr lang="it-IT" smtClean="0">
                <a:solidFill>
                  <a:srgbClr val="000000"/>
                </a:solidFill>
              </a:rPr>
              <a:pPr>
                <a:defRPr/>
              </a:pPr>
              <a:t>178</a:t>
            </a:fld>
            <a:endParaRPr lang="it-IT">
              <a:solidFill>
                <a:srgbClr val="000000"/>
              </a:solidFill>
            </a:endParaRPr>
          </a:p>
        </p:txBody>
      </p:sp>
      <p:sp>
        <p:nvSpPr>
          <p:cNvPr id="589826" name="Rectangle 2"/>
          <p:cNvSpPr>
            <a:spLocks noChangeArrowheads="1"/>
          </p:cNvSpPr>
          <p:nvPr/>
        </p:nvSpPr>
        <p:spPr bwMode="auto">
          <a:xfrm>
            <a:off x="755650" y="333375"/>
            <a:ext cx="8064500" cy="4246563"/>
          </a:xfrm>
          <a:prstGeom prst="rect">
            <a:avLst/>
          </a:prstGeom>
          <a:noFill/>
          <a:ln w="9525">
            <a:noFill/>
            <a:miter lim="800000"/>
            <a:headEnd/>
            <a:tailEnd/>
          </a:ln>
        </p:spPr>
        <p:txBody>
          <a:bodyPr anchor="ctr">
            <a:spAutoFit/>
          </a:bodyPr>
          <a:lstStyle/>
          <a:p>
            <a:pPr algn="just">
              <a:tabLst>
                <a:tab pos="252413" algn="l"/>
              </a:tabLst>
            </a:pPr>
            <a:r>
              <a:rPr lang="it-IT" sz="1000">
                <a:solidFill>
                  <a:srgbClr val="000000"/>
                </a:solidFill>
                <a:ea typeface="Calibri" pitchFamily="34" charset="0"/>
                <a:cs typeface="Arial" charset="0"/>
              </a:rPr>
              <a:t>Vorrei parlare con il signor/la sig.ra &lt;”</a:t>
            </a:r>
            <a:r>
              <a:rPr lang="it-IT" sz="1000" i="1">
                <a:solidFill>
                  <a:srgbClr val="000000"/>
                </a:solidFill>
                <a:ea typeface="Calibri" pitchFamily="34" charset="0"/>
                <a:cs typeface="Arial" charset="0"/>
              </a:rPr>
              <a:t>inserire nome da database</a:t>
            </a:r>
            <a:r>
              <a:rPr lang="it-IT" sz="1000">
                <a:solidFill>
                  <a:srgbClr val="000000"/>
                </a:solidFill>
                <a:ea typeface="Calibri" pitchFamily="34" charset="0"/>
                <a:cs typeface="Arial" charset="0"/>
              </a:rPr>
              <a:t>”&gt; che recentemente ha telefonato al Call Center SEGNALAZIONE GUASTI di Acquedotto del Fiora spa.</a:t>
            </a:r>
          </a:p>
          <a:p>
            <a:pPr algn="just" eaLnBrk="0" hangingPunct="0">
              <a:buFontTx/>
              <a:buChar char="•"/>
              <a:tabLst>
                <a:tab pos="252413" algn="l"/>
              </a:tabLst>
            </a:pPr>
            <a:r>
              <a:rPr lang="it-IT" sz="1000">
                <a:solidFill>
                  <a:srgbClr val="000000"/>
                </a:solidFill>
                <a:ea typeface="Calibri" pitchFamily="34" charset="0"/>
                <a:cs typeface="Arial" charset="0"/>
              </a:rPr>
              <a:t>Sono io</a:t>
            </a:r>
          </a:p>
          <a:p>
            <a:pPr algn="just" eaLnBrk="0" hangingPunct="0">
              <a:buFontTx/>
              <a:buChar char="•"/>
              <a:tabLst>
                <a:tab pos="252413" algn="l"/>
              </a:tabLst>
            </a:pPr>
            <a:r>
              <a:rPr lang="it-IT" sz="1000">
                <a:solidFill>
                  <a:srgbClr val="000000"/>
                </a:solidFill>
                <a:ea typeface="Calibri" pitchFamily="34" charset="0"/>
                <a:cs typeface="Arial" charset="0"/>
              </a:rPr>
              <a:t>Passa l’interessato </a:t>
            </a:r>
            <a:r>
              <a:rPr lang="it-IT" sz="1000" i="1">
                <a:solidFill>
                  <a:srgbClr val="000000"/>
                </a:solidFill>
                <a:ea typeface="Calibri" pitchFamily="34" charset="0"/>
                <a:cs typeface="Arial" charset="0"/>
              </a:rPr>
              <a:t>à presentazione</a:t>
            </a:r>
            <a:endParaRPr lang="it-IT" sz="1000">
              <a:solidFill>
                <a:srgbClr val="000000"/>
              </a:solidFill>
              <a:ea typeface="Calibri" pitchFamily="34" charset="0"/>
              <a:cs typeface="Arial" charset="0"/>
            </a:endParaRPr>
          </a:p>
          <a:p>
            <a:pPr algn="just" eaLnBrk="0" hangingPunct="0">
              <a:buFontTx/>
              <a:buChar char="•"/>
              <a:tabLst>
                <a:tab pos="252413" algn="l"/>
              </a:tabLst>
            </a:pPr>
            <a:r>
              <a:rPr lang="it-IT" sz="1000">
                <a:solidFill>
                  <a:srgbClr val="000000"/>
                </a:solidFill>
                <a:ea typeface="Calibri" pitchFamily="34" charset="0"/>
                <a:cs typeface="Arial" charset="0"/>
              </a:rPr>
              <a:t>Appuntamento</a:t>
            </a:r>
          </a:p>
          <a:p>
            <a:pPr algn="just" eaLnBrk="0" hangingPunct="0">
              <a:tabLst>
                <a:tab pos="252413" algn="l"/>
              </a:tabLst>
            </a:pPr>
            <a:endParaRPr lang="it-IT" sz="1000" b="1" i="1">
              <a:solidFill>
                <a:srgbClr val="000000"/>
              </a:solidFill>
              <a:ea typeface="Calibri" pitchFamily="34" charset="0"/>
            </a:endParaRPr>
          </a:p>
          <a:p>
            <a:pPr algn="just" eaLnBrk="0" hangingPunct="0">
              <a:tabLst>
                <a:tab pos="252413" algn="l"/>
              </a:tabLst>
            </a:pPr>
            <a:r>
              <a:rPr lang="it-IT" sz="1000" b="1" i="1">
                <a:solidFill>
                  <a:srgbClr val="000000"/>
                </a:solidFill>
                <a:ea typeface="Calibri" pitchFamily="34" charset="0"/>
              </a:rPr>
              <a:t>SEZIONE A – MOTIVI E MODALITA’ DI CONTATTO</a:t>
            </a:r>
            <a:endParaRPr lang="it-IT" sz="1000">
              <a:solidFill>
                <a:srgbClr val="000000"/>
              </a:solidFill>
              <a:ea typeface="Calibri" pitchFamily="34" charset="0"/>
              <a:cs typeface="Arial" charset="0"/>
            </a:endParaRPr>
          </a:p>
          <a:p>
            <a:pPr algn="just" eaLnBrk="0" hangingPunct="0">
              <a:tabLst>
                <a:tab pos="252413" algn="l"/>
              </a:tabLst>
            </a:pPr>
            <a:r>
              <a:rPr lang="it-IT" sz="1000">
                <a:solidFill>
                  <a:srgbClr val="000000"/>
                </a:solidFill>
              </a:rPr>
              <a:t>Parliamo del suo contatto più recente avvenuto presso CALL CENTER SEGNALAZIONE GUASTI di Acquedotto del Fiora spa.</a:t>
            </a:r>
          </a:p>
          <a:p>
            <a:pPr algn="just" eaLnBrk="0" hangingPunct="0">
              <a:tabLst>
                <a:tab pos="252413" algn="l"/>
              </a:tabLst>
            </a:pPr>
            <a:r>
              <a:rPr lang="it-IT" sz="1000">
                <a:solidFill>
                  <a:srgbClr val="000000"/>
                </a:solidFill>
              </a:rPr>
              <a:t> </a:t>
            </a:r>
          </a:p>
          <a:p>
            <a:pPr algn="just" eaLnBrk="0" hangingPunct="0">
              <a:tabLst>
                <a:tab pos="252413" algn="l"/>
              </a:tabLst>
            </a:pPr>
            <a:r>
              <a:rPr lang="it-IT" sz="1000">
                <a:solidFill>
                  <a:srgbClr val="000000"/>
                </a:solidFill>
              </a:rPr>
              <a:t>A.1. Per quali motivi ha chiamato il  CC guasti? [NON LEGGERE; MULTIPLA] </a:t>
            </a:r>
          </a:p>
          <a:p>
            <a:pPr eaLnBrk="0" hangingPunct="0">
              <a:tabLst>
                <a:tab pos="252413" algn="l"/>
              </a:tabLst>
            </a:pPr>
            <a:r>
              <a:rPr lang="it-IT" sz="1000">
                <a:solidFill>
                  <a:srgbClr val="000000"/>
                </a:solidFill>
              </a:rPr>
              <a:t>	[1]Segnalazione di guasti</a:t>
            </a:r>
            <a:br>
              <a:rPr lang="it-IT" sz="1000">
                <a:solidFill>
                  <a:srgbClr val="000000"/>
                </a:solidFill>
              </a:rPr>
            </a:br>
            <a:r>
              <a:rPr lang="it-IT" sz="1000">
                <a:solidFill>
                  <a:srgbClr val="000000"/>
                </a:solidFill>
              </a:rPr>
              <a:t>	[2]Richiesta informazioni sui guasti</a:t>
            </a:r>
            <a:br>
              <a:rPr lang="it-IT" sz="1000">
                <a:solidFill>
                  <a:srgbClr val="000000"/>
                </a:solidFill>
              </a:rPr>
            </a:br>
            <a:r>
              <a:rPr lang="it-IT" sz="1000">
                <a:solidFill>
                  <a:srgbClr val="000000"/>
                </a:solidFill>
              </a:rPr>
              <a:t>	[3] Altro [SPECIFICARE]</a:t>
            </a:r>
          </a:p>
          <a:p>
            <a:pPr algn="just" eaLnBrk="0" hangingPunct="0">
              <a:tabLst>
                <a:tab pos="252413" algn="l"/>
              </a:tabLst>
            </a:pPr>
            <a:r>
              <a:rPr lang="it-IT" sz="1000">
                <a:solidFill>
                  <a:srgbClr val="000000"/>
                </a:solidFill>
              </a:rPr>
              <a:t>A.2 Dove ha reperito il numero per contattare il CC SEGNALAZIONE GUASTI di Acquedotto del Fiora al quale ha telefonato? &lt;</a:t>
            </a:r>
            <a:r>
              <a:rPr lang="it-IT" sz="1000" i="1">
                <a:solidFill>
                  <a:srgbClr val="000000"/>
                </a:solidFill>
              </a:rPr>
              <a:t> AMMESSO NON SA/NON RICORDA</a:t>
            </a:r>
            <a:r>
              <a:rPr lang="it-IT" sz="1000">
                <a:solidFill>
                  <a:srgbClr val="000000"/>
                </a:solidFill>
              </a:rPr>
              <a:t>&gt;; [</a:t>
            </a:r>
            <a:r>
              <a:rPr lang="it-IT" sz="1000" i="1">
                <a:solidFill>
                  <a:srgbClr val="000000"/>
                </a:solidFill>
              </a:rPr>
              <a:t>NON LEGGERE; MULTIPLA</a:t>
            </a:r>
            <a:r>
              <a:rPr lang="it-IT" sz="1000">
                <a:solidFill>
                  <a:srgbClr val="000000"/>
                </a:solidFill>
              </a:rPr>
              <a:t>]</a:t>
            </a:r>
          </a:p>
          <a:p>
            <a:pPr algn="just" eaLnBrk="0" hangingPunct="0">
              <a:buFontTx/>
              <a:buChar char="•"/>
              <a:tabLst>
                <a:tab pos="252413" algn="l"/>
              </a:tabLst>
            </a:pPr>
            <a:r>
              <a:rPr lang="it-IT" sz="1000">
                <a:solidFill>
                  <a:srgbClr val="000000"/>
                </a:solidFill>
              </a:rPr>
              <a:t>bolletta</a:t>
            </a:r>
          </a:p>
          <a:p>
            <a:pPr algn="just" eaLnBrk="0" hangingPunct="0">
              <a:buFontTx/>
              <a:buChar char="•"/>
              <a:tabLst>
                <a:tab pos="252413" algn="l"/>
              </a:tabLst>
            </a:pPr>
            <a:r>
              <a:rPr lang="it-IT" sz="1000">
                <a:solidFill>
                  <a:srgbClr val="000000"/>
                </a:solidFill>
              </a:rPr>
              <a:t>pagine gialle</a:t>
            </a:r>
          </a:p>
          <a:p>
            <a:pPr algn="just" eaLnBrk="0" hangingPunct="0">
              <a:buFontTx/>
              <a:buChar char="•"/>
              <a:tabLst>
                <a:tab pos="252413" algn="l"/>
              </a:tabLst>
            </a:pPr>
            <a:r>
              <a:rPr lang="it-IT" sz="1000">
                <a:solidFill>
                  <a:srgbClr val="000000"/>
                </a:solidFill>
              </a:rPr>
              <a:t>sito internet Acquedotto del Fiora</a:t>
            </a:r>
          </a:p>
          <a:p>
            <a:pPr algn="just" eaLnBrk="0" hangingPunct="0">
              <a:buFontTx/>
              <a:buChar char="•"/>
              <a:tabLst>
                <a:tab pos="252413" algn="l"/>
              </a:tabLst>
            </a:pPr>
            <a:r>
              <a:rPr lang="it-IT" sz="1000">
                <a:solidFill>
                  <a:srgbClr val="000000"/>
                </a:solidFill>
              </a:rPr>
              <a:t>altro (specificare)</a:t>
            </a:r>
          </a:p>
          <a:p>
            <a:pPr algn="just" eaLnBrk="0" hangingPunct="0">
              <a:tabLst>
                <a:tab pos="252413" algn="l"/>
              </a:tabLst>
            </a:pPr>
            <a:endParaRPr lang="it-IT" sz="1000">
              <a:solidFill>
                <a:srgbClr val="000000"/>
              </a:solidFill>
            </a:endParaRPr>
          </a:p>
          <a:p>
            <a:pPr algn="just">
              <a:tabLst>
                <a:tab pos="252413" algn="l"/>
              </a:tabLst>
            </a:pPr>
            <a:r>
              <a:rPr lang="it-IT" sz="1000" b="1" i="1">
                <a:solidFill>
                  <a:srgbClr val="000000"/>
                </a:solidFill>
              </a:rPr>
              <a:t>SEZIONE E CUSTOMER SATISFACTION CALL CENTER SEGNALAZIONE GUASTI</a:t>
            </a:r>
            <a:endParaRPr lang="it-IT" sz="1000">
              <a:solidFill>
                <a:srgbClr val="000000"/>
              </a:solidFill>
            </a:endParaRPr>
          </a:p>
          <a:p>
            <a:pPr algn="just" eaLnBrk="0" hangingPunct="0">
              <a:tabLst>
                <a:tab pos="252413" algn="l"/>
              </a:tabLst>
            </a:pPr>
            <a:r>
              <a:rPr lang="it-IT" sz="1000">
                <a:solidFill>
                  <a:srgbClr val="000000"/>
                </a:solidFill>
              </a:rPr>
              <a:t>E.3.	Le citerò ora alcuni aspetti relativi al </a:t>
            </a:r>
            <a:r>
              <a:rPr lang="it-IT" sz="1000" b="1">
                <a:solidFill>
                  <a:srgbClr val="000000"/>
                </a:solidFill>
              </a:rPr>
              <a:t>servizio telefonico di segnalazione guasti </a:t>
            </a:r>
            <a:r>
              <a:rPr lang="it-IT" sz="1000">
                <a:solidFill>
                  <a:srgbClr val="000000"/>
                </a:solidFill>
              </a:rPr>
              <a:t>che lei ha contattato. Per ognuno degli aspetti mi dovrebbe dire, quanto è stato soddisfatto (utilizzando una scala di tipo scolastico da 1 a 10, dove 1=per nulla soddisfatto e 10=totalmente soddisfatto)	</a:t>
            </a:r>
          </a:p>
          <a:p>
            <a:pPr algn="just" eaLnBrk="0" hangingPunct="0">
              <a:tabLst>
                <a:tab pos="252413" algn="l"/>
              </a:tabLst>
            </a:pPr>
            <a:r>
              <a:rPr lang="it-IT" sz="1000">
                <a:solidFill>
                  <a:srgbClr val="000000"/>
                </a:solidFill>
              </a:rPr>
              <a:t>	</a:t>
            </a:r>
          </a:p>
          <a:p>
            <a:pPr algn="just" eaLnBrk="0" hangingPunct="0">
              <a:tabLst>
                <a:tab pos="252413" algn="l"/>
              </a:tabLst>
            </a:pPr>
            <a:endParaRPr lang="it-IT" sz="1000"/>
          </a:p>
          <a:p>
            <a:pPr algn="just" eaLnBrk="0" hangingPunct="0">
              <a:tabLst>
                <a:tab pos="252413" algn="l"/>
              </a:tabLst>
            </a:pPr>
            <a:endParaRPr lang="it-IT" sz="1000">
              <a:solidFill>
                <a:srgbClr val="000000"/>
              </a:solidFill>
            </a:endParaRPr>
          </a:p>
        </p:txBody>
      </p:sp>
      <p:graphicFrame>
        <p:nvGraphicFramePr>
          <p:cNvPr id="4" name="Tabella 3"/>
          <p:cNvGraphicFramePr>
            <a:graphicFrameLocks noGrp="1"/>
          </p:cNvGraphicFramePr>
          <p:nvPr/>
        </p:nvGraphicFramePr>
        <p:xfrm>
          <a:off x="827088" y="4208463"/>
          <a:ext cx="7705352" cy="1818505"/>
        </p:xfrm>
        <a:graphic>
          <a:graphicData uri="http://schemas.openxmlformats.org/drawingml/2006/table">
            <a:tbl>
              <a:tblPr/>
              <a:tblGrid>
                <a:gridCol w="5532047"/>
                <a:gridCol w="2173305"/>
              </a:tblGrid>
              <a:tr h="619904">
                <a:tc>
                  <a:txBody>
                    <a:bodyPr/>
                    <a:lstStyle/>
                    <a:p>
                      <a:pPr marL="22225" algn="ctr">
                        <a:lnSpc>
                          <a:spcPct val="115000"/>
                        </a:lnSpc>
                        <a:spcAft>
                          <a:spcPts val="0"/>
                        </a:spcAft>
                      </a:pPr>
                      <a:r>
                        <a:rPr lang="it-IT" sz="1000" b="1" dirty="0">
                          <a:solidFill>
                            <a:schemeClr val="tx1"/>
                          </a:solidFill>
                          <a:latin typeface="Verdana"/>
                          <a:ea typeface="Calibri"/>
                          <a:cs typeface="Verdana"/>
                        </a:rPr>
                        <a:t>Aspetto della relazione telefonica per la segnalazione dei guasti</a:t>
                      </a:r>
                      <a:endParaRPr lang="it-IT" sz="1100" dirty="0">
                        <a:solidFill>
                          <a:schemeClr val="tx1"/>
                        </a:solidFill>
                        <a:latin typeface="Calibri"/>
                        <a:ea typeface="Calibri"/>
                        <a:cs typeface="Times New Roman"/>
                      </a:endParaRPr>
                    </a:p>
                    <a:p>
                      <a:pPr marL="22225" algn="ctr">
                        <a:lnSpc>
                          <a:spcPct val="115000"/>
                        </a:lnSpc>
                        <a:spcAft>
                          <a:spcPts val="0"/>
                        </a:spcAft>
                      </a:pPr>
                      <a:r>
                        <a:rPr lang="it-IT" sz="1000" b="1" i="1" dirty="0">
                          <a:solidFill>
                            <a:schemeClr val="tx1"/>
                          </a:solidFill>
                          <a:latin typeface="Verdana"/>
                          <a:ea typeface="Calibri"/>
                          <a:cs typeface="Verdana"/>
                        </a:rPr>
                        <a:t>(leggere gli aspetti con rotazione)</a:t>
                      </a:r>
                      <a:endParaRPr lang="it-IT" sz="110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r>
                        <a:rPr lang="it-IT" sz="1000" b="1">
                          <a:solidFill>
                            <a:schemeClr val="tx1"/>
                          </a:solidFill>
                          <a:latin typeface="Verdana"/>
                          <a:ea typeface="Calibri"/>
                          <a:cs typeface="Verdana"/>
                        </a:rPr>
                        <a:t>Quanto è stato soddisfatto di…. ?</a:t>
                      </a:r>
                      <a:endParaRPr lang="it-IT" sz="110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83">
                <a:tc>
                  <a:txBody>
                    <a:bodyPr/>
                    <a:lstStyle/>
                    <a:p>
                      <a:pPr marL="21590">
                        <a:lnSpc>
                          <a:spcPct val="115000"/>
                        </a:lnSpc>
                        <a:spcAft>
                          <a:spcPts val="0"/>
                        </a:spcAft>
                      </a:pPr>
                      <a:r>
                        <a:rPr lang="it-IT" sz="1000" b="0" dirty="0" smtClean="0">
                          <a:solidFill>
                            <a:schemeClr val="tx1"/>
                          </a:solidFill>
                          <a:latin typeface="Verdana"/>
                          <a:ea typeface="Calibri"/>
                          <a:cs typeface="Verdana"/>
                        </a:rPr>
                        <a:t>La facilità di trovare libera la linea </a:t>
                      </a:r>
                      <a:endParaRPr lang="it-IT" sz="1100" b="0" strike="sngStrike"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92">
                <a:tc>
                  <a:txBody>
                    <a:bodyPr/>
                    <a:lstStyle/>
                    <a:p>
                      <a:pPr marL="21590">
                        <a:lnSpc>
                          <a:spcPct val="115000"/>
                        </a:lnSpc>
                        <a:spcAft>
                          <a:spcPts val="0"/>
                        </a:spcAft>
                      </a:pPr>
                      <a:r>
                        <a:rPr lang="it-IT" sz="1000" b="0" dirty="0">
                          <a:solidFill>
                            <a:schemeClr val="tx1"/>
                          </a:solidFill>
                          <a:latin typeface="Verdana"/>
                          <a:ea typeface="Calibri"/>
                          <a:cs typeface="Verdana"/>
                        </a:rPr>
                        <a:t>i tempi di attesa al telefono per parlare con l’operatore</a:t>
                      </a:r>
                      <a:endParaRPr lang="it-IT" sz="1100" b="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760">
                <a:tc>
                  <a:txBody>
                    <a:bodyPr/>
                    <a:lstStyle/>
                    <a:p>
                      <a:pPr marL="21590">
                        <a:lnSpc>
                          <a:spcPct val="115000"/>
                        </a:lnSpc>
                        <a:spcAft>
                          <a:spcPts val="0"/>
                        </a:spcAft>
                      </a:pPr>
                      <a:r>
                        <a:rPr lang="it-IT" sz="1000" b="0" dirty="0" smtClean="0">
                          <a:solidFill>
                            <a:schemeClr val="tx1"/>
                          </a:solidFill>
                          <a:latin typeface="Verdana"/>
                          <a:ea typeface="Calibri"/>
                          <a:cs typeface="Times New Roman"/>
                        </a:rPr>
                        <a:t>la</a:t>
                      </a:r>
                      <a:r>
                        <a:rPr lang="it-IT" sz="1000" b="0" baseline="0" dirty="0" smtClean="0">
                          <a:solidFill>
                            <a:schemeClr val="tx1"/>
                          </a:solidFill>
                          <a:latin typeface="Verdana"/>
                          <a:ea typeface="Calibri"/>
                          <a:cs typeface="Times New Roman"/>
                        </a:rPr>
                        <a:t> facilità di seguire le indicazioni date dal risponditore automatico</a:t>
                      </a:r>
                      <a:endParaRPr lang="it-IT" sz="1100" b="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dirty="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83">
                <a:tc>
                  <a:txBody>
                    <a:bodyPr/>
                    <a:lstStyle/>
                    <a:p>
                      <a:pPr marL="21590">
                        <a:lnSpc>
                          <a:spcPct val="115000"/>
                        </a:lnSpc>
                        <a:spcAft>
                          <a:spcPts val="0"/>
                        </a:spcAft>
                      </a:pPr>
                      <a:r>
                        <a:rPr lang="it-IT" sz="1100" dirty="0" smtClean="0">
                          <a:solidFill>
                            <a:schemeClr val="tx1"/>
                          </a:solidFill>
                          <a:latin typeface="Calibri"/>
                          <a:ea typeface="Calibri"/>
                          <a:cs typeface="Times New Roman"/>
                        </a:rPr>
                        <a:t>la chiarezza e le correttezza delle informazioni fornite dall’addetto che le ha risposto al telefono</a:t>
                      </a:r>
                      <a:endParaRPr lang="it-IT" sz="110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dirty="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83">
                <a:tc>
                  <a:txBody>
                    <a:bodyPr/>
                    <a:lstStyle/>
                    <a:p>
                      <a:pPr marL="21590">
                        <a:lnSpc>
                          <a:spcPct val="115000"/>
                        </a:lnSpc>
                        <a:spcAft>
                          <a:spcPts val="0"/>
                        </a:spcAft>
                      </a:pPr>
                      <a:r>
                        <a:rPr lang="it-IT" sz="1000" dirty="0">
                          <a:solidFill>
                            <a:schemeClr val="tx1"/>
                          </a:solidFill>
                          <a:latin typeface="Verdana"/>
                          <a:ea typeface="Calibri"/>
                          <a:cs typeface="Verdana"/>
                        </a:rPr>
                        <a:t>la cortesia dell’operatore che ha risposto al telefono</a:t>
                      </a:r>
                      <a:endParaRPr lang="it-IT" sz="110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dirty="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89828" name="Rettangolo 4"/>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SEGNALAZIONE GUASTI</a:t>
            </a:r>
            <a:endParaRPr lang="it-IT" sz="1200">
              <a:solidFill>
                <a:srgbClr val="000000"/>
              </a:solidFill>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07C8590A-FA4F-4B7E-B24C-151EA2E7496E}" type="slidenum">
              <a:rPr lang="it-IT" smtClean="0">
                <a:solidFill>
                  <a:srgbClr val="000000"/>
                </a:solidFill>
              </a:rPr>
              <a:pPr>
                <a:defRPr/>
              </a:pPr>
              <a:t>179</a:t>
            </a:fld>
            <a:endParaRPr lang="it-IT">
              <a:solidFill>
                <a:srgbClr val="000000"/>
              </a:solidFill>
            </a:endParaRPr>
          </a:p>
        </p:txBody>
      </p:sp>
      <p:sp>
        <p:nvSpPr>
          <p:cNvPr id="3" name="Rectangle 3"/>
          <p:cNvSpPr>
            <a:spLocks noChangeArrowheads="1"/>
          </p:cNvSpPr>
          <p:nvPr/>
        </p:nvSpPr>
        <p:spPr bwMode="auto">
          <a:xfrm>
            <a:off x="900113" y="663575"/>
            <a:ext cx="7848600" cy="3908425"/>
          </a:xfrm>
          <a:prstGeom prst="rect">
            <a:avLst/>
          </a:prstGeom>
          <a:noFill/>
          <a:ln w="9525">
            <a:noFill/>
            <a:miter lim="800000"/>
            <a:headEnd/>
            <a:tailEnd/>
          </a:ln>
          <a:effectLst/>
        </p:spPr>
        <p:txBody>
          <a:bodyPr anchor="ctr">
            <a:spAutoFit/>
          </a:bodyPr>
          <a:lstStyle/>
          <a:p>
            <a:pPr marL="355600" indent="-355600" defTabSz="685800" eaLnBrk="0" hangingPunct="0">
              <a:tabLst>
                <a:tab pos="355600" algn="l"/>
              </a:tabLst>
              <a:defRPr/>
            </a:pPr>
            <a:r>
              <a:rPr lang="it-IT" sz="1000" dirty="0"/>
              <a:t>E.4.</a:t>
            </a:r>
            <a:r>
              <a:rPr lang="it-IT" sz="1000" dirty="0"/>
              <a:t>	Quale dei seguenti aspetti sono per Lei i due più importanti? (multipla, </a:t>
            </a:r>
            <a:r>
              <a:rPr lang="it-IT" sz="1000" dirty="0" err="1"/>
              <a:t>max</a:t>
            </a:r>
            <a:r>
              <a:rPr lang="it-IT" sz="1000" dirty="0"/>
              <a:t>  2 risposte)</a:t>
            </a:r>
          </a:p>
          <a:p>
            <a:pPr marL="228600" indent="-228600" fontAlgn="ctr">
              <a:buFont typeface="+mj-lt"/>
              <a:buAutoNum type="arabicPeriod"/>
              <a:defRPr/>
            </a:pPr>
            <a:r>
              <a:rPr lang="it-IT" sz="1000" dirty="0">
                <a:solidFill>
                  <a:srgbClr val="000000"/>
                </a:solidFill>
                <a:ea typeface="Calibri" pitchFamily="34" charset="0"/>
                <a:cs typeface="Verdana" pitchFamily="34" charset="0"/>
              </a:rPr>
              <a:t>La facilità di trovare libera la linea </a:t>
            </a:r>
          </a:p>
          <a:p>
            <a:pPr marL="228600" indent="-228600" fontAlgn="ctr">
              <a:buFont typeface="+mj-lt"/>
              <a:buAutoNum type="arabicPeriod"/>
              <a:defRPr/>
            </a:pPr>
            <a:r>
              <a:rPr lang="it-IT" sz="1000" dirty="0">
                <a:solidFill>
                  <a:srgbClr val="000000"/>
                </a:solidFill>
                <a:ea typeface="Calibri" pitchFamily="34" charset="0"/>
                <a:cs typeface="Verdana" pitchFamily="34" charset="0"/>
              </a:rPr>
              <a:t>i tempi di attesa al telefono per parlare con l’operatore</a:t>
            </a:r>
          </a:p>
          <a:p>
            <a:pPr marL="228600" indent="-228600" fontAlgn="ctr">
              <a:buFont typeface="+mj-lt"/>
              <a:buAutoNum type="arabicPeriod"/>
              <a:defRPr/>
            </a:pPr>
            <a:r>
              <a:rPr lang="it-IT" sz="1000" dirty="0">
                <a:solidFill>
                  <a:srgbClr val="000000"/>
                </a:solidFill>
                <a:ea typeface="Calibri" pitchFamily="34" charset="0"/>
                <a:cs typeface="Verdana" pitchFamily="34" charset="0"/>
              </a:rPr>
              <a:t>la facilità di seguire le indicazioni date dal risponditore automatico</a:t>
            </a:r>
          </a:p>
          <a:p>
            <a:pPr marL="228600" indent="-228600" fontAlgn="ctr">
              <a:buFont typeface="+mj-lt"/>
              <a:buAutoNum type="arabicPeriod"/>
              <a:defRPr/>
            </a:pPr>
            <a:r>
              <a:rPr lang="it-IT" sz="1000" dirty="0">
                <a:solidFill>
                  <a:srgbClr val="000000"/>
                </a:solidFill>
                <a:ea typeface="Calibri" pitchFamily="34" charset="0"/>
                <a:cs typeface="Verdana" pitchFamily="34" charset="0"/>
              </a:rPr>
              <a:t>la chiarezza e le correttezza delle informazioni fornite dall’addetto che le ha risposto al telefono</a:t>
            </a:r>
          </a:p>
          <a:p>
            <a:pPr marL="228600" indent="-228600" fontAlgn="ctr">
              <a:buFont typeface="+mj-lt"/>
              <a:buAutoNum type="arabicPeriod"/>
              <a:defRPr/>
            </a:pPr>
            <a:r>
              <a:rPr lang="it-IT" sz="1000" dirty="0">
                <a:solidFill>
                  <a:srgbClr val="000000"/>
                </a:solidFill>
                <a:ea typeface="Calibri" pitchFamily="34" charset="0"/>
                <a:cs typeface="Verdana" pitchFamily="34" charset="0"/>
              </a:rPr>
              <a:t>la cortesia dell’operatore che ha risposto al telefono</a:t>
            </a:r>
          </a:p>
          <a:p>
            <a:pPr algn="just" eaLnBrk="0" hangingPunct="0">
              <a:tabLst>
                <a:tab pos="384175" algn="l"/>
                <a:tab pos="571500" algn="l"/>
              </a:tabLst>
              <a:defRPr/>
            </a:pPr>
            <a:endParaRPr lang="it-IT" sz="1000" dirty="0">
              <a:solidFill>
                <a:srgbClr val="000000"/>
              </a:solidFill>
              <a:ea typeface="Calibri" pitchFamily="34" charset="0"/>
              <a:cs typeface="Verdana" pitchFamily="34" charset="0"/>
            </a:endParaRPr>
          </a:p>
          <a:p>
            <a:pPr algn="just" eaLnBrk="0" hangingPunct="0">
              <a:tabLst>
                <a:tab pos="384175" algn="l"/>
                <a:tab pos="571500" algn="l"/>
              </a:tabLst>
              <a:defRPr/>
            </a:pPr>
            <a:endParaRPr lang="it-IT" sz="1000" dirty="0">
              <a:solidFill>
                <a:srgbClr val="000000"/>
              </a:solidFill>
              <a:ea typeface="Calibri" pitchFamily="34" charset="0"/>
              <a:cs typeface="Verdana" pitchFamily="34" charset="0"/>
            </a:endParaRPr>
          </a:p>
          <a:p>
            <a:pPr algn="just" eaLnBrk="0" hangingPunct="0">
              <a:tabLst>
                <a:tab pos="384175" algn="l"/>
                <a:tab pos="571500" algn="l"/>
              </a:tabLst>
              <a:defRPr/>
            </a:pPr>
            <a:r>
              <a:rPr lang="it-IT" sz="1000" dirty="0">
                <a:solidFill>
                  <a:srgbClr val="000000"/>
                </a:solidFill>
                <a:ea typeface="Calibri" pitchFamily="34" charset="0"/>
                <a:cs typeface="Verdana" pitchFamily="34" charset="0"/>
              </a:rPr>
              <a:t>E.5.</a:t>
            </a:r>
            <a:r>
              <a:rPr lang="it-IT" sz="1000" dirty="0">
                <a:solidFill>
                  <a:srgbClr val="000000"/>
                </a:solidFill>
                <a:ea typeface="Calibri" pitchFamily="34" charset="0"/>
                <a:cs typeface="Verdana" pitchFamily="34" charset="0"/>
              </a:rPr>
              <a:t>	Considerando complessivamente </a:t>
            </a:r>
            <a:r>
              <a:rPr lang="it-IT" sz="1000" b="1" dirty="0">
                <a:solidFill>
                  <a:srgbClr val="000000"/>
                </a:solidFill>
                <a:ea typeface="Calibri" pitchFamily="34" charset="0"/>
                <a:cs typeface="Verdana" pitchFamily="34" charset="0"/>
              </a:rPr>
              <a:t>la relazione telefonica per la segnalazione guasti</a:t>
            </a:r>
            <a:r>
              <a:rPr lang="it-IT" sz="1000" dirty="0">
                <a:solidFill>
                  <a:srgbClr val="000000"/>
                </a:solidFill>
                <a:ea typeface="Calibri" pitchFamily="34" charset="0"/>
                <a:cs typeface="Verdana" pitchFamily="34" charset="0"/>
              </a:rPr>
              <a:t>, negli ultimi 6 mesi, che voto dà ad </a:t>
            </a:r>
            <a:r>
              <a:rPr lang="it-IT" sz="1000" dirty="0">
                <a:solidFill>
                  <a:srgbClr val="000000"/>
                </a:solidFill>
                <a:cs typeface="Arial" pitchFamily="34" charset="0"/>
              </a:rPr>
              <a:t>Acquedotto del </a:t>
            </a:r>
            <a:r>
              <a:rPr lang="it-IT" sz="1000" dirty="0" err="1">
                <a:solidFill>
                  <a:srgbClr val="000000"/>
                </a:solidFill>
                <a:cs typeface="Arial" pitchFamily="34" charset="0"/>
              </a:rPr>
              <a:t>Fiora</a:t>
            </a:r>
            <a:r>
              <a:rPr lang="it-IT" sz="1000" dirty="0">
                <a:solidFill>
                  <a:srgbClr val="000000"/>
                </a:solidFill>
                <a:cs typeface="Arial" pitchFamily="34" charset="0"/>
              </a:rPr>
              <a:t> spa </a:t>
            </a:r>
            <a:r>
              <a:rPr lang="it-IT" sz="1000" dirty="0">
                <a:solidFill>
                  <a:srgbClr val="000000"/>
                </a:solidFill>
                <a:ea typeface="Calibri" pitchFamily="34" charset="0"/>
                <a:cs typeface="Verdana" pitchFamily="34" charset="0"/>
              </a:rPr>
              <a:t>su una scala da 1 a 10 dove 1 è il minimo della qualità e 10 il massimo?</a:t>
            </a:r>
          </a:p>
          <a:p>
            <a:pPr algn="just" eaLnBrk="0" hangingPunct="0">
              <a:tabLst>
                <a:tab pos="384175" algn="l"/>
                <a:tab pos="571500" algn="l"/>
              </a:tabLst>
              <a:defRPr/>
            </a:pPr>
            <a:endParaRPr lang="it-IT" sz="1000" dirty="0">
              <a:solidFill>
                <a:srgbClr val="000000"/>
              </a:solidFill>
            </a:endParaRPr>
          </a:p>
          <a:p>
            <a:pPr>
              <a:defRPr/>
            </a:pPr>
            <a:r>
              <a:rPr lang="it-IT" sz="1000" dirty="0">
                <a:solidFill>
                  <a:srgbClr val="000000"/>
                </a:solidFill>
                <a:ea typeface="Calibri" pitchFamily="34" charset="0"/>
                <a:cs typeface="Verdana" pitchFamily="34" charset="0"/>
              </a:rPr>
              <a:t>E.6. </a:t>
            </a:r>
            <a:r>
              <a:rPr lang="it-IT" sz="1000" dirty="0">
                <a:solidFill>
                  <a:srgbClr val="000000"/>
                </a:solidFill>
                <a:ea typeface="Calibri" pitchFamily="34" charset="0"/>
                <a:cs typeface="Verdana" pitchFamily="34" charset="0"/>
              </a:rPr>
              <a:t>Sempre considerando gli aspetti di relazione telefonica per la </a:t>
            </a:r>
            <a:r>
              <a:rPr lang="it-IT" sz="1000" b="1" dirty="0">
                <a:solidFill>
                  <a:srgbClr val="000000"/>
                </a:solidFill>
                <a:ea typeface="Calibri" pitchFamily="34" charset="0"/>
                <a:cs typeface="Verdana" pitchFamily="34" charset="0"/>
              </a:rPr>
              <a:t>segnalazione guasti</a:t>
            </a:r>
            <a:r>
              <a:rPr lang="it-IT" sz="1000" dirty="0">
                <a:solidFill>
                  <a:srgbClr val="000000"/>
                </a:solidFill>
                <a:ea typeface="Calibri" pitchFamily="34" charset="0"/>
                <a:cs typeface="Verdana" pitchFamily="34" charset="0"/>
              </a:rPr>
              <a:t>, ritiene che il </a:t>
            </a:r>
            <a:r>
              <a:rPr lang="it-IT" sz="1000" dirty="0" err="1">
                <a:solidFill>
                  <a:srgbClr val="000000"/>
                </a:solidFill>
                <a:ea typeface="Calibri" pitchFamily="34" charset="0"/>
                <a:cs typeface="Verdana" pitchFamily="34" charset="0"/>
              </a:rPr>
              <a:t>servizio…</a:t>
            </a:r>
            <a:endParaRPr lang="it-IT" sz="1000" dirty="0">
              <a:solidFill>
                <a:srgbClr val="000000"/>
              </a:solidFill>
              <a:ea typeface="Calibri" pitchFamily="34" charset="0"/>
              <a:cs typeface="Verdana" pitchFamily="34" charset="0"/>
            </a:endParaRPr>
          </a:p>
          <a:p>
            <a:pPr>
              <a:defRPr/>
            </a:pPr>
            <a:r>
              <a:rPr lang="it-IT" sz="1000" dirty="0">
                <a:solidFill>
                  <a:srgbClr val="000000"/>
                </a:solidFill>
                <a:ea typeface="Calibri" pitchFamily="34" charset="0"/>
                <a:cs typeface="Verdana" pitchFamily="34" charset="0"/>
              </a:rPr>
              <a:t>1. delude le sue aspettative</a:t>
            </a:r>
          </a:p>
          <a:p>
            <a:pPr>
              <a:defRPr/>
            </a:pPr>
            <a:r>
              <a:rPr lang="it-IT" sz="1000" dirty="0">
                <a:solidFill>
                  <a:srgbClr val="000000"/>
                </a:solidFill>
                <a:ea typeface="Calibri" pitchFamily="34" charset="0"/>
                <a:cs typeface="Verdana" pitchFamily="34" charset="0"/>
              </a:rPr>
              <a:t>2. è in linea con le sue aspettative</a:t>
            </a:r>
          </a:p>
          <a:p>
            <a:pPr>
              <a:defRPr/>
            </a:pPr>
            <a:r>
              <a:rPr lang="it-IT" sz="1000" dirty="0">
                <a:solidFill>
                  <a:srgbClr val="000000"/>
                </a:solidFill>
                <a:ea typeface="Calibri" pitchFamily="34" charset="0"/>
                <a:cs typeface="Verdana" pitchFamily="34" charset="0"/>
              </a:rPr>
              <a:t>3. supera le sue aspettative</a:t>
            </a:r>
          </a:p>
          <a:p>
            <a:pPr>
              <a:defRPr/>
            </a:pPr>
            <a:endParaRPr lang="it-IT" sz="1000" dirty="0">
              <a:solidFill>
                <a:srgbClr val="000000"/>
              </a:solidFill>
            </a:endParaRPr>
          </a:p>
          <a:p>
            <a:pPr algn="just">
              <a:tabLst>
                <a:tab pos="384175" algn="l"/>
                <a:tab pos="571500" algn="l"/>
              </a:tabLst>
              <a:defRPr/>
            </a:pPr>
            <a:r>
              <a:rPr lang="it-IT" sz="1000" dirty="0">
                <a:solidFill>
                  <a:srgbClr val="000000"/>
                </a:solidFill>
              </a:rPr>
              <a:t>E.7. </a:t>
            </a:r>
            <a:r>
              <a:rPr lang="it-IT" sz="1000" dirty="0">
                <a:solidFill>
                  <a:srgbClr val="000000"/>
                </a:solidFill>
              </a:rPr>
              <a:t>Passando invece all’aspetto tecnico di gestione della sua segnalazione </a:t>
            </a:r>
            <a:r>
              <a:rPr lang="it-IT" sz="1000" dirty="0">
                <a:solidFill>
                  <a:srgbClr val="000000"/>
                </a:solidFill>
                <a:ea typeface="Times New Roman" pitchFamily="18" charset="0"/>
                <a:sym typeface="Symbol" pitchFamily="18" charset="2"/>
              </a:rPr>
              <a:t>di un guasto (perdita idrica, rottura di un contatore, </a:t>
            </a:r>
            <a:r>
              <a:rPr lang="it-IT" sz="1000" dirty="0" err="1">
                <a:solidFill>
                  <a:srgbClr val="000000"/>
                </a:solidFill>
                <a:ea typeface="Times New Roman" pitchFamily="18" charset="0"/>
                <a:sym typeface="Symbol" pitchFamily="18" charset="2"/>
              </a:rPr>
              <a:t>sversamento</a:t>
            </a:r>
            <a:r>
              <a:rPr lang="it-IT" sz="1000" dirty="0">
                <a:solidFill>
                  <a:srgbClr val="000000"/>
                </a:solidFill>
                <a:ea typeface="Times New Roman" pitchFamily="18" charset="0"/>
                <a:sym typeface="Symbol" pitchFamily="18" charset="2"/>
              </a:rPr>
              <a:t> fognario ecc.) mi dovrebbe dire, quanto è stato soddisfatto della rapidità con cui Acquedotto del Fiora ha effettuato l’intervento e quanto considera quell’aspetto importante (utilizzando una scala di tipo scolastico da 1 a 10, dove 1=per nulla soddisfatto o per nulla importante e 10=totalmente soddisfatto o assolutamente importante)</a:t>
            </a:r>
          </a:p>
          <a:p>
            <a:pPr algn="just">
              <a:tabLst>
                <a:tab pos="384175" algn="l"/>
                <a:tab pos="571500" algn="l"/>
              </a:tabLst>
              <a:defRPr/>
            </a:pPr>
            <a:endParaRPr lang="it-IT" sz="1000" b="1" dirty="0">
              <a:solidFill>
                <a:srgbClr val="FF0000"/>
              </a:solidFill>
              <a:ea typeface="Times New Roman" pitchFamily="18" charset="0"/>
              <a:sym typeface="Symbol" pitchFamily="18" charset="2"/>
            </a:endParaRPr>
          </a:p>
          <a:p>
            <a:pPr algn="just">
              <a:tabLst>
                <a:tab pos="384175" algn="l"/>
                <a:tab pos="571500" algn="l"/>
              </a:tabLst>
              <a:defRPr/>
            </a:pPr>
            <a:endParaRPr lang="it-IT" sz="1000" b="1" dirty="0">
              <a:solidFill>
                <a:srgbClr val="FF0000"/>
              </a:solidFill>
              <a:ea typeface="Times New Roman" pitchFamily="18" charset="0"/>
              <a:sym typeface="Symbol" pitchFamily="18" charset="2"/>
            </a:endParaRPr>
          </a:p>
          <a:p>
            <a:pPr algn="just">
              <a:tabLst>
                <a:tab pos="384175" algn="l"/>
                <a:tab pos="571500" algn="l"/>
              </a:tabLst>
              <a:defRPr/>
            </a:pPr>
            <a:endParaRPr lang="it-IT" sz="1000" b="1" dirty="0">
              <a:solidFill>
                <a:srgbClr val="FF0000"/>
              </a:solidFill>
              <a:ea typeface="Times New Roman" pitchFamily="18" charset="0"/>
              <a:sym typeface="Symbol" pitchFamily="18" charset="2"/>
            </a:endParaRPr>
          </a:p>
          <a:p>
            <a:pPr algn="just" eaLnBrk="0" hangingPunct="0">
              <a:tabLst>
                <a:tab pos="384175" algn="l"/>
                <a:tab pos="571500" algn="l"/>
              </a:tabLst>
              <a:defRPr/>
            </a:pPr>
            <a:endParaRPr lang="it-IT" sz="1000" dirty="0">
              <a:solidFill>
                <a:srgbClr val="000000"/>
              </a:solidFill>
            </a:endParaRPr>
          </a:p>
        </p:txBody>
      </p:sp>
      <p:sp>
        <p:nvSpPr>
          <p:cNvPr id="590851" name="Rettangolo 3"/>
          <p:cNvSpPr>
            <a:spLocks noChangeArrowheads="1"/>
          </p:cNvSpPr>
          <p:nvPr/>
        </p:nvSpPr>
        <p:spPr bwMode="auto">
          <a:xfrm>
            <a:off x="714375" y="31750"/>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SEGNALAZIONE GUASTI</a:t>
            </a:r>
            <a:endParaRPr lang="it-IT" sz="12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CUSTOMER SATISFACTION</a:t>
            </a:r>
            <a:endParaRPr lang="it-IT" sz="1800" dirty="0">
              <a:solidFill>
                <a:schemeClr val="bg1"/>
              </a:solidFill>
              <a:effectLst>
                <a:outerShdw blurRad="38100" dist="38100" dir="2700000" algn="tl">
                  <a:srgbClr val="C0C0C0"/>
                </a:outerShdw>
              </a:effectLst>
            </a:endParaRPr>
          </a:p>
        </p:txBody>
      </p:sp>
      <p:sp>
        <p:nvSpPr>
          <p:cNvPr id="33794" name="Rectangle 2"/>
          <p:cNvSpPr>
            <a:spLocks noChangeArrowheads="1"/>
          </p:cNvSpPr>
          <p:nvPr/>
        </p:nvSpPr>
        <p:spPr bwMode="auto">
          <a:xfrm>
            <a:off x="760413" y="130175"/>
            <a:ext cx="8204200" cy="346075"/>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COSTRUZIONE DELL’INDICE</a:t>
            </a:r>
            <a:endParaRPr lang="it-IT" sz="1700">
              <a:solidFill>
                <a:srgbClr val="3366CC"/>
              </a:solidFill>
              <a:cs typeface="Arial" charset="0"/>
            </a:endParaRPr>
          </a:p>
        </p:txBody>
      </p:sp>
      <p:sp>
        <p:nvSpPr>
          <p:cNvPr id="33795" name="Rectangle 205"/>
          <p:cNvSpPr>
            <a:spLocks noChangeArrowheads="1"/>
          </p:cNvSpPr>
          <p:nvPr/>
        </p:nvSpPr>
        <p:spPr bwMode="auto">
          <a:xfrm>
            <a:off x="747713" y="1000125"/>
            <a:ext cx="8216900" cy="268288"/>
          </a:xfrm>
          <a:prstGeom prst="rect">
            <a:avLst/>
          </a:prstGeom>
          <a:solidFill>
            <a:schemeClr val="bg1"/>
          </a:solidFill>
          <a:ln w="9525">
            <a:noFill/>
            <a:miter lim="800000"/>
            <a:headEnd/>
            <a:tailEnd/>
          </a:ln>
        </p:spPr>
        <p:txBody>
          <a:bodyPr lIns="90000" tIns="46800" rIns="90000" bIns="46800"/>
          <a:lstStyle/>
          <a:p>
            <a:pPr algn="just">
              <a:lnSpc>
                <a:spcPct val="110000"/>
              </a:lnSpc>
              <a:spcBef>
                <a:spcPct val="20000"/>
              </a:spcBef>
              <a:buFont typeface="Arial" charset="0"/>
              <a:buNone/>
            </a:pPr>
            <a:r>
              <a:rPr lang="it-IT">
                <a:solidFill>
                  <a:schemeClr val="tx1"/>
                </a:solidFill>
                <a:latin typeface="Arial" charset="0"/>
              </a:rPr>
              <a:t>L’indice CSI complessivo viene costruito sulla base dei singoli CSI parziali:</a:t>
            </a:r>
          </a:p>
        </p:txBody>
      </p:sp>
      <p:sp>
        <p:nvSpPr>
          <p:cNvPr id="8" name="Segnaposto numero diapositiva 7"/>
          <p:cNvSpPr>
            <a:spLocks noGrp="1"/>
          </p:cNvSpPr>
          <p:nvPr>
            <p:ph type="sldNum" sz="quarter" idx="10"/>
          </p:nvPr>
        </p:nvSpPr>
        <p:spPr/>
        <p:txBody>
          <a:bodyPr/>
          <a:lstStyle/>
          <a:p>
            <a:pPr>
              <a:defRPr/>
            </a:pPr>
            <a:fld id="{E73D8F17-8102-43F5-AF18-EC177991844A}" type="slidenum">
              <a:rPr lang="it-IT" smtClean="0"/>
              <a:pPr>
                <a:defRPr/>
              </a:pPr>
              <a:t>18</a:t>
            </a:fld>
            <a:endParaRPr lang="it-IT"/>
          </a:p>
        </p:txBody>
      </p:sp>
      <p:graphicFrame>
        <p:nvGraphicFramePr>
          <p:cNvPr id="9" name="Group 73"/>
          <p:cNvGraphicFramePr>
            <a:graphicFrameLocks noGrp="1"/>
          </p:cNvGraphicFramePr>
          <p:nvPr/>
        </p:nvGraphicFramePr>
        <p:xfrm>
          <a:off x="900113" y="1490663"/>
          <a:ext cx="4032250" cy="4367212"/>
        </p:xfrm>
        <a:graphic>
          <a:graphicData uri="http://schemas.openxmlformats.org/drawingml/2006/table">
            <a:tbl>
              <a:tblPr/>
              <a:tblGrid>
                <a:gridCol w="3001962"/>
                <a:gridCol w="1030288"/>
              </a:tblGrid>
              <a:tr h="301625">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charset="0"/>
                          <a:cs typeface="Lucida Sans Unicode" pitchFamily="34" charset="0"/>
                        </a:rPr>
                        <a:t>FATTORE</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28575" cap="flat" cmpd="sng" algn="ctr">
                      <a:solidFill>
                        <a:srgbClr val="FF3300"/>
                      </a:solidFill>
                      <a:prstDash val="solid"/>
                      <a:round/>
                      <a:headEnd type="none" w="med" len="med"/>
                      <a:tailEnd type="none" w="med" len="med"/>
                    </a:lnT>
                    <a:lnB w="12700" cap="flat" cmpd="sng" algn="ctr">
                      <a:solidFill>
                        <a:schemeClr val="bg2"/>
                      </a:solidFill>
                      <a:prstDash val="sysDashDot"/>
                      <a:round/>
                      <a:headEnd type="none" w="med" len="med"/>
                      <a:tailEnd type="none" w="med" len="med"/>
                    </a:lnB>
                    <a:lnTlToBr>
                      <a:noFill/>
                    </a:lnTlToBr>
                    <a:lnBlToTr>
                      <a:noFill/>
                    </a:lnBlToTr>
                    <a:solidFill>
                      <a:srgbClr val="C0C0C0"/>
                    </a:solid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charset="0"/>
                          <a:cs typeface="Lucida Sans Unicode" pitchFamily="34" charset="0"/>
                        </a:rPr>
                        <a:t>PESO DEL FATTORE</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12700" cap="flat" cmpd="sng" algn="ctr">
                      <a:solidFill>
                        <a:schemeClr val="bg2"/>
                      </a:solidFill>
                      <a:prstDash val="sysDashDot"/>
                      <a:round/>
                      <a:headEnd type="none" w="med" len="med"/>
                      <a:tailEnd type="none" w="med" len="med"/>
                    </a:lnB>
                    <a:lnTlToBr>
                      <a:noFill/>
                    </a:lnTlToBr>
                    <a:lnBlToTr>
                      <a:noFill/>
                    </a:lnBlToTr>
                    <a:solidFill>
                      <a:srgbClr val="C0C0C0"/>
                    </a:solidFill>
                  </a:tcPr>
                </a:tc>
              </a:tr>
              <a:tr h="5524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RAPPORTO QUALITÀ-PREZZO</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bg2"/>
                      </a:solidFill>
                      <a:prstDash val="sysDashDot"/>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chemeClr val="bg2"/>
                      </a:solidFill>
                      <a:prstDash val="sysDashDot"/>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540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ASPETTI TECNICI</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25%</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540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Lucida Sans Unicode" pitchFamily="34" charset="0"/>
                        </a:rPr>
                        <a:t>INTERVENTO TECNICO</a:t>
                      </a:r>
                      <a:endParaRPr kumimoji="0" lang="it-IT" sz="1200" b="0" i="0" u="none" strike="noStrike" cap="none" normalizeH="0" baseline="0" dirty="0" smtClean="0">
                        <a:ln>
                          <a:noFill/>
                        </a:ln>
                        <a:solidFill>
                          <a:schemeClr val="tx1"/>
                        </a:solidFill>
                        <a:effectLst/>
                        <a:latin typeface="Arial" charset="0"/>
                        <a:cs typeface="Lucida Sans Unicode" pitchFamily="34" charset="0"/>
                      </a:endParaRP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524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FATTURAZIONE</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20%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651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Lucida Sans Unicode" pitchFamily="34" charset="0"/>
                        </a:rPr>
                        <a:t>SEGNALAZIONE GUASTI</a:t>
                      </a:r>
                      <a:endParaRPr kumimoji="0" lang="it-IT" sz="1200" b="0" i="0" u="none" strike="noStrike" cap="none" normalizeH="0" baseline="0" dirty="0" smtClean="0">
                        <a:ln>
                          <a:noFill/>
                        </a:ln>
                        <a:solidFill>
                          <a:schemeClr val="tx1"/>
                        </a:solidFill>
                        <a:effectLst/>
                        <a:latin typeface="Arial" charset="0"/>
                        <a:cs typeface="Lucida Sans Unicode" pitchFamily="34" charset="0"/>
                      </a:endParaRP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651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RELAZIONE COMMERCIALE NV</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15%</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651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RELAZIONE ALLO SPORTELLO</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bl>
          </a:graphicData>
        </a:graphic>
      </p:graphicFrame>
      <p:graphicFrame>
        <p:nvGraphicFramePr>
          <p:cNvPr id="10" name="Group 49"/>
          <p:cNvGraphicFramePr>
            <a:graphicFrameLocks noGrp="1"/>
          </p:cNvGraphicFramePr>
          <p:nvPr/>
        </p:nvGraphicFramePr>
        <p:xfrm>
          <a:off x="5651500" y="2005013"/>
          <a:ext cx="2952750" cy="1495425"/>
        </p:xfrm>
        <a:graphic>
          <a:graphicData uri="http://schemas.openxmlformats.org/drawingml/2006/table">
            <a:tbl>
              <a:tblPr/>
              <a:tblGrid>
                <a:gridCol w="2952750"/>
              </a:tblGrid>
              <a:tr h="149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charset="0"/>
                          <a:cs typeface="Lucida Sans Unicode" pitchFamily="34" charset="0"/>
                        </a:rPr>
                        <a:t>CSI COMPLESSIVO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rgbClr val="4172AD"/>
                          </a:solidFill>
                          <a:effectLst/>
                          <a:latin typeface="Arial" charset="0"/>
                          <a:cs typeface="Lucida Sans Unicode" pitchFamily="34" charset="0"/>
                        </a:rPr>
                        <a:t>UTENTI SODDISFATTI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Media ponderata fra i valori dei </a:t>
                      </a:r>
                      <a:r>
                        <a:rPr kumimoji="0" lang="it-IT" sz="1200" b="0" i="1" u="none" strike="noStrike" cap="none" normalizeH="0" baseline="0" smtClean="0">
                          <a:ln>
                            <a:noFill/>
                          </a:ln>
                          <a:solidFill>
                            <a:schemeClr val="tx1"/>
                          </a:solidFill>
                          <a:effectLst/>
                          <a:latin typeface="Arial" charset="0"/>
                          <a:cs typeface="Lucida Sans Unicode" pitchFamily="34" charset="0"/>
                        </a:rPr>
                        <a:t>CSI parziali – utenti soddisfatti</a:t>
                      </a:r>
                      <a:r>
                        <a:rPr kumimoji="0" lang="it-IT" sz="1200" b="0" i="0" u="none" strike="noStrike" cap="none" normalizeH="0" baseline="0" smtClean="0">
                          <a:ln>
                            <a:noFill/>
                          </a:ln>
                          <a:solidFill>
                            <a:schemeClr val="tx1"/>
                          </a:solidFill>
                          <a:effectLst/>
                          <a:latin typeface="Arial" charset="0"/>
                          <a:cs typeface="Lucida Sans Unicode" pitchFamily="34" charset="0"/>
                        </a:rPr>
                        <a:t> dei singoli fattori e il peso del fattore</a:t>
                      </a:r>
                    </a:p>
                  </a:txBody>
                  <a:tcPr marL="90000" marR="90000" marT="46800" marB="46800"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bl>
          </a:graphicData>
        </a:graphic>
      </p:graphicFrame>
      <p:graphicFrame>
        <p:nvGraphicFramePr>
          <p:cNvPr id="11" name="Group 48"/>
          <p:cNvGraphicFramePr>
            <a:graphicFrameLocks noGrp="1"/>
          </p:cNvGraphicFramePr>
          <p:nvPr/>
        </p:nvGraphicFramePr>
        <p:xfrm>
          <a:off x="5651500" y="3644900"/>
          <a:ext cx="2952750" cy="1571625"/>
        </p:xfrm>
        <a:graphic>
          <a:graphicData uri="http://schemas.openxmlformats.org/drawingml/2006/table">
            <a:tbl>
              <a:tblPr/>
              <a:tblGrid>
                <a:gridCol w="2952750"/>
              </a:tblGrid>
              <a:tr h="157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charset="0"/>
                          <a:cs typeface="Lucida Sans Unicode" pitchFamily="34" charset="0"/>
                        </a:rPr>
                        <a:t>CSI COMPLESSIVO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rgbClr val="4172AD"/>
                          </a:solidFill>
                          <a:effectLst/>
                          <a:latin typeface="Arial" charset="0"/>
                          <a:cs typeface="Lucida Sans Unicode" pitchFamily="34" charset="0"/>
                        </a:rPr>
                        <a:t>INTENSITÀ SODDISFAZIONE</a:t>
                      </a:r>
                      <a:r>
                        <a:rPr kumimoji="0" lang="it-IT" sz="1200" b="0" i="0" u="none" strike="noStrike" cap="none" normalizeH="0" baseline="0" smtClean="0">
                          <a:ln>
                            <a:noFill/>
                          </a:ln>
                          <a:solidFill>
                            <a:schemeClr val="tx1"/>
                          </a:solidFill>
                          <a:effectLst/>
                          <a:latin typeface="Arial" charset="0"/>
                          <a:cs typeface="Lucida Sans Unicode"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Media ponderata fra i valori dei </a:t>
                      </a:r>
                      <a:r>
                        <a:rPr kumimoji="0" lang="it-IT" sz="1200" b="0" i="1" u="none" strike="noStrike" cap="none" normalizeH="0" baseline="0" smtClean="0">
                          <a:ln>
                            <a:noFill/>
                          </a:ln>
                          <a:solidFill>
                            <a:schemeClr val="tx1"/>
                          </a:solidFill>
                          <a:effectLst/>
                          <a:latin typeface="Arial" charset="0"/>
                          <a:cs typeface="Lucida Sans Unicode" pitchFamily="34" charset="0"/>
                        </a:rPr>
                        <a:t>CSI parziali - intensità della soddisfazione</a:t>
                      </a:r>
                      <a:r>
                        <a:rPr kumimoji="0" lang="it-IT" sz="1200" b="0" i="0" u="none" strike="noStrike" cap="none" normalizeH="0" baseline="0" smtClean="0">
                          <a:ln>
                            <a:noFill/>
                          </a:ln>
                          <a:solidFill>
                            <a:schemeClr val="tx1"/>
                          </a:solidFill>
                          <a:effectLst/>
                          <a:latin typeface="Arial" charset="0"/>
                          <a:cs typeface="Lucida Sans Unicode" pitchFamily="34" charset="0"/>
                        </a:rPr>
                        <a:t> dei singoli fattori e il peso del fattore</a:t>
                      </a:r>
                    </a:p>
                  </a:txBody>
                  <a:tcPr marL="90000" marR="90000" marT="46800" marB="46800"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50D8D964-CEA6-4C29-88BE-45B1F802F21E}" type="slidenum">
              <a:rPr lang="it-IT" smtClean="0">
                <a:solidFill>
                  <a:srgbClr val="000000"/>
                </a:solidFill>
              </a:rPr>
              <a:pPr>
                <a:defRPr/>
              </a:pPr>
              <a:t>180</a:t>
            </a:fld>
            <a:endParaRPr lang="it-IT">
              <a:solidFill>
                <a:srgbClr val="000000"/>
              </a:solidFill>
            </a:endParaRPr>
          </a:p>
        </p:txBody>
      </p:sp>
      <p:sp>
        <p:nvSpPr>
          <p:cNvPr id="591874" name="Rectangle 3"/>
          <p:cNvSpPr>
            <a:spLocks noChangeArrowheads="1"/>
          </p:cNvSpPr>
          <p:nvPr/>
        </p:nvSpPr>
        <p:spPr bwMode="auto">
          <a:xfrm>
            <a:off x="684213" y="1222375"/>
            <a:ext cx="7848600" cy="706438"/>
          </a:xfrm>
          <a:prstGeom prst="rect">
            <a:avLst/>
          </a:prstGeom>
          <a:noFill/>
          <a:ln w="9525">
            <a:noFill/>
            <a:miter lim="800000"/>
            <a:headEnd/>
            <a:tailEnd/>
          </a:ln>
        </p:spPr>
        <p:txBody>
          <a:bodyPr anchor="ctr">
            <a:spAutoFit/>
          </a:bodyPr>
          <a:lstStyle/>
          <a:p>
            <a:pPr algn="just">
              <a:tabLst>
                <a:tab pos="384175" algn="l"/>
                <a:tab pos="571500" algn="l"/>
              </a:tabLst>
            </a:pPr>
            <a:endParaRPr lang="it-IT" sz="1000" b="1">
              <a:solidFill>
                <a:srgbClr val="FF0000"/>
              </a:solidFill>
              <a:cs typeface="Times New Roman" pitchFamily="18" charset="0"/>
              <a:sym typeface="Symbol" pitchFamily="18" charset="2"/>
            </a:endParaRPr>
          </a:p>
          <a:p>
            <a:pPr algn="just">
              <a:tabLst>
                <a:tab pos="384175" algn="l"/>
                <a:tab pos="571500" algn="l"/>
              </a:tabLst>
            </a:pPr>
            <a:endParaRPr lang="it-IT" sz="1000" b="1">
              <a:solidFill>
                <a:srgbClr val="FF0000"/>
              </a:solidFill>
              <a:cs typeface="Times New Roman" pitchFamily="18" charset="0"/>
              <a:sym typeface="Symbol" pitchFamily="18" charset="2"/>
            </a:endParaRPr>
          </a:p>
          <a:p>
            <a:pPr algn="just">
              <a:tabLst>
                <a:tab pos="384175" algn="l"/>
                <a:tab pos="571500" algn="l"/>
              </a:tabLst>
            </a:pPr>
            <a:endParaRPr lang="it-IT" sz="1000" b="1">
              <a:solidFill>
                <a:srgbClr val="FF0000"/>
              </a:solidFill>
              <a:cs typeface="Times New Roman" pitchFamily="18" charset="0"/>
              <a:sym typeface="Symbol" pitchFamily="18" charset="2"/>
            </a:endParaRPr>
          </a:p>
          <a:p>
            <a:pPr algn="just" eaLnBrk="0" hangingPunct="0">
              <a:tabLst>
                <a:tab pos="384175" algn="l"/>
                <a:tab pos="571500" algn="l"/>
              </a:tabLst>
            </a:pPr>
            <a:endParaRPr lang="it-IT" sz="1000">
              <a:solidFill>
                <a:srgbClr val="000000"/>
              </a:solidFill>
            </a:endParaRPr>
          </a:p>
        </p:txBody>
      </p:sp>
      <p:sp>
        <p:nvSpPr>
          <p:cNvPr id="591875" name="Rettangolo 3"/>
          <p:cNvSpPr>
            <a:spLocks noChangeArrowheads="1"/>
          </p:cNvSpPr>
          <p:nvPr/>
        </p:nvSpPr>
        <p:spPr bwMode="auto">
          <a:xfrm>
            <a:off x="714375" y="31750"/>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SEGNALAZIONE GUASTI</a:t>
            </a:r>
            <a:endParaRPr lang="it-IT" sz="1200">
              <a:solidFill>
                <a:srgbClr val="000000"/>
              </a:solidFill>
            </a:endParaRPr>
          </a:p>
        </p:txBody>
      </p:sp>
      <p:sp>
        <p:nvSpPr>
          <p:cNvPr id="591876" name="Rectangle 1"/>
          <p:cNvSpPr>
            <a:spLocks noChangeArrowheads="1"/>
          </p:cNvSpPr>
          <p:nvPr/>
        </p:nvSpPr>
        <p:spPr bwMode="auto">
          <a:xfrm>
            <a:off x="898525" y="549275"/>
            <a:ext cx="7777163" cy="4708525"/>
          </a:xfrm>
          <a:prstGeom prst="rect">
            <a:avLst/>
          </a:prstGeom>
          <a:noFill/>
          <a:ln w="9525">
            <a:noFill/>
            <a:miter lim="800000"/>
            <a:headEnd/>
            <a:tailEnd/>
          </a:ln>
        </p:spPr>
        <p:txBody>
          <a:bodyPr>
            <a:spAutoFit/>
          </a:bodyPr>
          <a:lstStyle/>
          <a:p>
            <a:pPr algn="just">
              <a:tabLst>
                <a:tab pos="252413" algn="l"/>
              </a:tabLst>
            </a:pPr>
            <a:r>
              <a:rPr lang="it-IT" sz="1000" b="1" i="1">
                <a:solidFill>
                  <a:srgbClr val="000000"/>
                </a:solidFill>
                <a:ea typeface="Calibri" pitchFamily="34" charset="0"/>
                <a:cs typeface="Verdana" pitchFamily="34" charset="0"/>
              </a:rPr>
              <a:t>DOMANDE  ANAGRAFICHE</a:t>
            </a:r>
            <a:endParaRPr lang="it-IT" sz="1000">
              <a:solidFill>
                <a:srgbClr val="000000"/>
              </a:solidFill>
              <a:ea typeface="Calibri" pitchFamily="34" charset="0"/>
              <a:cs typeface="Verdana" pitchFamily="34" charset="0"/>
            </a:endParaRPr>
          </a:p>
          <a:p>
            <a:pPr algn="just" eaLnBrk="0" hangingPunct="0">
              <a:tabLst>
                <a:tab pos="252413" algn="l"/>
              </a:tabLst>
            </a:pPr>
            <a:r>
              <a:rPr lang="it-IT" sz="1000">
                <a:solidFill>
                  <a:srgbClr val="000000"/>
                </a:solidFill>
                <a:ea typeface="Calibri" pitchFamily="34" charset="0"/>
                <a:cs typeface="Verdana" pitchFamily="34" charset="0"/>
              </a:rPr>
              <a:t>Z.1. Abbiamo quasi finito. Qual è la sua professione? &lt;</a:t>
            </a:r>
            <a:r>
              <a:rPr lang="it-IT" sz="1000" i="1">
                <a:solidFill>
                  <a:srgbClr val="000000"/>
                </a:solidFill>
                <a:ea typeface="Calibri" pitchFamily="34" charset="0"/>
                <a:cs typeface="Verdana" pitchFamily="34" charset="0"/>
              </a:rPr>
              <a:t>AMMESSO NON SA</a:t>
            </a:r>
            <a:r>
              <a:rPr lang="it-IT" sz="1000">
                <a:solidFill>
                  <a:srgbClr val="000000"/>
                </a:solidFill>
                <a:ea typeface="Calibri" pitchFamily="34" charset="0"/>
                <a:cs typeface="Verdana" pitchFamily="34" charset="0"/>
              </a:rPr>
              <a:t>&gt;</a:t>
            </a: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r>
              <a:rPr lang="it-IT" sz="1000">
                <a:solidFill>
                  <a:srgbClr val="000000"/>
                </a:solidFill>
                <a:ea typeface="Calibri" pitchFamily="34" charset="0"/>
                <a:cs typeface="Verdana" pitchFamily="34" charset="0"/>
              </a:rPr>
              <a:t>Z.2 Il suo ultimo titolo di studio è: </a:t>
            </a:r>
            <a:r>
              <a:rPr lang="it-IT" sz="1000" i="1">
                <a:solidFill>
                  <a:srgbClr val="000000"/>
                </a:solidFill>
                <a:ea typeface="Calibri" pitchFamily="34" charset="0"/>
                <a:cs typeface="Verdana" pitchFamily="34" charset="0"/>
              </a:rPr>
              <a:t>[LEGGERE]; &lt;AMMESSO NON SA&gt;</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it-IT" sz="1000">
                <a:solidFill>
                  <a:srgbClr val="000000"/>
                </a:solidFill>
                <a:ea typeface="Calibri" pitchFamily="34" charset="0"/>
                <a:cs typeface="Verdana" pitchFamily="34" charset="0"/>
              </a:rPr>
              <a:t>Laurea o titolo superiore</a:t>
            </a:r>
          </a:p>
          <a:p>
            <a:pPr algn="just" eaLnBrk="0" hangingPunct="0">
              <a:buFontTx/>
              <a:buChar char="•"/>
              <a:tabLst>
                <a:tab pos="252413" algn="l"/>
              </a:tabLst>
            </a:pPr>
            <a:r>
              <a:rPr lang="it-IT" sz="1000">
                <a:solidFill>
                  <a:srgbClr val="000000"/>
                </a:solidFill>
                <a:ea typeface="Calibri" pitchFamily="34" charset="0"/>
                <a:cs typeface="Verdana" pitchFamily="34" charset="0"/>
              </a:rPr>
              <a:t>Diploma superiore </a:t>
            </a:r>
          </a:p>
          <a:p>
            <a:pPr algn="just" eaLnBrk="0" hangingPunct="0">
              <a:buFontTx/>
              <a:buChar char="•"/>
              <a:tabLst>
                <a:tab pos="252413" algn="l"/>
              </a:tabLst>
            </a:pPr>
            <a:r>
              <a:rPr lang="it-IT" sz="1000">
                <a:solidFill>
                  <a:srgbClr val="000000"/>
                </a:solidFill>
                <a:ea typeface="Calibri" pitchFamily="34" charset="0"/>
                <a:cs typeface="Verdana" pitchFamily="34" charset="0"/>
              </a:rPr>
              <a:t>Diploma inferiore </a:t>
            </a:r>
          </a:p>
          <a:p>
            <a:pPr algn="just" eaLnBrk="0" hangingPunct="0">
              <a:buFontTx/>
              <a:buChar char="•"/>
              <a:tabLst>
                <a:tab pos="252413" algn="l"/>
              </a:tabLst>
            </a:pPr>
            <a:r>
              <a:rPr lang="it-IT" sz="1000">
                <a:solidFill>
                  <a:srgbClr val="000000"/>
                </a:solidFill>
                <a:ea typeface="Calibri" pitchFamily="34" charset="0"/>
                <a:cs typeface="Verdana" pitchFamily="34" charset="0"/>
              </a:rPr>
              <a:t>Licenza elementare/nessuna scuola </a:t>
            </a:r>
          </a:p>
          <a:p>
            <a:pPr algn="just" eaLnBrk="0" hangingPunct="0">
              <a:tabLst>
                <a:tab pos="252413" algn="l"/>
              </a:tabLst>
            </a:pPr>
            <a:r>
              <a:rPr lang="it-IT" sz="1000">
                <a:solidFill>
                  <a:srgbClr val="000000"/>
                </a:solidFill>
                <a:ea typeface="Calibri" pitchFamily="34" charset="0"/>
                <a:cs typeface="Verdana" pitchFamily="34" charset="0"/>
              </a:rPr>
              <a:t>Z.3. Qual è la sua età? &lt;</a:t>
            </a:r>
            <a:r>
              <a:rPr lang="it-IT" sz="1000" i="1">
                <a:solidFill>
                  <a:srgbClr val="000000"/>
                </a:solidFill>
                <a:ea typeface="Calibri" pitchFamily="34" charset="0"/>
                <a:cs typeface="Verdana" pitchFamily="34" charset="0"/>
              </a:rPr>
              <a:t>AMMESSO NON SA</a:t>
            </a:r>
            <a:r>
              <a:rPr lang="it-IT" sz="1000">
                <a:solidFill>
                  <a:srgbClr val="000000"/>
                </a:solidFill>
                <a:ea typeface="Calibri" pitchFamily="34" charset="0"/>
                <a:cs typeface="Verdana" pitchFamily="34" charset="0"/>
              </a:rPr>
              <a:t>&gt;</a:t>
            </a:r>
          </a:p>
          <a:p>
            <a:pPr algn="just" eaLnBrk="0" hangingPunct="0">
              <a:buFontTx/>
              <a:buChar char="•"/>
              <a:tabLst>
                <a:tab pos="252413" algn="l"/>
              </a:tabLst>
            </a:pPr>
            <a:r>
              <a:rPr lang="it-IT" sz="1000">
                <a:solidFill>
                  <a:srgbClr val="000000"/>
                </a:solidFill>
                <a:ea typeface="Calibri" pitchFamily="34" charset="0"/>
                <a:cs typeface="Verdana" pitchFamily="34" charset="0"/>
              </a:rPr>
              <a:t>Da 18 a 24 anni </a:t>
            </a:r>
          </a:p>
          <a:p>
            <a:pPr algn="just" eaLnBrk="0" hangingPunct="0">
              <a:buFontTx/>
              <a:buChar char="•"/>
              <a:tabLst>
                <a:tab pos="252413" algn="l"/>
              </a:tabLst>
            </a:pPr>
            <a:r>
              <a:rPr lang="it-IT" sz="1000">
                <a:solidFill>
                  <a:srgbClr val="000000"/>
                </a:solidFill>
                <a:ea typeface="Calibri" pitchFamily="34" charset="0"/>
                <a:cs typeface="Verdana" pitchFamily="34" charset="0"/>
              </a:rPr>
              <a:t>Da 25 a 34</a:t>
            </a:r>
          </a:p>
          <a:p>
            <a:pPr algn="just" eaLnBrk="0" hangingPunct="0">
              <a:buFontTx/>
              <a:buChar char="•"/>
              <a:tabLst>
                <a:tab pos="252413" algn="l"/>
              </a:tabLst>
            </a:pPr>
            <a:r>
              <a:rPr lang="pt-BR" sz="1000">
                <a:solidFill>
                  <a:srgbClr val="000000"/>
                </a:solidFill>
                <a:ea typeface="Calibri" pitchFamily="34" charset="0"/>
                <a:cs typeface="Verdana" pitchFamily="34" charset="0"/>
              </a:rPr>
              <a:t>Da 35 a 44</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pt-BR" sz="1000">
                <a:solidFill>
                  <a:srgbClr val="000000"/>
                </a:solidFill>
                <a:ea typeface="Calibri" pitchFamily="34" charset="0"/>
                <a:cs typeface="Verdana" pitchFamily="34" charset="0"/>
              </a:rPr>
              <a:t>Da 45 a 54</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pt-BR" sz="1000">
                <a:solidFill>
                  <a:srgbClr val="000000"/>
                </a:solidFill>
                <a:ea typeface="Calibri" pitchFamily="34" charset="0"/>
                <a:cs typeface="Verdana" pitchFamily="34" charset="0"/>
              </a:rPr>
              <a:t>Da 55 a 64</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pt-BR" sz="1000">
                <a:solidFill>
                  <a:srgbClr val="000000"/>
                </a:solidFill>
                <a:ea typeface="Calibri" pitchFamily="34" charset="0"/>
                <a:cs typeface="Verdana" pitchFamily="34" charset="0"/>
              </a:rPr>
              <a:t>Da 65 a 74</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it-IT" sz="1000">
                <a:solidFill>
                  <a:srgbClr val="000000"/>
                </a:solidFill>
                <a:ea typeface="Calibri" pitchFamily="34" charset="0"/>
                <a:cs typeface="Verdana" pitchFamily="34" charset="0"/>
              </a:rPr>
              <a:t>75 e oltre</a:t>
            </a:r>
          </a:p>
          <a:p>
            <a:pPr algn="just" eaLnBrk="0" hangingPunct="0">
              <a:tabLst>
                <a:tab pos="252413" algn="l"/>
              </a:tabLst>
            </a:pPr>
            <a:r>
              <a:rPr lang="it-IT" sz="1000">
                <a:solidFill>
                  <a:srgbClr val="000000"/>
                </a:solidFill>
                <a:ea typeface="Calibri" pitchFamily="34" charset="0"/>
                <a:cs typeface="Verdana" pitchFamily="34" charset="0"/>
              </a:rPr>
              <a:t>Z.4 Sesso</a:t>
            </a:r>
          </a:p>
          <a:p>
            <a:pPr algn="just" eaLnBrk="0" hangingPunct="0">
              <a:tabLst>
                <a:tab pos="252413" algn="l"/>
              </a:tabLst>
            </a:pPr>
            <a:r>
              <a:rPr lang="it-IT" sz="1000">
                <a:solidFill>
                  <a:srgbClr val="000000"/>
                </a:solidFill>
                <a:ea typeface="Calibri" pitchFamily="34" charset="0"/>
                <a:cs typeface="Verdana" pitchFamily="34" charset="0"/>
              </a:rPr>
              <a:t>[1] Maschio</a:t>
            </a:r>
          </a:p>
          <a:p>
            <a:pPr algn="just" eaLnBrk="0" hangingPunct="0">
              <a:tabLst>
                <a:tab pos="252413" algn="l"/>
              </a:tabLst>
            </a:pPr>
            <a:r>
              <a:rPr lang="it-IT" sz="1000">
                <a:solidFill>
                  <a:srgbClr val="000000"/>
                </a:solidFill>
                <a:ea typeface="Calibri" pitchFamily="34" charset="0"/>
                <a:cs typeface="Verdana" pitchFamily="34" charset="0"/>
              </a:rPr>
              <a:t>[2] Femmina</a:t>
            </a:r>
          </a:p>
          <a:p>
            <a:pPr algn="just" eaLnBrk="0" hangingPunct="0">
              <a:tabLst>
                <a:tab pos="252413" algn="l"/>
              </a:tabLst>
            </a:pPr>
            <a:endParaRPr lang="it-IT" sz="1000">
              <a:solidFill>
                <a:srgbClr val="000000"/>
              </a:solidFill>
              <a:ea typeface="Calibri" pitchFamily="34" charset="0"/>
              <a:cs typeface="Verdana" pitchFamily="34" charset="0"/>
            </a:endParaRPr>
          </a:p>
        </p:txBody>
      </p:sp>
      <p:sp>
        <p:nvSpPr>
          <p:cNvPr id="6" name="Rettangolo 5"/>
          <p:cNvSpPr/>
          <p:nvPr/>
        </p:nvSpPr>
        <p:spPr>
          <a:xfrm>
            <a:off x="936104" y="908720"/>
            <a:ext cx="4572000" cy="1323439"/>
          </a:xfrm>
          <a:prstGeom prst="rect">
            <a:avLst/>
          </a:prstGeom>
        </p:spPr>
        <p:txBody>
          <a:bodyPr numCol="2">
            <a:spAutoFit/>
          </a:bodyPr>
          <a:lstStyle/>
          <a:p>
            <a:pPr algn="just" eaLnBrk="0" hangingPunct="0">
              <a:buFontTx/>
              <a:buChar char="•"/>
              <a:tabLst>
                <a:tab pos="252413" algn="l"/>
              </a:tabLst>
              <a:defRPr/>
            </a:pPr>
            <a:r>
              <a:rPr lang="it-IT" sz="1000" dirty="0">
                <a:solidFill>
                  <a:srgbClr val="000000"/>
                </a:solidFill>
                <a:ea typeface="Calibri" pitchFamily="34" charset="0"/>
                <a:cs typeface="Verdana" pitchFamily="34" charset="0"/>
              </a:rPr>
              <a:t>Operaio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Impiegato/quadro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Insegnante/docente universitario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Dirigente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Imprenditore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Consulente/Libero professionista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Commerciante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Artigiano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Agricoltore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Altro Autonomo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Disoccupato/in cerca di prima occupazione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Casalinga,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Pensionato,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Altro in condizione non professionale [</a:t>
            </a:r>
            <a:r>
              <a:rPr lang="it-IT" sz="1000" i="1" dirty="0">
                <a:solidFill>
                  <a:srgbClr val="000000"/>
                </a:solidFill>
                <a:ea typeface="Calibri" pitchFamily="34" charset="0"/>
                <a:cs typeface="Verdana" pitchFamily="34" charset="0"/>
              </a:rPr>
              <a:t>studente, benestante,...</a:t>
            </a:r>
            <a:r>
              <a:rPr lang="it-IT" sz="1000" dirty="0">
                <a:solidFill>
                  <a:srgbClr val="000000"/>
                </a:solidFill>
                <a:ea typeface="Calibri" pitchFamily="34" charset="0"/>
                <a:cs typeface="Verdana" pitchFamily="34" charset="0"/>
              </a:rPr>
              <a:t>]</a:t>
            </a:r>
            <a:endParaRPr lang="it-IT" sz="1000" dirty="0">
              <a:solidFill>
                <a:srgbClr val="000000"/>
              </a:solidFil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3"/>
          <p:cNvSpPr>
            <a:spLocks noChangeArrowheads="1"/>
          </p:cNvSpPr>
          <p:nvPr/>
        </p:nvSpPr>
        <p:spPr bwMode="auto">
          <a:xfrm>
            <a:off x="709613" y="428625"/>
            <a:ext cx="8221662" cy="5632450"/>
          </a:xfrm>
          <a:prstGeom prst="rect">
            <a:avLst/>
          </a:prstGeom>
          <a:noFill/>
          <a:ln w="9525">
            <a:noFill/>
            <a:miter lim="800000"/>
            <a:headEnd/>
            <a:tailEnd/>
          </a:ln>
        </p:spPr>
        <p:txBody>
          <a:bodyPr lIns="92075" tIns="46038" rIns="92075" bIns="46038">
            <a:spAutoFit/>
          </a:bodyPr>
          <a:lstStyle/>
          <a:p>
            <a:pPr defTabSz="685800" eaLnBrk="0" hangingPunct="0">
              <a:defRPr/>
            </a:pPr>
            <a:r>
              <a:rPr lang="it-IT" sz="1000" dirty="0">
                <a:solidFill>
                  <a:srgbClr val="000000"/>
                </a:solidFill>
                <a:cs typeface="Arial" pitchFamily="34" charset="0"/>
              </a:rPr>
              <a:t>Vorrei parlare con il signor/la sig.ra &lt;”inserire nome da database”&gt; oppure se mancante &lt;“con la persona”&gt; che recentemente ha telefonato al numero verde 800887755 o al numero  a pagamento 199.114407 del servizio clienti di Acquedotto del Fiora spa. </a:t>
            </a:r>
          </a:p>
          <a:p>
            <a:pPr defTabSz="685800" eaLnBrk="0" hangingPunct="0">
              <a:tabLst>
                <a:tab pos="357188" algn="l"/>
              </a:tabLst>
              <a:defRPr/>
            </a:pPr>
            <a:r>
              <a:rPr lang="it-IT" sz="1000" dirty="0">
                <a:solidFill>
                  <a:srgbClr val="000000"/>
                </a:solidFill>
                <a:cs typeface="Arial" pitchFamily="34" charset="0"/>
              </a:rPr>
              <a:t>	[ 1] Sono io</a:t>
            </a:r>
          </a:p>
          <a:p>
            <a:pPr defTabSz="685800" eaLnBrk="0" hangingPunct="0">
              <a:tabLst>
                <a:tab pos="357188" algn="l"/>
              </a:tabLst>
              <a:defRPr/>
            </a:pPr>
            <a:r>
              <a:rPr lang="it-IT" sz="1000" dirty="0">
                <a:solidFill>
                  <a:srgbClr val="000000"/>
                </a:solidFill>
                <a:cs typeface="Arial" pitchFamily="34" charset="0"/>
              </a:rPr>
              <a:t>	[ 2] Passa l’interessato  presentazione</a:t>
            </a:r>
          </a:p>
          <a:p>
            <a:pPr defTabSz="685800" eaLnBrk="0" hangingPunct="0">
              <a:tabLst>
                <a:tab pos="357188" algn="l"/>
              </a:tabLst>
              <a:defRPr/>
            </a:pPr>
            <a:r>
              <a:rPr lang="it-IT" sz="1000" dirty="0">
                <a:solidFill>
                  <a:srgbClr val="000000"/>
                </a:solidFill>
                <a:cs typeface="Arial" pitchFamily="34" charset="0"/>
              </a:rPr>
              <a:t>	[ 3] Appuntamento</a:t>
            </a:r>
          </a:p>
          <a:p>
            <a:pPr defTabSz="685800" eaLnBrk="0" hangingPunct="0">
              <a:tabLst>
                <a:tab pos="357188" algn="l"/>
              </a:tabLst>
              <a:defRPr/>
            </a:pPr>
            <a:r>
              <a:rPr lang="it-IT" sz="1000" dirty="0">
                <a:solidFill>
                  <a:srgbClr val="000000"/>
                </a:solidFill>
                <a:cs typeface="Arial" pitchFamily="34" charset="0"/>
              </a:rPr>
              <a:t>	[ 4] Non ho mai telefonato al Numero Verde di Acque </a:t>
            </a:r>
            <a:r>
              <a:rPr lang="it-IT" sz="1000" dirty="0">
                <a:solidFill>
                  <a:srgbClr val="000000"/>
                </a:solidFill>
                <a:cs typeface="Arial" pitchFamily="34" charset="0"/>
                <a:sym typeface="Wingdings" pitchFamily="2" charset="2"/>
              </a:rPr>
              <a:t></a:t>
            </a:r>
            <a:r>
              <a:rPr lang="it-IT" sz="1000" dirty="0">
                <a:solidFill>
                  <a:srgbClr val="000000"/>
                </a:solidFill>
                <a:cs typeface="Arial" pitchFamily="34" charset="0"/>
              </a:rPr>
              <a:t> CHIUDERE</a:t>
            </a:r>
          </a:p>
          <a:p>
            <a:pPr marL="355600" indent="-355600" defTabSz="685800" eaLnBrk="0" hangingPunct="0">
              <a:tabLst>
                <a:tab pos="355600" algn="l"/>
              </a:tabLst>
              <a:defRPr/>
            </a:pPr>
            <a:r>
              <a:rPr lang="it-IT" sz="1000" dirty="0">
                <a:solidFill>
                  <a:srgbClr val="000000"/>
                </a:solidFill>
                <a:cs typeface="Arial" pitchFamily="34" charset="0"/>
              </a:rPr>
              <a:t> </a:t>
            </a:r>
          </a:p>
          <a:p>
            <a:pPr marL="355600" indent="-355600" defTabSz="685800" eaLnBrk="0" hangingPunct="0">
              <a:tabLst>
                <a:tab pos="355600" algn="l"/>
              </a:tabLst>
              <a:defRPr/>
            </a:pPr>
            <a:r>
              <a:rPr lang="it-IT" sz="1000" b="1" dirty="0">
                <a:solidFill>
                  <a:srgbClr val="000000"/>
                </a:solidFill>
                <a:cs typeface="Arial" pitchFamily="34" charset="0"/>
              </a:rPr>
              <a:t>SEZIONE A – MOTIVI E MODALITÀ </a:t>
            </a:r>
            <a:r>
              <a:rPr lang="it-IT" sz="1000" b="1" dirty="0" err="1">
                <a:solidFill>
                  <a:srgbClr val="000000"/>
                </a:solidFill>
                <a:cs typeface="Arial" pitchFamily="34" charset="0"/>
              </a:rPr>
              <a:t>DI</a:t>
            </a:r>
            <a:r>
              <a:rPr lang="it-IT" sz="1000" b="1" dirty="0">
                <a:solidFill>
                  <a:srgbClr val="000000"/>
                </a:solidFill>
                <a:cs typeface="Arial" pitchFamily="34" charset="0"/>
              </a:rPr>
              <a:t> CONTATTO</a:t>
            </a:r>
          </a:p>
          <a:p>
            <a:pPr marL="355600" indent="-355600" defTabSz="685800" eaLnBrk="0" hangingPunct="0">
              <a:tabLst>
                <a:tab pos="355600" algn="l"/>
              </a:tabLst>
              <a:defRPr/>
            </a:pPr>
            <a:r>
              <a:rPr lang="it-IT" sz="1000" dirty="0">
                <a:solidFill>
                  <a:srgbClr val="000000"/>
                </a:solidFill>
                <a:cs typeface="Arial" pitchFamily="34" charset="0"/>
              </a:rPr>
              <a:t> </a:t>
            </a:r>
          </a:p>
          <a:p>
            <a:pPr marL="355600" indent="-355600" defTabSz="685800" eaLnBrk="0" hangingPunct="0">
              <a:tabLst>
                <a:tab pos="355600" algn="l"/>
              </a:tabLst>
              <a:defRPr/>
            </a:pPr>
            <a:r>
              <a:rPr lang="it-IT" sz="1000" dirty="0">
                <a:solidFill>
                  <a:srgbClr val="000000"/>
                </a:solidFill>
                <a:cs typeface="Arial" pitchFamily="34" charset="0"/>
              </a:rPr>
              <a:t>A.1.	Parliamo della sua ultima telefonata al </a:t>
            </a:r>
            <a:r>
              <a:rPr lang="it-IT" sz="1000" dirty="0" err="1">
                <a:solidFill>
                  <a:srgbClr val="000000"/>
                </a:solidFill>
                <a:cs typeface="Arial" pitchFamily="34" charset="0"/>
              </a:rPr>
              <a:t>Call</a:t>
            </a:r>
            <a:r>
              <a:rPr lang="it-IT" sz="1000" dirty="0">
                <a:solidFill>
                  <a:srgbClr val="000000"/>
                </a:solidFill>
                <a:cs typeface="Arial" pitchFamily="34" charset="0"/>
              </a:rPr>
              <a:t> Center di Acquedotto del Fiora Spa. Per quali motivi ha chiamato il </a:t>
            </a:r>
            <a:r>
              <a:rPr lang="it-IT" sz="1000" dirty="0" err="1">
                <a:solidFill>
                  <a:srgbClr val="000000"/>
                </a:solidFill>
                <a:cs typeface="Arial" pitchFamily="34" charset="0"/>
              </a:rPr>
              <a:t>Call</a:t>
            </a:r>
            <a:r>
              <a:rPr lang="it-IT" sz="1000" dirty="0">
                <a:solidFill>
                  <a:srgbClr val="000000"/>
                </a:solidFill>
                <a:cs typeface="Arial" pitchFamily="34" charset="0"/>
              </a:rPr>
              <a:t> Center? [NON LEGGERE; MULTIPLA]</a:t>
            </a:r>
          </a:p>
          <a:p>
            <a:pPr defTabSz="685800" eaLnBrk="0" hangingPunct="0">
              <a:tabLst>
                <a:tab pos="355600" algn="l"/>
              </a:tabLst>
              <a:defRPr/>
            </a:pPr>
            <a:r>
              <a:rPr lang="it-IT" sz="1000" dirty="0">
                <a:solidFill>
                  <a:srgbClr val="000000"/>
                </a:solidFill>
                <a:cs typeface="Arial" pitchFamily="34" charset="0"/>
              </a:rPr>
              <a:t>	</a:t>
            </a:r>
            <a:r>
              <a:rPr lang="it-IT" sz="1000" dirty="0">
                <a:solidFill>
                  <a:srgbClr val="000000"/>
                </a:solidFill>
                <a:ea typeface="Times New Roman" pitchFamily="18" charset="0"/>
                <a:cs typeface="Arial" charset="0"/>
              </a:rPr>
              <a:t>[1]	</a:t>
            </a:r>
            <a:r>
              <a:rPr lang="it-IT" sz="1000" dirty="0">
                <a:solidFill>
                  <a:srgbClr val="000000"/>
                </a:solidFill>
              </a:rPr>
              <a:t>Richiesta di nuovo contratto, variazione di un contratto, disdetta </a:t>
            </a:r>
          </a:p>
          <a:p>
            <a:pPr defTabSz="685800" eaLnBrk="0" hangingPunct="0">
              <a:tabLst>
                <a:tab pos="355600" algn="l"/>
              </a:tabLst>
              <a:defRPr/>
            </a:pPr>
            <a:r>
              <a:rPr lang="it-IT" sz="1000" dirty="0">
                <a:solidFill>
                  <a:srgbClr val="000000"/>
                </a:solidFill>
                <a:ea typeface="Times New Roman" pitchFamily="18" charset="0"/>
                <a:cs typeface="Arial" charset="0"/>
              </a:rPr>
              <a:t>	[2]	</a:t>
            </a:r>
            <a:r>
              <a:rPr lang="it-IT" sz="1000" dirty="0">
                <a:solidFill>
                  <a:srgbClr val="000000"/>
                </a:solidFill>
              </a:rPr>
              <a:t>Modifica dati anagrafici (</a:t>
            </a:r>
            <a:r>
              <a:rPr lang="it-IT" sz="1000" i="1" dirty="0">
                <a:solidFill>
                  <a:srgbClr val="000000"/>
                </a:solidFill>
              </a:rPr>
              <a:t>nota di </a:t>
            </a:r>
            <a:r>
              <a:rPr lang="it-IT" sz="1000" i="1" dirty="0" err="1">
                <a:solidFill>
                  <a:srgbClr val="000000"/>
                </a:solidFill>
              </a:rPr>
              <a:t>brief</a:t>
            </a:r>
            <a:r>
              <a:rPr lang="it-IT" sz="1000" i="1" dirty="0">
                <a:solidFill>
                  <a:srgbClr val="000000"/>
                </a:solidFill>
              </a:rPr>
              <a:t>: es. indirizzo, residenza</a:t>
            </a:r>
            <a:r>
              <a:rPr lang="it-IT" sz="1000" dirty="0">
                <a:solidFill>
                  <a:srgbClr val="000000"/>
                </a:solidFill>
              </a:rPr>
              <a:t>)</a:t>
            </a:r>
          </a:p>
          <a:p>
            <a:pPr defTabSz="685800" eaLnBrk="0" hangingPunct="0">
              <a:tabLst>
                <a:tab pos="355600" algn="l"/>
              </a:tabLst>
              <a:defRPr/>
            </a:pPr>
            <a:r>
              <a:rPr lang="it-IT" sz="1000" dirty="0">
                <a:solidFill>
                  <a:srgbClr val="000000"/>
                </a:solidFill>
                <a:ea typeface="Times New Roman" pitchFamily="18" charset="0"/>
                <a:cs typeface="Arial" charset="0"/>
              </a:rPr>
              <a:t>	[3]	</a:t>
            </a:r>
            <a:r>
              <a:rPr lang="it-IT" sz="1000" dirty="0">
                <a:solidFill>
                  <a:srgbClr val="000000"/>
                </a:solidFill>
              </a:rPr>
              <a:t>Richiesta di nuovo allacciamento o interventi di vario genere sul contatore (</a:t>
            </a:r>
            <a:r>
              <a:rPr lang="it-IT" sz="1000" i="1" dirty="0">
                <a:solidFill>
                  <a:srgbClr val="000000"/>
                </a:solidFill>
              </a:rPr>
              <a:t>nota di </a:t>
            </a:r>
            <a:r>
              <a:rPr lang="it-IT" sz="1000" i="1" dirty="0" err="1">
                <a:solidFill>
                  <a:srgbClr val="000000"/>
                </a:solidFill>
              </a:rPr>
              <a:t>brief</a:t>
            </a:r>
            <a:r>
              <a:rPr lang="it-IT" sz="1000" i="1" dirty="0">
                <a:solidFill>
                  <a:srgbClr val="000000"/>
                </a:solidFill>
              </a:rPr>
              <a:t>: es. cambio contatore, 	spostamento contatore,</a:t>
            </a:r>
            <a:r>
              <a:rPr lang="it-IT" sz="1000" i="1" u="sng" dirty="0">
                <a:solidFill>
                  <a:srgbClr val="000000"/>
                </a:solidFill>
              </a:rPr>
              <a:t> verifica della lettura </a:t>
            </a:r>
            <a:r>
              <a:rPr lang="it-IT" sz="1000" i="1" dirty="0" err="1">
                <a:solidFill>
                  <a:srgbClr val="000000"/>
                </a:solidFill>
              </a:rPr>
              <a:t>etc</a:t>
            </a:r>
            <a:r>
              <a:rPr lang="it-IT" sz="1000" i="1" dirty="0">
                <a:solidFill>
                  <a:srgbClr val="000000"/>
                </a:solidFill>
              </a:rPr>
              <a:t>)</a:t>
            </a:r>
            <a:endParaRPr lang="it-IT" sz="1000" dirty="0">
              <a:solidFill>
                <a:srgbClr val="000000"/>
              </a:solidFill>
            </a:endParaRPr>
          </a:p>
          <a:p>
            <a:pPr defTabSz="685800" eaLnBrk="0" hangingPunct="0">
              <a:tabLst>
                <a:tab pos="355600" algn="l"/>
              </a:tabLst>
              <a:defRPr/>
            </a:pPr>
            <a:r>
              <a:rPr lang="it-IT" sz="1000" dirty="0">
                <a:solidFill>
                  <a:srgbClr val="000000"/>
                </a:solidFill>
                <a:ea typeface="Times New Roman" pitchFamily="18" charset="0"/>
                <a:cs typeface="Arial" charset="0"/>
              </a:rPr>
              <a:t>	[4]	</a:t>
            </a:r>
            <a:r>
              <a:rPr lang="it-IT" sz="1000" dirty="0">
                <a:solidFill>
                  <a:srgbClr val="000000"/>
                </a:solidFill>
              </a:rPr>
              <a:t>Rateizzazione</a:t>
            </a:r>
          </a:p>
          <a:p>
            <a:pPr defTabSz="685800" eaLnBrk="0" hangingPunct="0">
              <a:tabLst>
                <a:tab pos="355600" algn="l"/>
              </a:tabLst>
              <a:defRPr/>
            </a:pPr>
            <a:r>
              <a:rPr lang="it-IT" sz="1000" dirty="0">
                <a:solidFill>
                  <a:srgbClr val="000000"/>
                </a:solidFill>
                <a:ea typeface="Times New Roman" pitchFamily="18" charset="0"/>
                <a:cs typeface="Arial" charset="0"/>
              </a:rPr>
              <a:t>	[5]	</a:t>
            </a:r>
            <a:r>
              <a:rPr lang="it-IT" sz="1000" u="sng" dirty="0">
                <a:solidFill>
                  <a:srgbClr val="000000"/>
                </a:solidFill>
              </a:rPr>
              <a:t>Informazioni sul recupero del credito o coattivo</a:t>
            </a:r>
            <a:endParaRPr lang="it-IT" sz="1000" dirty="0">
              <a:solidFill>
                <a:srgbClr val="000000"/>
              </a:solidFill>
            </a:endParaRPr>
          </a:p>
          <a:p>
            <a:pPr defTabSz="685800" eaLnBrk="0" hangingPunct="0">
              <a:tabLst>
                <a:tab pos="355600" algn="l"/>
              </a:tabLst>
              <a:defRPr/>
            </a:pPr>
            <a:r>
              <a:rPr lang="it-IT" sz="1000" dirty="0">
                <a:solidFill>
                  <a:srgbClr val="000000"/>
                </a:solidFill>
                <a:ea typeface="Times New Roman" pitchFamily="18" charset="0"/>
                <a:cs typeface="Arial" charset="0"/>
              </a:rPr>
              <a:t>	[6]	</a:t>
            </a:r>
            <a:r>
              <a:rPr lang="it-IT" sz="1000" dirty="0">
                <a:solidFill>
                  <a:srgbClr val="000000"/>
                </a:solidFill>
              </a:rPr>
              <a:t>Informazioni su bollette </a:t>
            </a:r>
          </a:p>
          <a:p>
            <a:pPr defTabSz="685800" eaLnBrk="0" hangingPunct="0">
              <a:tabLst>
                <a:tab pos="355600" algn="l"/>
              </a:tabLst>
              <a:defRPr/>
            </a:pPr>
            <a:r>
              <a:rPr lang="it-IT" sz="1000" dirty="0">
                <a:solidFill>
                  <a:srgbClr val="000000"/>
                </a:solidFill>
                <a:ea typeface="Times New Roman" pitchFamily="18" charset="0"/>
                <a:cs typeface="Arial" charset="0"/>
              </a:rPr>
              <a:t>	[7]	</a:t>
            </a:r>
            <a:r>
              <a:rPr lang="it-IT" sz="1000" dirty="0">
                <a:solidFill>
                  <a:srgbClr val="000000"/>
                </a:solidFill>
              </a:rPr>
              <a:t> Rettifica bollette o richieste di duplicato</a:t>
            </a:r>
          </a:p>
          <a:p>
            <a:pPr defTabSz="685800" eaLnBrk="0" hangingPunct="0">
              <a:tabLst>
                <a:tab pos="355600" algn="l"/>
              </a:tabLst>
              <a:defRPr/>
            </a:pPr>
            <a:r>
              <a:rPr lang="it-IT" sz="1000" dirty="0">
                <a:solidFill>
                  <a:srgbClr val="000000"/>
                </a:solidFill>
                <a:ea typeface="Times New Roman" pitchFamily="18" charset="0"/>
                <a:cs typeface="Arial" charset="0"/>
              </a:rPr>
              <a:t>	[8]	 [11]	Altro [SPECIFICARE]</a:t>
            </a:r>
          </a:p>
          <a:p>
            <a:pPr defTabSz="685800" eaLnBrk="0" hangingPunct="0">
              <a:tabLst>
                <a:tab pos="355600" algn="l"/>
              </a:tabLst>
              <a:defRPr/>
            </a:pPr>
            <a:r>
              <a:rPr lang="it-IT" sz="1000" dirty="0">
                <a:solidFill>
                  <a:srgbClr val="000000"/>
                </a:solidFill>
                <a:ea typeface="Times New Roman" pitchFamily="18" charset="0"/>
                <a:cs typeface="Arial" charset="0"/>
              </a:rPr>
              <a:t>	[9]	Non sa CHIUDERE</a:t>
            </a:r>
          </a:p>
          <a:p>
            <a:pPr marL="355600" indent="-355600" defTabSz="685800" eaLnBrk="0" hangingPunct="0">
              <a:tabLst>
                <a:tab pos="355600" algn="l"/>
              </a:tabLst>
              <a:defRPr/>
            </a:pPr>
            <a:endParaRPr lang="it-IT" sz="1000" dirty="0">
              <a:solidFill>
                <a:srgbClr val="000000"/>
              </a:solidFill>
              <a:cs typeface="Arial" pitchFamily="34" charset="0"/>
            </a:endParaRPr>
          </a:p>
          <a:p>
            <a:pPr marL="355600" indent="-355600" defTabSz="685800" eaLnBrk="0" hangingPunct="0">
              <a:tabLst>
                <a:tab pos="355600" algn="l"/>
              </a:tabLst>
              <a:defRPr/>
            </a:pPr>
            <a:r>
              <a:rPr lang="it-IT" sz="1000" dirty="0">
                <a:solidFill>
                  <a:srgbClr val="000000"/>
                </a:solidFill>
                <a:cs typeface="Arial" pitchFamily="34" charset="0"/>
              </a:rPr>
              <a:t>A.2 	 Dove ha reperito il numero verde o a pagamento di Acquedotto del Fiora Spa al quale ha telefonato? &lt; AMMESSO NON SA/NON RICORDA&gt;; [NON LEGGERE; MULTIPLA]</a:t>
            </a:r>
          </a:p>
          <a:p>
            <a:pPr marL="355600" indent="-355600" defTabSz="685800" eaLnBrk="0" hangingPunct="0">
              <a:tabLst>
                <a:tab pos="355600" algn="l"/>
              </a:tabLst>
              <a:defRPr/>
            </a:pPr>
            <a:r>
              <a:rPr lang="it-IT" sz="1000" dirty="0">
                <a:solidFill>
                  <a:srgbClr val="000000"/>
                </a:solidFill>
                <a:cs typeface="Arial" pitchFamily="34" charset="0"/>
              </a:rPr>
              <a:t>	[ 1] bolletta</a:t>
            </a:r>
          </a:p>
          <a:p>
            <a:pPr marL="355600" indent="-355600" defTabSz="685800" eaLnBrk="0" hangingPunct="0">
              <a:tabLst>
                <a:tab pos="355600" algn="l"/>
              </a:tabLst>
              <a:defRPr/>
            </a:pPr>
            <a:r>
              <a:rPr lang="it-IT" sz="1000" dirty="0">
                <a:solidFill>
                  <a:srgbClr val="000000"/>
                </a:solidFill>
                <a:cs typeface="Arial" pitchFamily="34" charset="0"/>
              </a:rPr>
              <a:t>	[ 2] pagine gialle</a:t>
            </a:r>
          </a:p>
          <a:p>
            <a:pPr marL="355600" indent="-355600" defTabSz="685800" eaLnBrk="0" hangingPunct="0">
              <a:tabLst>
                <a:tab pos="355600" algn="l"/>
              </a:tabLst>
              <a:defRPr/>
            </a:pPr>
            <a:r>
              <a:rPr lang="it-IT" sz="1000" dirty="0">
                <a:solidFill>
                  <a:srgbClr val="000000"/>
                </a:solidFill>
                <a:cs typeface="Arial" pitchFamily="34" charset="0"/>
              </a:rPr>
              <a:t>	[ 3] sito internet</a:t>
            </a:r>
          </a:p>
          <a:p>
            <a:pPr marL="355600" indent="-355600" defTabSz="685800" eaLnBrk="0" hangingPunct="0">
              <a:tabLst>
                <a:tab pos="355600" algn="l"/>
              </a:tabLst>
              <a:defRPr/>
            </a:pPr>
            <a:r>
              <a:rPr lang="it-IT" sz="1000" dirty="0">
                <a:solidFill>
                  <a:srgbClr val="000000"/>
                </a:solidFill>
                <a:cs typeface="Arial" pitchFamily="34" charset="0"/>
              </a:rPr>
              <a:t>	[ 4] altro (specificare)</a:t>
            </a:r>
          </a:p>
          <a:p>
            <a:pPr marL="355600" indent="-355600" defTabSz="685800" eaLnBrk="0" hangingPunct="0">
              <a:tabLst>
                <a:tab pos="355600" algn="l"/>
              </a:tabLst>
              <a:defRPr/>
            </a:pPr>
            <a:endParaRPr lang="it-IT" sz="1000" dirty="0">
              <a:solidFill>
                <a:srgbClr val="000000"/>
              </a:solidFill>
              <a:cs typeface="Arial" pitchFamily="34" charset="0"/>
            </a:endParaRPr>
          </a:p>
          <a:p>
            <a:pPr marL="363538" indent="-363538" algn="just">
              <a:buClr>
                <a:srgbClr val="000000"/>
              </a:buClr>
              <a:buSzPct val="100000"/>
              <a:tabLst>
                <a:tab pos="363538" algn="l"/>
              </a:tabLst>
              <a:defRPr/>
            </a:pPr>
            <a:r>
              <a:rPr lang="it-IT" sz="1000" dirty="0">
                <a:solidFill>
                  <a:srgbClr val="000000"/>
                </a:solidFill>
                <a:cs typeface="Arial" pitchFamily="34" charset="0"/>
              </a:rPr>
              <a:t>A.3 	 Quando ha chiamato il </a:t>
            </a:r>
            <a:r>
              <a:rPr lang="it-IT" sz="1000" dirty="0" err="1">
                <a:solidFill>
                  <a:srgbClr val="000000"/>
                </a:solidFill>
                <a:cs typeface="Arial" pitchFamily="34" charset="0"/>
              </a:rPr>
              <a:t>Call</a:t>
            </a:r>
            <a:r>
              <a:rPr lang="it-IT" sz="1000" dirty="0">
                <a:solidFill>
                  <a:srgbClr val="000000"/>
                </a:solidFill>
                <a:cs typeface="Arial" pitchFamily="34" charset="0"/>
              </a:rPr>
              <a:t> Center ha trovato la linea telefonica libera (ha cioè sentito il messaggio di benvenuto nel servizio clienti) al primo tentativo oppure ha sentito il segnale di occupato? &lt;AMMESSO NON SA/NON RICORDA&gt;</a:t>
            </a:r>
          </a:p>
          <a:p>
            <a:pPr marL="342900" indent="-342900" algn="just">
              <a:buClr>
                <a:srgbClr val="000000"/>
              </a:buClr>
              <a:buSzPct val="100000"/>
              <a:buFont typeface="Times" pitchFamily="18" charset="0"/>
              <a:buNone/>
              <a:tabLst>
                <a:tab pos="357188" algn="l"/>
                <a:tab pos="3228975" algn="l"/>
              </a:tabLst>
              <a:defRPr/>
            </a:pPr>
            <a:r>
              <a:rPr lang="it-IT" sz="1000" dirty="0">
                <a:solidFill>
                  <a:srgbClr val="000000"/>
                </a:solidFill>
                <a:cs typeface="Arial" pitchFamily="34" charset="0"/>
              </a:rPr>
              <a:t>	[ 1] La linea era libera	</a:t>
            </a:r>
          </a:p>
          <a:p>
            <a:pPr marL="342900" indent="-342900" algn="just">
              <a:buClr>
                <a:srgbClr val="000000"/>
              </a:buClr>
              <a:buSzPct val="100000"/>
              <a:buFont typeface="Times" pitchFamily="18" charset="0"/>
              <a:buNone/>
              <a:tabLst>
                <a:tab pos="357188" algn="l"/>
                <a:tab pos="3228975" algn="l"/>
              </a:tabLst>
              <a:defRPr/>
            </a:pPr>
            <a:r>
              <a:rPr lang="it-IT" sz="1000" dirty="0">
                <a:solidFill>
                  <a:srgbClr val="000000"/>
                </a:solidFill>
                <a:cs typeface="Arial" pitchFamily="34" charset="0"/>
              </a:rPr>
              <a:t>	[ 2] La linea era occupata</a:t>
            </a:r>
          </a:p>
          <a:p>
            <a:pPr algn="ctr">
              <a:buClr>
                <a:srgbClr val="000000"/>
              </a:buClr>
              <a:buSzPct val="100000"/>
              <a:buFont typeface="Times" pitchFamily="18" charset="0"/>
              <a:buNone/>
              <a:defRPr/>
            </a:pPr>
            <a:endParaRPr lang="it-IT" sz="1000" dirty="0">
              <a:solidFill>
                <a:srgbClr val="000000"/>
              </a:solidFill>
            </a:endParaRPr>
          </a:p>
          <a:p>
            <a:pPr marL="355600" indent="-355600" defTabSz="685800" eaLnBrk="0" hangingPunct="0">
              <a:tabLst>
                <a:tab pos="355600" algn="l"/>
              </a:tabLst>
              <a:defRPr/>
            </a:pPr>
            <a:endParaRPr lang="it-IT" sz="1000" dirty="0">
              <a:solidFill>
                <a:srgbClr val="000000"/>
              </a:solidFill>
              <a:cs typeface="Arial" pitchFamily="34" charset="0"/>
            </a:endParaRPr>
          </a:p>
          <a:p>
            <a:pPr marL="355600" indent="-355600" defTabSz="685800" eaLnBrk="0" hangingPunct="0">
              <a:tabLst>
                <a:tab pos="355600" algn="l"/>
              </a:tabLst>
              <a:defRPr/>
            </a:pPr>
            <a:endParaRPr lang="it-IT" sz="1000" dirty="0">
              <a:solidFill>
                <a:srgbClr val="000000"/>
              </a:solidFill>
              <a:cs typeface="Arial" pitchFamily="34" charset="0"/>
            </a:endParaRPr>
          </a:p>
        </p:txBody>
      </p:sp>
      <p:sp>
        <p:nvSpPr>
          <p:cNvPr id="592898"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5" name="Rectangle 3"/>
          <p:cNvSpPr>
            <a:spLocks noChangeArrowheads="1"/>
          </p:cNvSpPr>
          <p:nvPr/>
        </p:nvSpPr>
        <p:spPr bwMode="auto">
          <a:xfrm>
            <a:off x="709613" y="428625"/>
            <a:ext cx="8221662" cy="6094413"/>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r>
              <a:rPr lang="it-IT" sz="1000" dirty="0">
                <a:solidFill>
                  <a:srgbClr val="000000"/>
                </a:solidFill>
                <a:cs typeface="Arial" charset="0"/>
              </a:rPr>
              <a:t>A.4 &lt;Se Dom. A.3. =2&gt; Quante altre volte ha dovuto richiamare lo stesso giorno, prima di trovare la linea libera?</a:t>
            </a:r>
          </a:p>
          <a:p>
            <a:pPr marL="355600" indent="-355600" defTabSz="685800" eaLnBrk="0" hangingPunct="0">
              <a:tabLst>
                <a:tab pos="355600" algn="l"/>
              </a:tabLst>
              <a:defRPr/>
            </a:pPr>
            <a:r>
              <a:rPr lang="it-IT" sz="1000" dirty="0">
                <a:solidFill>
                  <a:srgbClr val="000000"/>
                </a:solidFill>
                <a:cs typeface="Arial" charset="0"/>
              </a:rPr>
              <a:t>	[ 1] Una</a:t>
            </a:r>
          </a:p>
          <a:p>
            <a:pPr marL="355600" indent="-355600" defTabSz="685800" eaLnBrk="0" hangingPunct="0">
              <a:tabLst>
                <a:tab pos="355600" algn="l"/>
              </a:tabLst>
              <a:defRPr/>
            </a:pPr>
            <a:r>
              <a:rPr lang="it-IT" sz="1000" dirty="0">
                <a:solidFill>
                  <a:srgbClr val="000000"/>
                </a:solidFill>
                <a:cs typeface="Arial" charset="0"/>
              </a:rPr>
              <a:t>	[ 2] Due</a:t>
            </a:r>
          </a:p>
          <a:p>
            <a:pPr marL="355600" indent="-355600" defTabSz="685800" eaLnBrk="0" hangingPunct="0">
              <a:tabLst>
                <a:tab pos="355600" algn="l"/>
              </a:tabLst>
              <a:defRPr/>
            </a:pPr>
            <a:r>
              <a:rPr lang="it-IT" sz="1000" dirty="0">
                <a:solidFill>
                  <a:srgbClr val="000000"/>
                </a:solidFill>
                <a:cs typeface="Arial" charset="0"/>
              </a:rPr>
              <a:t>	[ 3] Oltre due</a:t>
            </a:r>
          </a:p>
          <a:p>
            <a:pPr marL="355600" indent="-355600" defTabSz="685800" eaLnBrk="0" hangingPunct="0">
              <a:tabLst>
                <a:tab pos="355600" algn="l"/>
              </a:tabLst>
              <a:defRPr/>
            </a:pPr>
            <a:r>
              <a:rPr lang="it-IT" sz="1000" dirty="0">
                <a:solidFill>
                  <a:srgbClr val="000000"/>
                </a:solidFill>
                <a:cs typeface="Arial" charset="0"/>
              </a:rPr>
              <a:t>	[ 4] Non sa / Non ricorda</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A.5 Lei ha chiamato il </a:t>
            </a:r>
            <a:r>
              <a:rPr lang="it-IT" sz="1000" dirty="0" err="1">
                <a:solidFill>
                  <a:srgbClr val="000000"/>
                </a:solidFill>
                <a:cs typeface="Arial" charset="0"/>
              </a:rPr>
              <a:t>Call</a:t>
            </a:r>
            <a:r>
              <a:rPr lang="it-IT" sz="1000" dirty="0">
                <a:solidFill>
                  <a:srgbClr val="000000"/>
                </a:solidFill>
                <a:cs typeface="Arial" charset="0"/>
              </a:rPr>
              <a:t> Center di Acquedotto del Fiora spa  per &lt;inserire risp. Dom. A.1&gt;. Con la telefonata al </a:t>
            </a:r>
            <a:r>
              <a:rPr lang="it-IT" sz="1000" dirty="0" err="1">
                <a:solidFill>
                  <a:srgbClr val="000000"/>
                </a:solidFill>
                <a:cs typeface="Arial" charset="0"/>
              </a:rPr>
              <a:t>Call</a:t>
            </a:r>
            <a:r>
              <a:rPr lang="it-IT" sz="1000" dirty="0">
                <a:solidFill>
                  <a:srgbClr val="000000"/>
                </a:solidFill>
                <a:cs typeface="Arial" charset="0"/>
              </a:rPr>
              <a:t> Center è riuscito a definire la sua richiesta? [LEGGERE]</a:t>
            </a:r>
          </a:p>
          <a:p>
            <a:pPr marL="355600" indent="-355600" defTabSz="685800" eaLnBrk="0" hangingPunct="0">
              <a:tabLst>
                <a:tab pos="355600" algn="l"/>
              </a:tabLst>
              <a:defRPr/>
            </a:pPr>
            <a:r>
              <a:rPr lang="it-IT" sz="1000" dirty="0">
                <a:solidFill>
                  <a:srgbClr val="000000"/>
                </a:solidFill>
                <a:cs typeface="Arial" charset="0"/>
              </a:rPr>
              <a:t>	[ 1] Si, del tutto</a:t>
            </a:r>
          </a:p>
          <a:p>
            <a:pPr marL="355600" indent="-355600" defTabSz="685800" eaLnBrk="0" hangingPunct="0">
              <a:tabLst>
                <a:tab pos="355600" algn="l"/>
              </a:tabLst>
              <a:defRPr/>
            </a:pPr>
            <a:r>
              <a:rPr lang="it-IT" sz="1000" dirty="0">
                <a:solidFill>
                  <a:srgbClr val="000000"/>
                </a:solidFill>
                <a:cs typeface="Arial" charset="0"/>
              </a:rPr>
              <a:t>	[ 2] Si, in parte, la pratica è in corso di lavorazione</a:t>
            </a:r>
          </a:p>
          <a:p>
            <a:pPr marL="355600" indent="-355600" defTabSz="685800" eaLnBrk="0" hangingPunct="0">
              <a:tabLst>
                <a:tab pos="355600" algn="l"/>
              </a:tabLst>
              <a:defRPr/>
            </a:pPr>
            <a:r>
              <a:rPr lang="it-IT" sz="1000" dirty="0">
                <a:solidFill>
                  <a:srgbClr val="000000"/>
                </a:solidFill>
                <a:cs typeface="Arial" charset="0"/>
              </a:rPr>
              <a:t>	[ 3] No</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A.6 &lt;Se Dom. A.5= [2]&gt; Cosa dovrà fare ancora? &lt; AMMESSO NON SA&gt;; [NON LEGGERE; MUTIPLA]</a:t>
            </a:r>
          </a:p>
          <a:p>
            <a:pPr marL="355600" indent="-355600" defTabSz="685800" eaLnBrk="0" hangingPunct="0">
              <a:tabLst>
                <a:tab pos="355600" algn="l"/>
              </a:tabLst>
              <a:defRPr/>
            </a:pPr>
            <a:r>
              <a:rPr lang="it-IT" sz="1000" dirty="0">
                <a:solidFill>
                  <a:srgbClr val="000000"/>
                </a:solidFill>
                <a:cs typeface="Arial" charset="0"/>
              </a:rPr>
              <a:t>	[ 1] Attendere una chiamata dell’azienda</a:t>
            </a:r>
          </a:p>
          <a:p>
            <a:pPr marL="355600" indent="-355600" defTabSz="685800" eaLnBrk="0" hangingPunct="0">
              <a:tabLst>
                <a:tab pos="355600" algn="l"/>
              </a:tabLst>
              <a:defRPr/>
            </a:pPr>
            <a:r>
              <a:rPr lang="it-IT" sz="1000" dirty="0">
                <a:solidFill>
                  <a:srgbClr val="000000"/>
                </a:solidFill>
                <a:cs typeface="Arial" charset="0"/>
              </a:rPr>
              <a:t>	[ 2] Presentare della documentazione necessaria</a:t>
            </a:r>
            <a:endParaRPr lang="it-IT" sz="1000" strike="sngStrike"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[ 3] Fare dei pagamenti per dar corso alla pratica</a:t>
            </a:r>
          </a:p>
          <a:p>
            <a:pPr marL="355600" indent="-355600" defTabSz="685800" eaLnBrk="0" hangingPunct="0">
              <a:tabLst>
                <a:tab pos="355600" algn="l"/>
              </a:tabLst>
              <a:defRPr/>
            </a:pPr>
            <a:r>
              <a:rPr lang="it-IT" sz="1000" dirty="0">
                <a:solidFill>
                  <a:srgbClr val="000000"/>
                </a:solidFill>
                <a:cs typeface="Arial" charset="0"/>
              </a:rPr>
              <a:t>	[ 4] Recarmi presso gli sportelli dell’azienda</a:t>
            </a:r>
          </a:p>
          <a:p>
            <a:pPr marL="355600" indent="-355600" defTabSz="685800" eaLnBrk="0" hangingPunct="0">
              <a:tabLst>
                <a:tab pos="355600" algn="l"/>
              </a:tabLst>
              <a:defRPr/>
            </a:pPr>
            <a:r>
              <a:rPr lang="it-IT" sz="1000" dirty="0">
                <a:solidFill>
                  <a:srgbClr val="000000"/>
                </a:solidFill>
                <a:cs typeface="Arial" charset="0"/>
              </a:rPr>
              <a:t>	[ 5] Chiamare nuovamente il servizio clienti del  </a:t>
            </a:r>
            <a:r>
              <a:rPr lang="it-IT" sz="1000" dirty="0" err="1">
                <a:solidFill>
                  <a:srgbClr val="000000"/>
                </a:solidFill>
                <a:cs typeface="Arial" charset="0"/>
              </a:rPr>
              <a:t>call</a:t>
            </a:r>
            <a:r>
              <a:rPr lang="it-IT" sz="1000" dirty="0">
                <a:solidFill>
                  <a:srgbClr val="000000"/>
                </a:solidFill>
                <a:cs typeface="Arial" charset="0"/>
              </a:rPr>
              <a:t> center</a:t>
            </a:r>
            <a:endParaRPr lang="it-IT" sz="1000" strike="sngStrike"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[ 6] Altro (specificare)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A.7. &lt;Se dom. A.5= [3]&gt; Per quali motivi non è riuscita a risolvere la sua richiesta? &lt; AMMESSO NON SA&gt; [NON LEGGERE; MULTIPLA]</a:t>
            </a:r>
          </a:p>
          <a:p>
            <a:pPr marL="355600" indent="-355600" defTabSz="685800" eaLnBrk="0" hangingPunct="0">
              <a:tabLst>
                <a:tab pos="355600" algn="l"/>
              </a:tabLst>
              <a:defRPr/>
            </a:pPr>
            <a:r>
              <a:rPr lang="it-IT" sz="1000" dirty="0">
                <a:solidFill>
                  <a:srgbClr val="000000"/>
                </a:solidFill>
                <a:cs typeface="Arial" charset="0"/>
              </a:rPr>
              <a:t>	[ 1] Mi hanno rimandato a più persone ma non sono riuscito comunque a risolvere </a:t>
            </a:r>
          </a:p>
          <a:p>
            <a:pPr marL="355600" indent="-355600" defTabSz="685800" eaLnBrk="0" hangingPunct="0">
              <a:tabLst>
                <a:tab pos="355600" algn="l"/>
              </a:tabLst>
              <a:defRPr/>
            </a:pPr>
            <a:r>
              <a:rPr lang="it-IT" sz="1000" dirty="0">
                <a:solidFill>
                  <a:srgbClr val="000000"/>
                </a:solidFill>
                <a:cs typeface="Arial" charset="0"/>
              </a:rPr>
              <a:t>	[ 2] Devo andare di persona all’ufficio competente</a:t>
            </a:r>
          </a:p>
          <a:p>
            <a:pPr marL="355600" indent="-355600" defTabSz="685800" eaLnBrk="0" hangingPunct="0">
              <a:tabLst>
                <a:tab pos="355600" algn="l"/>
              </a:tabLst>
              <a:defRPr/>
            </a:pPr>
            <a:r>
              <a:rPr lang="it-IT" sz="1000" dirty="0">
                <a:solidFill>
                  <a:srgbClr val="000000"/>
                </a:solidFill>
                <a:cs typeface="Arial" charset="0"/>
              </a:rPr>
              <a:t>	[ 3] Devo procurarmi della documentazione e poi ricontattarli</a:t>
            </a:r>
          </a:p>
          <a:p>
            <a:pPr marL="355600" indent="-355600" defTabSz="685800" eaLnBrk="0" hangingPunct="0">
              <a:tabLst>
                <a:tab pos="355600" algn="l"/>
              </a:tabLst>
              <a:defRPr/>
            </a:pPr>
            <a:r>
              <a:rPr lang="it-IT" sz="1000" dirty="0">
                <a:solidFill>
                  <a:srgbClr val="000000"/>
                </a:solidFill>
                <a:cs typeface="Arial" charset="0"/>
              </a:rPr>
              <a:t>	[ 4] Altro (specificare)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A.8 Nel complesso ricorda quanto è durata la telefonata di cui stiamo parlando, da quando ha preso la linea</a:t>
            </a:r>
          </a:p>
          <a:p>
            <a:pPr marL="355600" indent="-355600" defTabSz="685800" eaLnBrk="0" hangingPunct="0">
              <a:tabLst>
                <a:tab pos="355600" algn="l"/>
              </a:tabLst>
              <a:defRPr/>
            </a:pPr>
            <a:r>
              <a:rPr lang="it-IT" sz="1000" dirty="0">
                <a:solidFill>
                  <a:srgbClr val="000000"/>
                </a:solidFill>
                <a:cs typeface="Arial" charset="0"/>
              </a:rPr>
              <a:t>	[ 1] Meno di due minuti</a:t>
            </a:r>
          </a:p>
          <a:p>
            <a:pPr marL="355600" indent="-355600" defTabSz="685800" eaLnBrk="0" hangingPunct="0">
              <a:tabLst>
                <a:tab pos="355600" algn="l"/>
              </a:tabLst>
              <a:defRPr/>
            </a:pPr>
            <a:r>
              <a:rPr lang="it-IT" sz="1000" dirty="0">
                <a:solidFill>
                  <a:srgbClr val="000000"/>
                </a:solidFill>
                <a:cs typeface="Arial" charset="0"/>
              </a:rPr>
              <a:t>	[ 2] Tra due e cinque minuti</a:t>
            </a:r>
          </a:p>
          <a:p>
            <a:pPr marL="355600" indent="-355600" defTabSz="685800" eaLnBrk="0" hangingPunct="0">
              <a:tabLst>
                <a:tab pos="355600" algn="l"/>
              </a:tabLst>
              <a:defRPr/>
            </a:pPr>
            <a:r>
              <a:rPr lang="it-IT" sz="1000" dirty="0">
                <a:solidFill>
                  <a:srgbClr val="000000"/>
                </a:solidFill>
                <a:cs typeface="Arial" charset="0"/>
              </a:rPr>
              <a:t>	[ 3] Tra cinque e dieci minuti</a:t>
            </a:r>
          </a:p>
          <a:p>
            <a:pPr marL="355600" indent="-355600" defTabSz="685800" eaLnBrk="0" hangingPunct="0">
              <a:tabLst>
                <a:tab pos="355600" algn="l"/>
              </a:tabLst>
              <a:defRPr/>
            </a:pPr>
            <a:r>
              <a:rPr lang="it-IT" sz="1000" dirty="0">
                <a:solidFill>
                  <a:srgbClr val="000000"/>
                </a:solidFill>
                <a:cs typeface="Arial" charset="0"/>
              </a:rPr>
              <a:t>	[ 4] Oltre dieci minuti</a:t>
            </a:r>
          </a:p>
          <a:p>
            <a:pPr marL="355600" indent="-355600" defTabSz="685800" eaLnBrk="0" hangingPunct="0">
              <a:tabLst>
                <a:tab pos="355600" algn="l"/>
              </a:tabLst>
              <a:defRPr/>
            </a:pPr>
            <a:r>
              <a:rPr lang="it-IT" sz="1000" b="1" dirty="0">
                <a:solidFill>
                  <a:srgbClr val="000000"/>
                </a:solidFill>
                <a:cs typeface="Arial" charset="0"/>
              </a:rPr>
              <a:t>	</a:t>
            </a:r>
            <a:r>
              <a:rPr lang="it-IT" sz="1000" dirty="0">
                <a:solidFill>
                  <a:srgbClr val="000000"/>
                </a:solidFill>
                <a:cs typeface="Arial" charset="0"/>
              </a:rPr>
              <a:t>[ 5] Non ricorda</a:t>
            </a:r>
          </a:p>
          <a:p>
            <a:pPr marL="355600" indent="-355600" defTabSz="685800" eaLnBrk="0" hangingPunct="0">
              <a:buFont typeface="Times" pitchFamily="18" charset="0"/>
              <a:buNone/>
              <a:tabLst>
                <a:tab pos="355600" algn="l"/>
              </a:tabLst>
              <a:defRPr/>
            </a:pPr>
            <a:endParaRPr lang="it-IT" sz="1000" b="1" dirty="0">
              <a:solidFill>
                <a:srgbClr val="000000"/>
              </a:solidFill>
              <a:cs typeface="Arial" charset="0"/>
            </a:endParaRPr>
          </a:p>
          <a:p>
            <a:pPr marL="355600" indent="-355600" defTabSz="685800" eaLnBrk="0" hangingPunct="0">
              <a:buFont typeface="Times" pitchFamily="18" charset="0"/>
              <a:buNone/>
              <a:tabLst>
                <a:tab pos="355600" algn="l"/>
              </a:tabLst>
              <a:defRPr/>
            </a:pPr>
            <a:r>
              <a:rPr lang="it-IT" sz="1000" b="1" dirty="0">
                <a:solidFill>
                  <a:srgbClr val="000000"/>
                </a:solidFill>
                <a:cs typeface="Arial" charset="0"/>
              </a:rPr>
              <a:t>SEZIONE B CUSTOMER SATISFACTION NUMERO VERDE</a:t>
            </a:r>
          </a:p>
          <a:p>
            <a:pPr marL="355600" indent="-355600" defTabSz="685800" eaLnBrk="0" hangingPunct="0">
              <a:buFont typeface="Times" pitchFamily="18" charset="0"/>
              <a:buNone/>
              <a:tabLst>
                <a:tab pos="355600" algn="l"/>
              </a:tabLst>
              <a:defRPr/>
            </a:pPr>
            <a:r>
              <a:rPr lang="it-IT" sz="1000" dirty="0">
                <a:solidFill>
                  <a:srgbClr val="000000"/>
                </a:solidFill>
                <a:cs typeface="Arial" charset="0"/>
              </a:rPr>
              <a:t> </a:t>
            </a:r>
          </a:p>
          <a:p>
            <a:pPr marL="355600" indent="-355600" defTabSz="685800" eaLnBrk="0" hangingPunct="0">
              <a:tabLst>
                <a:tab pos="355600" algn="l"/>
              </a:tabLst>
              <a:defRPr/>
            </a:pPr>
            <a:r>
              <a:rPr lang="it-IT" sz="1000" dirty="0">
                <a:solidFill>
                  <a:srgbClr val="000000"/>
                </a:solidFill>
                <a:cs typeface="Arial" charset="0"/>
              </a:rPr>
              <a:t>B.1.	Le citerò ora alcuni aspetti relativi al servizio fornitole dal </a:t>
            </a:r>
            <a:r>
              <a:rPr lang="it-IT" sz="1000" dirty="0" err="1">
                <a:solidFill>
                  <a:srgbClr val="000000"/>
                </a:solidFill>
                <a:cs typeface="Arial" charset="0"/>
              </a:rPr>
              <a:t>Call</a:t>
            </a:r>
            <a:r>
              <a:rPr lang="it-IT" sz="1000" dirty="0">
                <a:solidFill>
                  <a:srgbClr val="000000"/>
                </a:solidFill>
                <a:cs typeface="Arial" charset="0"/>
              </a:rPr>
              <a:t> Center di Acquedotto del Fiora spa che lei ha contattato. Per ognuno degli aspetti mi dovrebbe dire, quanto è stato soddisfatto </a:t>
            </a:r>
            <a:r>
              <a:rPr lang="it-IT" sz="1000" dirty="0">
                <a:solidFill>
                  <a:srgbClr val="000000"/>
                </a:solidFill>
                <a:cs typeface="Arial" charset="0"/>
              </a:rPr>
              <a:t>(</a:t>
            </a:r>
            <a:r>
              <a:rPr lang="it-IT" sz="1000" dirty="0">
                <a:solidFill>
                  <a:srgbClr val="000000"/>
                </a:solidFill>
                <a:cs typeface="Arial" charset="0"/>
              </a:rPr>
              <a:t>utilizzando una scala di tipo scolastico da 1 a 10, dove 1=per nulla </a:t>
            </a:r>
            <a:r>
              <a:rPr lang="it-IT" sz="1000" dirty="0">
                <a:solidFill>
                  <a:srgbClr val="000000"/>
                </a:solidFill>
                <a:cs typeface="Arial" charset="0"/>
              </a:rPr>
              <a:t>soddisfatto e </a:t>
            </a:r>
            <a:r>
              <a:rPr lang="it-IT" sz="1000" dirty="0">
                <a:solidFill>
                  <a:srgbClr val="000000"/>
                </a:solidFill>
                <a:cs typeface="Arial" charset="0"/>
              </a:rPr>
              <a:t>10=totalmente </a:t>
            </a:r>
            <a:r>
              <a:rPr lang="it-IT" sz="1000" dirty="0">
                <a:solidFill>
                  <a:srgbClr val="000000"/>
                </a:solidFill>
                <a:cs typeface="Arial" charset="0"/>
              </a:rPr>
              <a:t>soddisfatto)</a:t>
            </a:r>
            <a:endParaRPr lang="it-IT" sz="1000" dirty="0">
              <a:solidFill>
                <a:srgbClr val="000000"/>
              </a:solidFill>
              <a:cs typeface="Arial" charset="0"/>
            </a:endParaRPr>
          </a:p>
        </p:txBody>
      </p:sp>
      <p:sp>
        <p:nvSpPr>
          <p:cNvPr id="593922"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69" name="Rectangle 3"/>
          <p:cNvSpPr>
            <a:spLocks noChangeArrowheads="1"/>
          </p:cNvSpPr>
          <p:nvPr/>
        </p:nvSpPr>
        <p:spPr bwMode="auto">
          <a:xfrm>
            <a:off x="827584" y="2060848"/>
            <a:ext cx="7967663" cy="4401847"/>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r>
              <a:rPr lang="it-IT" sz="1000" dirty="0">
                <a:solidFill>
                  <a:schemeClr val="tx1"/>
                </a:solidFill>
              </a:rPr>
              <a:t>B.2.	Quale dei seguenti aspetti sono per Lei i due più importanti? (multipla, </a:t>
            </a:r>
            <a:r>
              <a:rPr lang="it-IT" sz="1000" dirty="0" err="1">
                <a:solidFill>
                  <a:schemeClr val="tx1"/>
                </a:solidFill>
              </a:rPr>
              <a:t>max</a:t>
            </a:r>
            <a:r>
              <a:rPr lang="it-IT" sz="1000" dirty="0">
                <a:solidFill>
                  <a:schemeClr val="tx1"/>
                </a:solidFill>
              </a:rPr>
              <a:t>  2 risposte)</a:t>
            </a:r>
          </a:p>
          <a:p>
            <a:pPr marL="685800" lvl="1" indent="-228600">
              <a:buFont typeface="+mj-lt"/>
              <a:buAutoNum type="arabicPeriod"/>
              <a:defRPr/>
            </a:pPr>
            <a:r>
              <a:rPr lang="it-IT" sz="1000" dirty="0">
                <a:solidFill>
                  <a:srgbClr val="000000"/>
                </a:solidFill>
                <a:cs typeface="Arial" charset="0"/>
              </a:rPr>
              <a:t>La facilità di  accedere al servizio, prima di richiedere di parlare con l’operatore</a:t>
            </a:r>
          </a:p>
          <a:p>
            <a:pPr marL="685800" lvl="1" indent="-228600">
              <a:buFont typeface="+mj-lt"/>
              <a:buAutoNum type="arabicPeriod"/>
              <a:defRPr/>
            </a:pPr>
            <a:r>
              <a:rPr lang="it-IT" sz="1000" dirty="0">
                <a:solidFill>
                  <a:srgbClr val="000000"/>
                </a:solidFill>
                <a:cs typeface="Arial" charset="0"/>
              </a:rPr>
              <a:t>La  facilità di seguire le indicazioni dal risponditore automatico</a:t>
            </a:r>
          </a:p>
          <a:p>
            <a:pPr marL="685800" lvl="1" indent="-228600">
              <a:buFont typeface="+mj-lt"/>
              <a:buAutoNum type="arabicPeriod"/>
              <a:defRPr/>
            </a:pPr>
            <a:r>
              <a:rPr lang="it-IT" sz="1000" dirty="0">
                <a:solidFill>
                  <a:srgbClr val="000000"/>
                </a:solidFill>
                <a:cs typeface="Arial" charset="0"/>
              </a:rPr>
              <a:t>I tempi di attesa al telefono per parlare con l’operatore</a:t>
            </a:r>
          </a:p>
          <a:p>
            <a:pPr marL="685800" lvl="1" indent="-228600">
              <a:buFont typeface="+mj-lt"/>
              <a:buAutoNum type="arabicPeriod"/>
              <a:defRPr/>
            </a:pPr>
            <a:r>
              <a:rPr lang="it-IT" sz="1000" dirty="0">
                <a:solidFill>
                  <a:srgbClr val="000000"/>
                </a:solidFill>
                <a:cs typeface="Arial" charset="0"/>
              </a:rPr>
              <a:t>La competenza dell’operatore che ha risposto al telefono</a:t>
            </a:r>
          </a:p>
          <a:p>
            <a:pPr marL="685800" lvl="1" indent="-228600">
              <a:buFont typeface="+mj-lt"/>
              <a:buAutoNum type="arabicPeriod"/>
              <a:defRPr/>
            </a:pPr>
            <a:r>
              <a:rPr lang="it-IT" sz="1000" dirty="0">
                <a:solidFill>
                  <a:srgbClr val="000000"/>
                </a:solidFill>
                <a:cs typeface="Arial" charset="0"/>
              </a:rPr>
              <a:t>La cortesia dell’operatore che ha risposto al telefono</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B.2</a:t>
            </a:r>
            <a:r>
              <a:rPr lang="it-IT" sz="1000" dirty="0">
                <a:solidFill>
                  <a:srgbClr val="000000"/>
                </a:solidFill>
                <a:cs typeface="Arial" charset="0"/>
              </a:rPr>
              <a:t>.	Considerando complessivamente il servizio ricevuto telefonando al </a:t>
            </a:r>
            <a:r>
              <a:rPr lang="it-IT" sz="1000" dirty="0" err="1">
                <a:solidFill>
                  <a:srgbClr val="000000"/>
                </a:solidFill>
                <a:cs typeface="Arial" charset="0"/>
              </a:rPr>
              <a:t>Call</a:t>
            </a:r>
            <a:r>
              <a:rPr lang="it-IT" sz="1000" dirty="0">
                <a:solidFill>
                  <a:srgbClr val="000000"/>
                </a:solidFill>
                <a:cs typeface="Arial" charset="0"/>
              </a:rPr>
              <a:t> Center, che voto dà ad Acquedotto del Fiora spa su una scala da 1 a 10 dove 1 è il minimo della qualità e 10 il massimo??</a:t>
            </a:r>
          </a:p>
          <a:p>
            <a:pPr marL="355600" indent="-355600" defTabSz="685800" eaLnBrk="0" hangingPunct="0">
              <a:tabLst>
                <a:tab pos="355600" algn="l"/>
              </a:tabLst>
              <a:defRPr/>
            </a:pPr>
            <a:r>
              <a:rPr lang="it-IT" sz="1000" dirty="0">
                <a:solidFill>
                  <a:srgbClr val="000000"/>
                </a:solidFill>
                <a:cs typeface="Arial" charset="0"/>
              </a:rPr>
              <a:t> </a:t>
            </a:r>
          </a:p>
          <a:p>
            <a:pPr marL="355600" indent="-355600" defTabSz="685800" eaLnBrk="0" hangingPunct="0">
              <a:tabLst>
                <a:tab pos="355600" algn="l"/>
              </a:tabLst>
              <a:defRPr/>
            </a:pPr>
            <a:r>
              <a:rPr lang="it-IT" sz="1000" dirty="0">
                <a:solidFill>
                  <a:srgbClr val="000000"/>
                </a:solidFill>
                <a:cs typeface="Arial" charset="0"/>
              </a:rPr>
              <a:t>B.3.	Sempre considerando gli aspetti di relazione attraverso il </a:t>
            </a:r>
            <a:r>
              <a:rPr lang="it-IT" sz="1000" dirty="0" err="1">
                <a:solidFill>
                  <a:srgbClr val="000000"/>
                </a:solidFill>
                <a:cs typeface="Arial" charset="0"/>
              </a:rPr>
              <a:t>Call</a:t>
            </a:r>
            <a:r>
              <a:rPr lang="it-IT" sz="1000" dirty="0">
                <a:solidFill>
                  <a:srgbClr val="000000"/>
                </a:solidFill>
                <a:cs typeface="Arial" charset="0"/>
              </a:rPr>
              <a:t> Center ritiene che il </a:t>
            </a:r>
            <a:r>
              <a:rPr lang="it-IT" sz="1000" dirty="0" err="1">
                <a:solidFill>
                  <a:srgbClr val="000000"/>
                </a:solidFill>
                <a:cs typeface="Arial" charset="0"/>
              </a:rPr>
              <a:t>servizio…</a:t>
            </a: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[ 1] delude le sue aspettative</a:t>
            </a:r>
          </a:p>
          <a:p>
            <a:pPr marL="355600" indent="-355600" defTabSz="685800" eaLnBrk="0" hangingPunct="0">
              <a:tabLst>
                <a:tab pos="355600" algn="l"/>
              </a:tabLst>
              <a:defRPr/>
            </a:pPr>
            <a:r>
              <a:rPr lang="it-IT" sz="1000" dirty="0">
                <a:solidFill>
                  <a:srgbClr val="000000"/>
                </a:solidFill>
                <a:cs typeface="Arial" charset="0"/>
              </a:rPr>
              <a:t>	[ 2] è in linea con le sue aspettative</a:t>
            </a:r>
          </a:p>
          <a:p>
            <a:pPr marL="355600" indent="-355600" defTabSz="685800" eaLnBrk="0" hangingPunct="0">
              <a:tabLst>
                <a:tab pos="355600" algn="l"/>
              </a:tabLst>
              <a:defRPr/>
            </a:pPr>
            <a:r>
              <a:rPr lang="it-IT" sz="1000" dirty="0">
                <a:solidFill>
                  <a:srgbClr val="000000"/>
                </a:solidFill>
                <a:cs typeface="Arial" charset="0"/>
              </a:rPr>
              <a:t>	[ 3] supera le sue aspettative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b="1" dirty="0">
                <a:solidFill>
                  <a:srgbClr val="000000"/>
                </a:solidFill>
                <a:cs typeface="Arial" charset="0"/>
              </a:rPr>
              <a:t>SEZIONE C – PRECEDENTE ESPERIENZA</a:t>
            </a:r>
          </a:p>
          <a:p>
            <a:pPr marL="355600" indent="-355600" defTabSz="685800" eaLnBrk="0" hangingPunct="0">
              <a:tabLst>
                <a:tab pos="355600" algn="l"/>
              </a:tabLst>
              <a:defRPr/>
            </a:pPr>
            <a:r>
              <a:rPr lang="it-IT" sz="1000" dirty="0">
                <a:solidFill>
                  <a:srgbClr val="000000"/>
                </a:solidFill>
                <a:cs typeface="Arial" charset="0"/>
              </a:rPr>
              <a:t>Ora vorrei farle qualche domanda su ciò che è avvenuto prima della telefonata di cui abbiamo parlato.</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C.1 	Relativamente  alla specifica richiesta </a:t>
            </a:r>
            <a:r>
              <a:rPr lang="it-IT" sz="1000" strike="sngStrike" dirty="0">
                <a:solidFill>
                  <a:srgbClr val="000000"/>
                </a:solidFill>
                <a:cs typeface="Arial" charset="0"/>
              </a:rPr>
              <a:t>ai motivi </a:t>
            </a:r>
            <a:r>
              <a:rPr lang="it-IT" sz="1000" dirty="0">
                <a:solidFill>
                  <a:srgbClr val="000000"/>
                </a:solidFill>
                <a:cs typeface="Arial" charset="0"/>
              </a:rPr>
              <a:t>per cui ha telefonato al </a:t>
            </a:r>
            <a:r>
              <a:rPr lang="it-IT" sz="1000" dirty="0" err="1">
                <a:solidFill>
                  <a:srgbClr val="000000"/>
                </a:solidFill>
                <a:cs typeface="Arial" charset="0"/>
              </a:rPr>
              <a:t>Call</a:t>
            </a:r>
            <a:r>
              <a:rPr lang="it-IT" sz="1000" dirty="0">
                <a:solidFill>
                  <a:srgbClr val="000000"/>
                </a:solidFill>
                <a:cs typeface="Arial" charset="0"/>
              </a:rPr>
              <a:t> Center,  ha chiamato una sola volta o </a:t>
            </a:r>
            <a:r>
              <a:rPr lang="it-IT" sz="1000" dirty="0" err="1">
                <a:solidFill>
                  <a:srgbClr val="000000"/>
                </a:solidFill>
                <a:cs typeface="Arial" charset="0"/>
              </a:rPr>
              <a:t>piu</a:t>
            </a:r>
            <a:r>
              <a:rPr lang="it-IT" sz="1000" dirty="0">
                <a:solidFill>
                  <a:srgbClr val="000000"/>
                </a:solidFill>
                <a:cs typeface="Arial" charset="0"/>
              </a:rPr>
              <a:t> volte? &lt;AMMESSO NON SA&gt;</a:t>
            </a:r>
          </a:p>
          <a:p>
            <a:pPr marL="355600" indent="-355600" defTabSz="685800" eaLnBrk="0" hangingPunct="0">
              <a:tabLst>
                <a:tab pos="355600" algn="l"/>
              </a:tabLst>
              <a:defRPr/>
            </a:pPr>
            <a:r>
              <a:rPr lang="it-IT" sz="1000" dirty="0">
                <a:solidFill>
                  <a:srgbClr val="000000"/>
                </a:solidFill>
                <a:cs typeface="Arial" charset="0"/>
              </a:rPr>
              <a:t>	[ 1] prima chiamata</a:t>
            </a:r>
          </a:p>
          <a:p>
            <a:pPr marL="355600" indent="-355600" defTabSz="685800" eaLnBrk="0" hangingPunct="0">
              <a:tabLst>
                <a:tab pos="355600" algn="l"/>
              </a:tabLst>
              <a:defRPr/>
            </a:pPr>
            <a:r>
              <a:rPr lang="it-IT" sz="1000" dirty="0">
                <a:solidFill>
                  <a:srgbClr val="000000"/>
                </a:solidFill>
                <a:cs typeface="Arial" charset="0"/>
              </a:rPr>
              <a:t>	[ 2] chiamata successiva</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C.2 	&lt;Se Dom. C.1= [2] &gt; Quante altre volte aveva già chiamato il </a:t>
            </a:r>
            <a:r>
              <a:rPr lang="it-IT" sz="1000" dirty="0" err="1">
                <a:solidFill>
                  <a:srgbClr val="000000"/>
                </a:solidFill>
                <a:cs typeface="Arial" charset="0"/>
              </a:rPr>
              <a:t>Call</a:t>
            </a:r>
            <a:r>
              <a:rPr lang="it-IT" sz="1000" dirty="0">
                <a:solidFill>
                  <a:srgbClr val="000000"/>
                </a:solidFill>
                <a:cs typeface="Arial" charset="0"/>
              </a:rPr>
              <a:t> Center per la </a:t>
            </a:r>
            <a:r>
              <a:rPr lang="it-IT" sz="1000" strike="sngStrike" dirty="0">
                <a:solidFill>
                  <a:srgbClr val="000000"/>
                </a:solidFill>
                <a:cs typeface="Arial" charset="0"/>
              </a:rPr>
              <a:t>o </a:t>
            </a:r>
            <a:r>
              <a:rPr lang="it-IT" sz="1000" dirty="0">
                <a:solidFill>
                  <a:srgbClr val="000000"/>
                </a:solidFill>
                <a:cs typeface="Arial" charset="0"/>
              </a:rPr>
              <a:t>stessa </a:t>
            </a:r>
            <a:r>
              <a:rPr lang="it-IT" sz="1000" strike="sngStrike" dirty="0">
                <a:solidFill>
                  <a:srgbClr val="000000"/>
                </a:solidFill>
                <a:cs typeface="Arial" charset="0"/>
              </a:rPr>
              <a:t>o</a:t>
            </a:r>
            <a:r>
              <a:rPr lang="it-IT" sz="1000" dirty="0">
                <a:solidFill>
                  <a:srgbClr val="000000"/>
                </a:solidFill>
                <a:cs typeface="Arial" charset="0"/>
              </a:rPr>
              <a:t> specifica </a:t>
            </a:r>
            <a:r>
              <a:rPr lang="it-IT" sz="1000" strike="sngStrike" dirty="0">
                <a:solidFill>
                  <a:srgbClr val="000000"/>
                </a:solidFill>
                <a:cs typeface="Arial" charset="0"/>
              </a:rPr>
              <a:t>o</a:t>
            </a:r>
            <a:r>
              <a:rPr lang="it-IT" sz="1000" dirty="0">
                <a:solidFill>
                  <a:srgbClr val="000000"/>
                </a:solidFill>
                <a:cs typeface="Arial" charset="0"/>
              </a:rPr>
              <a:t> richiesta </a:t>
            </a:r>
            <a:r>
              <a:rPr lang="it-IT" sz="1000" strike="sngStrike" dirty="0">
                <a:solidFill>
                  <a:srgbClr val="000000"/>
                </a:solidFill>
                <a:cs typeface="Arial" charset="0"/>
              </a:rPr>
              <a:t>motivo</a:t>
            </a:r>
            <a:r>
              <a:rPr lang="it-IT" sz="1000" dirty="0">
                <a:solidFill>
                  <a:srgbClr val="000000"/>
                </a:solidFill>
                <a:cs typeface="Arial" charset="0"/>
              </a:rPr>
              <a:t>? </a:t>
            </a:r>
          </a:p>
          <a:p>
            <a:pPr marL="355600" indent="-355600" defTabSz="685800" eaLnBrk="0" hangingPunct="0">
              <a:tabLst>
                <a:tab pos="355600" algn="l"/>
              </a:tabLst>
              <a:defRPr/>
            </a:pPr>
            <a:r>
              <a:rPr lang="it-IT" sz="1000" dirty="0">
                <a:solidFill>
                  <a:srgbClr val="000000"/>
                </a:solidFill>
                <a:cs typeface="Arial" charset="0"/>
              </a:rPr>
              <a:t>	[ 1] una </a:t>
            </a:r>
          </a:p>
          <a:p>
            <a:pPr marL="355600" indent="-355600" defTabSz="685800" eaLnBrk="0" hangingPunct="0">
              <a:tabLst>
                <a:tab pos="355600" algn="l"/>
              </a:tabLst>
              <a:defRPr/>
            </a:pPr>
            <a:r>
              <a:rPr lang="it-IT" sz="1000" dirty="0">
                <a:solidFill>
                  <a:srgbClr val="000000"/>
                </a:solidFill>
                <a:cs typeface="Arial" charset="0"/>
              </a:rPr>
              <a:t>	[ 2] due </a:t>
            </a:r>
          </a:p>
          <a:p>
            <a:pPr marL="355600" indent="-355600" defTabSz="685800" eaLnBrk="0" hangingPunct="0">
              <a:tabLst>
                <a:tab pos="355600" algn="l"/>
              </a:tabLst>
              <a:defRPr/>
            </a:pPr>
            <a:r>
              <a:rPr lang="it-IT" sz="1000" dirty="0">
                <a:solidFill>
                  <a:srgbClr val="000000"/>
                </a:solidFill>
                <a:cs typeface="Arial" charset="0"/>
              </a:rPr>
              <a:t>	[ 3] oltre due </a:t>
            </a:r>
          </a:p>
        </p:txBody>
      </p:sp>
      <p:sp>
        <p:nvSpPr>
          <p:cNvPr id="594946"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graphicFrame>
        <p:nvGraphicFramePr>
          <p:cNvPr id="5" name="Group 109"/>
          <p:cNvGraphicFramePr>
            <a:graphicFrameLocks noGrp="1"/>
          </p:cNvGraphicFramePr>
          <p:nvPr/>
        </p:nvGraphicFramePr>
        <p:xfrm>
          <a:off x="971104" y="548680"/>
          <a:ext cx="7417320" cy="1370806"/>
        </p:xfrm>
        <a:graphic>
          <a:graphicData uri="http://schemas.openxmlformats.org/drawingml/2006/table">
            <a:tbl>
              <a:tblPr/>
              <a:tblGrid>
                <a:gridCol w="5097722"/>
                <a:gridCol w="2319598"/>
              </a:tblGrid>
              <a:tr h="247575">
                <a:tc>
                  <a:txBody>
                    <a:bodyPr/>
                    <a:lstStyle/>
                    <a:p>
                      <a:pPr marL="22225"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ea typeface="Times New Roman" pitchFamily="18" charset="0"/>
                          <a:cs typeface="Verdana" pitchFamily="34" charset="0"/>
                        </a:rPr>
                        <a:t>Aspetti della relazione telefonica con il numero verde </a:t>
                      </a:r>
                      <a:endPar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endParaRPr>
                    </a:p>
                    <a:p>
                      <a:pPr marL="22225" marR="0" lvl="0" indent="0" algn="ctr" defTabSz="914400" rtl="0" eaLnBrk="1" fontAlgn="base" latinLnBrk="0" hangingPunct="1">
                        <a:lnSpc>
                          <a:spcPct val="100000"/>
                        </a:lnSpc>
                        <a:spcBef>
                          <a:spcPct val="0"/>
                        </a:spcBef>
                        <a:spcAft>
                          <a:spcPct val="0"/>
                        </a:spcAft>
                        <a:buClrTx/>
                        <a:buSzTx/>
                        <a:buFontTx/>
                        <a:buNone/>
                        <a:tabLst/>
                      </a:pPr>
                      <a:r>
                        <a:rPr kumimoji="0" lang="it-IT" sz="1000" b="1" i="1" u="none" strike="noStrike" cap="none" normalizeH="0" baseline="0" dirty="0" smtClean="0">
                          <a:ln>
                            <a:noFill/>
                          </a:ln>
                          <a:solidFill>
                            <a:schemeClr val="tx1"/>
                          </a:solidFill>
                          <a:effectLst/>
                          <a:latin typeface="Arial" charset="0"/>
                          <a:ea typeface="Times New Roman" pitchFamily="18" charset="0"/>
                          <a:cs typeface="Verdana" pitchFamily="34" charset="0"/>
                        </a:rPr>
                        <a:t>(leggere gli aspetti con rotazione)</a:t>
                      </a:r>
                      <a:endPar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ea typeface="Times New Roman" pitchFamily="18" charset="0"/>
                          <a:cs typeface="Verdana" pitchFamily="34" charset="0"/>
                        </a:rPr>
                        <a:t>Quanto è stato soddisfatto di…. ?</a:t>
                      </a: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861">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La facilità di  accedere al servizio, prima di richiedere di parlare con l’operatore</a:t>
                      </a:r>
                      <a:endParaRPr kumimoji="0" lang="it-IT" sz="1000" b="0" i="0" u="none" strike="sngStrike" cap="none" normalizeH="0" baseline="0" dirty="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8700">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La  facilità di seguire le indicazioni dal risponditore automatico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815">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I tempi di attesa al telefono per parlare con l’operatore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815">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La competenza dell’operatore che ha risposto al telefono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815">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La cortesia dell’operatore che ha risposto al telefono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3" name="Rectangle 3"/>
          <p:cNvSpPr>
            <a:spLocks noChangeArrowheads="1"/>
          </p:cNvSpPr>
          <p:nvPr/>
        </p:nvSpPr>
        <p:spPr bwMode="auto">
          <a:xfrm>
            <a:off x="709613" y="428625"/>
            <a:ext cx="8221662" cy="5171288"/>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r>
              <a:rPr lang="it-IT" sz="1000" dirty="0">
                <a:solidFill>
                  <a:srgbClr val="000000"/>
                </a:solidFill>
                <a:cs typeface="Arial" charset="0"/>
              </a:rPr>
              <a:t>C.3 &lt;Se Dom. C.1= [2] &gt;  Perché ha dovuto richiamare più volte?  </a:t>
            </a:r>
          </a:p>
          <a:p>
            <a:pPr marL="355600" indent="-355600" defTabSz="685800" eaLnBrk="0" hangingPunct="0">
              <a:tabLst>
                <a:tab pos="355600" algn="l"/>
              </a:tabLst>
              <a:defRPr/>
            </a:pPr>
            <a:r>
              <a:rPr lang="it-IT" sz="1000" dirty="0">
                <a:solidFill>
                  <a:srgbClr val="000000"/>
                </a:solidFill>
                <a:cs typeface="Arial" charset="0"/>
              </a:rPr>
              <a:t>	[ 1]</a:t>
            </a:r>
            <a:r>
              <a:rPr lang="it-IT" sz="1000" strike="sngStrike" dirty="0">
                <a:solidFill>
                  <a:srgbClr val="000000"/>
                </a:solidFill>
                <a:cs typeface="Arial" charset="0"/>
              </a:rPr>
              <a:t> </a:t>
            </a:r>
            <a:r>
              <a:rPr lang="it-IT" sz="1000" dirty="0">
                <a:solidFill>
                  <a:srgbClr val="000000"/>
                </a:solidFill>
                <a:cs typeface="Arial" charset="0"/>
              </a:rPr>
              <a:t>Non riuscivo ad accedere al servizio</a:t>
            </a:r>
            <a:endParaRPr lang="it-IT" sz="1000" strike="sngStrike"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[ 2] Restavo a lungo in attesa, senza poter parlare con nessuno</a:t>
            </a:r>
          </a:p>
          <a:p>
            <a:pPr marL="355600" indent="-355600" defTabSz="685800" eaLnBrk="0" hangingPunct="0">
              <a:tabLst>
                <a:tab pos="355600" algn="l"/>
              </a:tabLst>
              <a:defRPr/>
            </a:pPr>
            <a:r>
              <a:rPr lang="it-IT" sz="1000" dirty="0">
                <a:solidFill>
                  <a:srgbClr val="000000"/>
                </a:solidFill>
                <a:cs typeface="Arial" charset="0"/>
              </a:rPr>
              <a:t>	[ 3] Dovevano verificare alcuni aspetti prima di rispondermi</a:t>
            </a:r>
          </a:p>
          <a:p>
            <a:pPr marL="355600" indent="-355600" defTabSz="685800" eaLnBrk="0" hangingPunct="0">
              <a:tabLst>
                <a:tab pos="355600" algn="l"/>
              </a:tabLst>
              <a:defRPr/>
            </a:pPr>
            <a:r>
              <a:rPr lang="it-IT" sz="1000" dirty="0">
                <a:solidFill>
                  <a:srgbClr val="000000"/>
                </a:solidFill>
                <a:cs typeface="Arial" charset="0"/>
              </a:rPr>
              <a:t>	[ 4] Non era presente l’operatore informato</a:t>
            </a:r>
          </a:p>
          <a:p>
            <a:pPr marL="355600" indent="-355600" defTabSz="685800" eaLnBrk="0" hangingPunct="0">
              <a:tabLst>
                <a:tab pos="355600" algn="l"/>
              </a:tabLst>
              <a:defRPr/>
            </a:pPr>
            <a:r>
              <a:rPr lang="it-IT" sz="1000" dirty="0">
                <a:solidFill>
                  <a:srgbClr val="000000"/>
                </a:solidFill>
                <a:cs typeface="Arial" charset="0"/>
              </a:rPr>
              <a:t>	[ 5] Dovevo verifica sulla fattura</a:t>
            </a:r>
          </a:p>
          <a:p>
            <a:pPr marL="355600" indent="-355600" defTabSz="685800" eaLnBrk="0" hangingPunct="0">
              <a:tabLst>
                <a:tab pos="355600" algn="l"/>
              </a:tabLst>
              <a:defRPr/>
            </a:pPr>
            <a:r>
              <a:rPr lang="it-IT" sz="1000" dirty="0">
                <a:solidFill>
                  <a:srgbClr val="000000"/>
                </a:solidFill>
                <a:cs typeface="Arial" charset="0"/>
              </a:rPr>
              <a:t>	[ 6] Altro (specificare)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C.4.	Oltre a telefonare al </a:t>
            </a:r>
            <a:r>
              <a:rPr lang="it-IT" sz="1000" dirty="0" err="1">
                <a:solidFill>
                  <a:srgbClr val="000000"/>
                </a:solidFill>
                <a:cs typeface="Arial" charset="0"/>
              </a:rPr>
              <a:t>Call</a:t>
            </a:r>
            <a:r>
              <a:rPr lang="it-IT" sz="1000" dirty="0">
                <a:solidFill>
                  <a:srgbClr val="000000"/>
                </a:solidFill>
                <a:cs typeface="Arial" charset="0"/>
              </a:rPr>
              <a:t> Center, ha utilizzato qualche altro canale di contatto per lo stesso specifico motivo?</a:t>
            </a:r>
          </a:p>
          <a:p>
            <a:pPr marL="355600" indent="-355600" defTabSz="685800" eaLnBrk="0" hangingPunct="0">
              <a:tabLst>
                <a:tab pos="355600" algn="l"/>
              </a:tabLst>
              <a:defRPr/>
            </a:pPr>
            <a:r>
              <a:rPr lang="it-IT" sz="1000" dirty="0">
                <a:solidFill>
                  <a:srgbClr val="000000"/>
                </a:solidFill>
                <a:cs typeface="Arial" charset="0"/>
              </a:rPr>
              <a:t>	[1] Si 	[2]	No</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C.4  &lt; Se Dom. C.4 =[1] &gt; Quali tra questi? [LEGGERE] &lt;MULTIPLA; A ROTAZIONE; AMMESSO NON SA&gt; </a:t>
            </a:r>
          </a:p>
          <a:p>
            <a:pPr marL="355600" indent="-355600" defTabSz="685800" eaLnBrk="0" hangingPunct="0">
              <a:tabLst>
                <a:tab pos="355600" algn="l"/>
              </a:tabLst>
              <a:defRPr/>
            </a:pPr>
            <a:r>
              <a:rPr lang="it-IT" sz="1000" dirty="0">
                <a:solidFill>
                  <a:srgbClr val="000000"/>
                </a:solidFill>
                <a:cs typeface="Arial" charset="0"/>
              </a:rPr>
              <a:t>	[ 1] sportello</a:t>
            </a:r>
          </a:p>
          <a:p>
            <a:pPr marL="355600" indent="-355600" defTabSz="685800" eaLnBrk="0" hangingPunct="0">
              <a:tabLst>
                <a:tab pos="355600" algn="l"/>
              </a:tabLst>
              <a:defRPr/>
            </a:pPr>
            <a:r>
              <a:rPr lang="it-IT" sz="1000" dirty="0">
                <a:solidFill>
                  <a:srgbClr val="000000"/>
                </a:solidFill>
                <a:cs typeface="Arial" charset="0"/>
              </a:rPr>
              <a:t>	[ 2] ho scritto</a:t>
            </a:r>
            <a:endParaRPr lang="it-IT" sz="1000" strike="sngStrike"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[ 5] sito web</a:t>
            </a:r>
          </a:p>
          <a:p>
            <a:pPr marL="355600" indent="-355600" defTabSz="685800" eaLnBrk="0" hangingPunct="0">
              <a:tabLst>
                <a:tab pos="355600" algn="l"/>
              </a:tabLst>
              <a:defRPr/>
            </a:pPr>
            <a:r>
              <a:rPr lang="it-IT" sz="1000" dirty="0">
                <a:solidFill>
                  <a:srgbClr val="000000"/>
                </a:solidFill>
                <a:cs typeface="Arial" charset="0"/>
              </a:rPr>
              <a:t>	[ 6] contatto diretto/conoscenza personale con un dipendente Acquedotto del Fiora</a:t>
            </a:r>
          </a:p>
          <a:p>
            <a:pPr marL="355600" indent="-355600" defTabSz="685800" eaLnBrk="0" hangingPunct="0">
              <a:tabLst>
                <a:tab pos="355600" algn="l"/>
              </a:tabLst>
              <a:defRPr/>
            </a:pPr>
            <a:r>
              <a:rPr lang="it-IT" sz="1000" dirty="0">
                <a:solidFill>
                  <a:srgbClr val="000000"/>
                </a:solidFill>
                <a:cs typeface="Arial" charset="0"/>
              </a:rPr>
              <a:t>	[ 7] altro (specificare)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&lt; Se Dom. C.3 =[1] OPPURE C.1=2&gt;</a:t>
            </a:r>
          </a:p>
          <a:p>
            <a:pPr marL="355600" indent="-355600" defTabSz="685800" eaLnBrk="0" hangingPunct="0">
              <a:tabLst>
                <a:tab pos="355600" algn="l"/>
              </a:tabLst>
              <a:defRPr/>
            </a:pPr>
            <a:r>
              <a:rPr lang="it-IT" sz="1000" dirty="0">
                <a:solidFill>
                  <a:srgbClr val="000000"/>
                </a:solidFill>
                <a:cs typeface="Arial" charset="0"/>
              </a:rPr>
              <a:t>C5. Le informazioni che ha ricevuto nei diversi contatti erano coerenti tra loro? &lt;AMMESSO NON SA&gt; [LEGGERE]</a:t>
            </a:r>
          </a:p>
          <a:p>
            <a:pPr marL="355600" indent="-355600" defTabSz="685800" eaLnBrk="0" hangingPunct="0">
              <a:tabLst>
                <a:tab pos="355600" algn="l"/>
              </a:tabLst>
              <a:defRPr/>
            </a:pPr>
            <a:r>
              <a:rPr lang="it-IT" sz="1000" dirty="0">
                <a:solidFill>
                  <a:srgbClr val="000000"/>
                </a:solidFill>
                <a:cs typeface="Arial" charset="0"/>
              </a:rPr>
              <a:t>	[ 1] del tutto</a:t>
            </a:r>
          </a:p>
          <a:p>
            <a:pPr marL="355600" indent="-355600" defTabSz="685800" eaLnBrk="0" hangingPunct="0">
              <a:tabLst>
                <a:tab pos="355600" algn="l"/>
              </a:tabLst>
              <a:defRPr/>
            </a:pPr>
            <a:r>
              <a:rPr lang="it-IT" sz="1000" dirty="0">
                <a:solidFill>
                  <a:srgbClr val="000000"/>
                </a:solidFill>
                <a:cs typeface="Arial" charset="0"/>
              </a:rPr>
              <a:t>	[ 2] abbastanza </a:t>
            </a:r>
          </a:p>
          <a:p>
            <a:pPr marL="355600" indent="-355600" defTabSz="685800" eaLnBrk="0" hangingPunct="0">
              <a:tabLst>
                <a:tab pos="355600" algn="l"/>
              </a:tabLst>
              <a:defRPr/>
            </a:pPr>
            <a:r>
              <a:rPr lang="it-IT" sz="1000" dirty="0">
                <a:solidFill>
                  <a:srgbClr val="000000"/>
                </a:solidFill>
                <a:cs typeface="Arial" charset="0"/>
              </a:rPr>
              <a:t>	[ 3] poco </a:t>
            </a:r>
          </a:p>
          <a:p>
            <a:pPr marL="355600" indent="-355600" defTabSz="685800" eaLnBrk="0" hangingPunct="0">
              <a:tabLst>
                <a:tab pos="355600" algn="l"/>
              </a:tabLst>
              <a:defRPr/>
            </a:pPr>
            <a:r>
              <a:rPr lang="it-IT" sz="1000" dirty="0">
                <a:solidFill>
                  <a:srgbClr val="000000"/>
                </a:solidFill>
                <a:cs typeface="Arial" charset="0"/>
              </a:rPr>
              <a:t>	[ 4] per niente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b="1" dirty="0">
                <a:solidFill>
                  <a:srgbClr val="000000"/>
                </a:solidFill>
                <a:cs typeface="Arial" charset="0"/>
              </a:rPr>
              <a:t>SEZIONE D - ASPETTATIVE DEL CLIENTE NEI CONFRONTI DEL SERVIZIO RESO DAL NUMERO VERDE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 TUTTI&gt; </a:t>
            </a:r>
          </a:p>
          <a:p>
            <a:pPr marL="355600" indent="-355600" defTabSz="685800" eaLnBrk="0" hangingPunct="0">
              <a:tabLst>
                <a:tab pos="355600" algn="l"/>
              </a:tabLst>
              <a:defRPr/>
            </a:pPr>
            <a:r>
              <a:rPr lang="it-IT" sz="1000" dirty="0">
                <a:solidFill>
                  <a:srgbClr val="000000"/>
                </a:solidFill>
                <a:cs typeface="Arial" charset="0"/>
              </a:rPr>
              <a:t>Vorrei ora farle alcune domande sull’organizzazione del servizio.</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D.1.	Ad oggi </a:t>
            </a:r>
            <a:r>
              <a:rPr lang="it-IT" sz="1000" dirty="0" err="1">
                <a:solidFill>
                  <a:srgbClr val="000000"/>
                </a:solidFill>
                <a:cs typeface="Arial" charset="0"/>
              </a:rPr>
              <a:t>Call</a:t>
            </a:r>
            <a:r>
              <a:rPr lang="it-IT" sz="1000" dirty="0">
                <a:solidFill>
                  <a:srgbClr val="000000"/>
                </a:solidFill>
                <a:cs typeface="Arial" charset="0"/>
              </a:rPr>
              <a:t> Center di Acquedotto del Fiora spa è attivo con operatore dal lunedì al venerdì dalle  8.00 </a:t>
            </a:r>
            <a:r>
              <a:rPr lang="it-IT" sz="1000" dirty="0">
                <a:solidFill>
                  <a:srgbClr val="000000"/>
                </a:solidFill>
                <a:cs typeface="Arial" charset="0"/>
              </a:rPr>
              <a:t>alle </a:t>
            </a:r>
            <a:r>
              <a:rPr lang="it-IT" sz="1000" dirty="0">
                <a:solidFill>
                  <a:srgbClr val="000000"/>
                </a:solidFill>
                <a:cs typeface="Arial" charset="0"/>
              </a:rPr>
              <a:t>18.00.  Secondo Lei questo orario è adeguato alle esigenze dei clienti?</a:t>
            </a:r>
          </a:p>
          <a:p>
            <a:pPr marL="355600" indent="-355600" defTabSz="685800" eaLnBrk="0" hangingPunct="0">
              <a:tabLst>
                <a:tab pos="355600" algn="l"/>
              </a:tabLst>
              <a:defRPr/>
            </a:pPr>
            <a:r>
              <a:rPr lang="it-IT" sz="1000" dirty="0">
                <a:solidFill>
                  <a:srgbClr val="000000"/>
                </a:solidFill>
                <a:cs typeface="Arial" charset="0"/>
              </a:rPr>
              <a:t>	[ 1] Si	[ 2]  No</a:t>
            </a:r>
          </a:p>
        </p:txBody>
      </p:sp>
      <p:sp>
        <p:nvSpPr>
          <p:cNvPr id="595970"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3" name="Rectangle 3"/>
          <p:cNvSpPr>
            <a:spLocks noChangeArrowheads="1"/>
          </p:cNvSpPr>
          <p:nvPr/>
        </p:nvSpPr>
        <p:spPr bwMode="auto">
          <a:xfrm>
            <a:off x="709613" y="428625"/>
            <a:ext cx="8221662" cy="5786438"/>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a:solidFill>
                  <a:srgbClr val="000000"/>
                </a:solidFill>
                <a:cs typeface="Arial" charset="0"/>
              </a:rPr>
              <a:t>D.2  	&lt;Se Dom. D.1= [2] &gt; Per quale motivo? &lt;MUTLIPLA; AMMESSO NON SA&gt;; [NON LEGGERE] </a:t>
            </a:r>
          </a:p>
          <a:p>
            <a:pPr marL="355600" indent="-355600" defTabSz="685800" eaLnBrk="0" hangingPunct="0">
              <a:tabLst>
                <a:tab pos="355600" algn="l"/>
              </a:tabLst>
            </a:pPr>
            <a:r>
              <a:rPr lang="it-IT" sz="1000">
                <a:solidFill>
                  <a:srgbClr val="000000"/>
                </a:solidFill>
                <a:cs typeface="Arial" charset="0"/>
              </a:rPr>
              <a:t>	[ 1] dal lunedì al venerdì dovrebbe essere attivo fino alle 20.00</a:t>
            </a:r>
          </a:p>
          <a:p>
            <a:pPr marL="355600" indent="-355600" defTabSz="685800" eaLnBrk="0" hangingPunct="0">
              <a:tabLst>
                <a:tab pos="355600" algn="l"/>
              </a:tabLst>
            </a:pPr>
            <a:r>
              <a:rPr lang="it-IT" sz="1000">
                <a:solidFill>
                  <a:srgbClr val="000000"/>
                </a:solidFill>
                <a:cs typeface="Arial" charset="0"/>
              </a:rPr>
              <a:t>	[ 2] dal lunedì al venerdì dovrebbe essere attivo fino alle 22.00</a:t>
            </a:r>
          </a:p>
          <a:p>
            <a:pPr marL="355600" indent="-355600" defTabSz="685800" eaLnBrk="0" hangingPunct="0">
              <a:tabLst>
                <a:tab pos="355600" algn="l"/>
              </a:tabLst>
            </a:pPr>
            <a:r>
              <a:rPr lang="it-IT" sz="1000">
                <a:solidFill>
                  <a:srgbClr val="000000"/>
                </a:solidFill>
                <a:cs typeface="Arial" charset="0"/>
              </a:rPr>
              <a:t>	[ 3] dovrebbe essere attivo anche al sabato mattina fino alle 13.00.</a:t>
            </a:r>
          </a:p>
          <a:p>
            <a:pPr marL="355600" indent="-355600" defTabSz="685800" eaLnBrk="0" hangingPunct="0">
              <a:tabLst>
                <a:tab pos="355600" algn="l"/>
              </a:tabLst>
            </a:pPr>
            <a:r>
              <a:rPr lang="it-IT" sz="1000">
                <a:solidFill>
                  <a:srgbClr val="000000"/>
                </a:solidFill>
                <a:cs typeface="Arial" charset="0"/>
              </a:rPr>
              <a:t>	[ 4] Altro [specificare]</a:t>
            </a:r>
          </a:p>
          <a:p>
            <a:pPr marL="355600" indent="-355600" defTabSz="685800" eaLnBrk="0" hangingPunct="0">
              <a:tabLst>
                <a:tab pos="355600" algn="l"/>
              </a:tabLst>
            </a:pPr>
            <a:endParaRPr lang="it-IT" sz="1000">
              <a:solidFill>
                <a:srgbClr val="000000"/>
              </a:solidFill>
              <a:cs typeface="Arial" charset="0"/>
            </a:endParaRPr>
          </a:p>
          <a:p>
            <a:pPr marL="355600" indent="-355600" defTabSz="685800" eaLnBrk="0" hangingPunct="0">
              <a:tabLst>
                <a:tab pos="355600" algn="l"/>
              </a:tabLst>
            </a:pPr>
            <a:r>
              <a:rPr lang="it-IT" sz="1000">
                <a:solidFill>
                  <a:srgbClr val="000000"/>
                </a:solidFill>
                <a:cs typeface="Arial" charset="0"/>
              </a:rPr>
              <a:t>D.3.	&lt; A TUTTI &gt; Nel caso dovesse rimanere a lungo in attesa durante una chiamata al Call Center, gradirebbe di più? &lt;RUOTARE&gt; [LEGGERE; UNA SOLA RISPOSTA] </a:t>
            </a:r>
          </a:p>
          <a:p>
            <a:pPr marL="355600" indent="-355600" defTabSz="685800" eaLnBrk="0" hangingPunct="0">
              <a:tabLst>
                <a:tab pos="355600" algn="l"/>
              </a:tabLst>
            </a:pPr>
            <a:r>
              <a:rPr lang="it-IT" sz="1000">
                <a:solidFill>
                  <a:srgbClr val="000000"/>
                </a:solidFill>
                <a:cs typeface="Arial" charset="0"/>
              </a:rPr>
              <a:t>	[ 1] Provare a richiamare fino a quando non trova un operatore libero </a:t>
            </a:r>
          </a:p>
          <a:p>
            <a:pPr marL="355600" indent="-355600" defTabSz="685800" eaLnBrk="0" hangingPunct="0">
              <a:tabLst>
                <a:tab pos="355600" algn="l"/>
              </a:tabLst>
            </a:pPr>
            <a:r>
              <a:rPr lang="it-IT" sz="1000">
                <a:solidFill>
                  <a:srgbClr val="000000"/>
                </a:solidFill>
                <a:cs typeface="Arial" charset="0"/>
              </a:rPr>
              <a:t>	[ 2] Ascoltare un messaggio che indica quanto tempo è necessario rimanere in attesa prima di parlare con l’operatore</a:t>
            </a:r>
          </a:p>
          <a:p>
            <a:pPr marL="355600" indent="-355600" defTabSz="685800" eaLnBrk="0" hangingPunct="0">
              <a:tabLst>
                <a:tab pos="355600" algn="l"/>
              </a:tabLst>
            </a:pPr>
            <a:r>
              <a:rPr lang="it-IT" sz="1000">
                <a:solidFill>
                  <a:srgbClr val="000000"/>
                </a:solidFill>
                <a:cs typeface="Arial" charset="0"/>
              </a:rPr>
              <a:t>	[ 3] Poter lasciare un numero di telefono per essere richiamato (segreteria)</a:t>
            </a:r>
          </a:p>
          <a:p>
            <a:pPr marL="355600" indent="-355600" defTabSz="685800" eaLnBrk="0" hangingPunct="0">
              <a:tabLst>
                <a:tab pos="355600" algn="l"/>
              </a:tabLst>
            </a:pPr>
            <a:r>
              <a:rPr lang="it-IT" sz="1000">
                <a:solidFill>
                  <a:srgbClr val="000000"/>
                </a:solidFill>
                <a:cs typeface="Arial" charset="0"/>
              </a:rPr>
              <a:t>	[ 4] Ascoltare un messaggio che suggerisca i momenti in cui gli operatori sono meno occupati </a:t>
            </a:r>
          </a:p>
          <a:p>
            <a:pPr marL="355600" indent="-355600" defTabSz="685800" eaLnBrk="0" hangingPunct="0">
              <a:tabLst>
                <a:tab pos="355600" algn="l"/>
              </a:tabLst>
            </a:pPr>
            <a:endParaRPr lang="it-IT" sz="1000" b="1">
              <a:solidFill>
                <a:srgbClr val="000000"/>
              </a:solidFill>
              <a:cs typeface="Arial" charset="0"/>
            </a:endParaRPr>
          </a:p>
          <a:p>
            <a:pPr marL="355600" indent="-355600" defTabSz="685800" eaLnBrk="0" hangingPunct="0">
              <a:tabLst>
                <a:tab pos="355600" algn="l"/>
              </a:tabLst>
            </a:pPr>
            <a:r>
              <a:rPr lang="it-IT" sz="1000" b="1">
                <a:solidFill>
                  <a:srgbClr val="000000"/>
                </a:solidFill>
                <a:cs typeface="Arial" charset="0"/>
              </a:rPr>
              <a:t>DOMANDE  ANAGRAFICHE</a:t>
            </a:r>
          </a:p>
          <a:p>
            <a:pPr marL="355600" indent="-355600" defTabSz="685800" eaLnBrk="0" hangingPunct="0">
              <a:tabLst>
                <a:tab pos="355600" algn="l"/>
              </a:tabLst>
            </a:pPr>
            <a:endParaRPr lang="it-IT" sz="1000" b="1">
              <a:solidFill>
                <a:srgbClr val="000000"/>
              </a:solidFill>
              <a:cs typeface="Arial" charset="0"/>
            </a:endParaRPr>
          </a:p>
          <a:p>
            <a:pPr marL="355600" indent="-355600" defTabSz="685800" eaLnBrk="0" hangingPunct="0">
              <a:tabLst>
                <a:tab pos="355600" algn="l"/>
              </a:tabLst>
            </a:pPr>
            <a:r>
              <a:rPr lang="it-IT" sz="1000">
                <a:solidFill>
                  <a:srgbClr val="000000"/>
                </a:solidFill>
                <a:cs typeface="Arial" charset="0"/>
              </a:rPr>
              <a:t>Z.1. 	Abbiamo quasi finito. Qual è la sua professione? &lt;AMMESSO NON SA&gt;</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[ 1] Operaio</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[ 2] Impiegato/quadro</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[ 3] Insegnate/docente universitario</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[ 4] Dirigente </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[ 5] Imprenditore</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[ 6] Consulente/libero professionista </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[ 7] Commerciante	 </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[ 8] </a:t>
            </a:r>
            <a:r>
              <a:rPr lang="it-IT" sz="1000">
                <a:solidFill>
                  <a:srgbClr val="000000"/>
                </a:solidFill>
                <a:cs typeface="Arial" charset="0"/>
              </a:rPr>
              <a:t>Artigiano</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[ 9] Agricoltore</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[10] Altro autonomo</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[11] Disoccupato/in cerca di prima occupazione</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[12] Casalinga</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[13] Pensionato</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[14] Altro, in condizione non professionale [studente, benestante..]</a:t>
            </a:r>
          </a:p>
          <a:p>
            <a:pPr marL="355600" indent="-355600" defTabSz="685800" eaLnBrk="0" hangingPunct="0">
              <a:tabLst>
                <a:tab pos="355600" algn="l"/>
              </a:tabLst>
            </a:pPr>
            <a:r>
              <a:rPr lang="it-IT" sz="1000">
                <a:solidFill>
                  <a:srgbClr val="000000"/>
                </a:solidFill>
                <a:cs typeface="Arial" charset="0"/>
              </a:rPr>
              <a:t> </a:t>
            </a:r>
          </a:p>
          <a:p>
            <a:pPr marL="355600" indent="-355600" defTabSz="685800" eaLnBrk="0" hangingPunct="0">
              <a:tabLst>
                <a:tab pos="355600" algn="l"/>
              </a:tabLst>
            </a:pPr>
            <a:r>
              <a:rPr lang="it-IT" sz="1000">
                <a:solidFill>
                  <a:srgbClr val="000000"/>
                </a:solidFill>
                <a:cs typeface="Arial" charset="0"/>
              </a:rPr>
              <a:t>Z.2 	Il suo ultimo titolo di studio è: [LEGGERE]; &lt;AMMESSO NON SA&gt;</a:t>
            </a:r>
          </a:p>
          <a:p>
            <a:pPr marL="355600" indent="-355600" defTabSz="685800" eaLnBrk="0" hangingPunct="0">
              <a:tabLst>
                <a:tab pos="355600" algn="l"/>
              </a:tabLst>
            </a:pPr>
            <a:r>
              <a:rPr lang="it-IT" sz="1000">
                <a:solidFill>
                  <a:srgbClr val="000000"/>
                </a:solidFill>
                <a:cs typeface="Arial" charset="0"/>
              </a:rPr>
              <a:t>	[ 1] Laurea o titolo superiore</a:t>
            </a:r>
          </a:p>
          <a:p>
            <a:pPr marL="355600" indent="-355600" defTabSz="685800" eaLnBrk="0" hangingPunct="0">
              <a:tabLst>
                <a:tab pos="355600" algn="l"/>
              </a:tabLst>
            </a:pPr>
            <a:r>
              <a:rPr lang="it-IT" sz="1000">
                <a:solidFill>
                  <a:srgbClr val="000000"/>
                </a:solidFill>
                <a:cs typeface="Arial" charset="0"/>
              </a:rPr>
              <a:t>	[ 2] Diploma superiore </a:t>
            </a:r>
          </a:p>
          <a:p>
            <a:pPr marL="355600" indent="-355600" defTabSz="685800" eaLnBrk="0" hangingPunct="0">
              <a:tabLst>
                <a:tab pos="355600" algn="l"/>
              </a:tabLst>
            </a:pPr>
            <a:r>
              <a:rPr lang="it-IT" sz="1000">
                <a:solidFill>
                  <a:srgbClr val="000000"/>
                </a:solidFill>
                <a:cs typeface="Arial" charset="0"/>
              </a:rPr>
              <a:t>	[ 3] Diploma inferiore </a:t>
            </a:r>
          </a:p>
          <a:p>
            <a:pPr marL="355600" indent="-355600" defTabSz="685800" eaLnBrk="0" hangingPunct="0">
              <a:tabLst>
                <a:tab pos="355600" algn="l"/>
              </a:tabLst>
            </a:pPr>
            <a:r>
              <a:rPr lang="it-IT" sz="1000">
                <a:solidFill>
                  <a:srgbClr val="000000"/>
                </a:solidFill>
                <a:cs typeface="Arial" charset="0"/>
              </a:rPr>
              <a:t>	[ 4] Licenza elementare/nessuna scuola </a:t>
            </a:r>
          </a:p>
        </p:txBody>
      </p:sp>
      <p:sp>
        <p:nvSpPr>
          <p:cNvPr id="596994"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7" name="Rectangle 3"/>
          <p:cNvSpPr>
            <a:spLocks noChangeArrowheads="1"/>
          </p:cNvSpPr>
          <p:nvPr/>
        </p:nvSpPr>
        <p:spPr bwMode="auto">
          <a:xfrm>
            <a:off x="857250" y="681038"/>
            <a:ext cx="8039100" cy="2247900"/>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a:solidFill>
                  <a:srgbClr val="000000"/>
                </a:solidFill>
                <a:cs typeface="Arial" charset="0"/>
              </a:rPr>
              <a:t>Z.3. 	Qual è la sua età? &lt;AMMESSO NON SA&gt;</a:t>
            </a:r>
          </a:p>
          <a:p>
            <a:pPr marL="355600" indent="-355600" defTabSz="685800" eaLnBrk="0" hangingPunct="0">
              <a:tabLst>
                <a:tab pos="355600" algn="l"/>
              </a:tabLst>
            </a:pPr>
            <a:r>
              <a:rPr lang="it-IT" sz="1000">
                <a:solidFill>
                  <a:srgbClr val="000000"/>
                </a:solidFill>
                <a:cs typeface="Arial" charset="0"/>
              </a:rPr>
              <a:t>	[ 1] Da 18 a 24 anni </a:t>
            </a:r>
          </a:p>
          <a:p>
            <a:pPr marL="355600" indent="-355600" defTabSz="685800" eaLnBrk="0" hangingPunct="0">
              <a:tabLst>
                <a:tab pos="355600" algn="l"/>
              </a:tabLst>
            </a:pPr>
            <a:r>
              <a:rPr lang="it-IT" sz="1000">
                <a:solidFill>
                  <a:srgbClr val="000000"/>
                </a:solidFill>
                <a:cs typeface="Arial" charset="0"/>
              </a:rPr>
              <a:t>	[ 2] Da 25 a 34</a:t>
            </a:r>
          </a:p>
          <a:p>
            <a:pPr marL="355600" indent="-355600" defTabSz="685800" eaLnBrk="0" hangingPunct="0">
              <a:tabLst>
                <a:tab pos="355600" algn="l"/>
              </a:tabLst>
            </a:pPr>
            <a:r>
              <a:rPr lang="it-IT" sz="1000">
                <a:solidFill>
                  <a:srgbClr val="000000"/>
                </a:solidFill>
                <a:cs typeface="Arial" charset="0"/>
              </a:rPr>
              <a:t>	[ 4] Da 35 a 44</a:t>
            </a:r>
          </a:p>
          <a:p>
            <a:pPr marL="355600" indent="-355600" defTabSz="685800" eaLnBrk="0" hangingPunct="0">
              <a:tabLst>
                <a:tab pos="355600" algn="l"/>
              </a:tabLst>
            </a:pPr>
            <a:r>
              <a:rPr lang="it-IT" sz="1000">
                <a:solidFill>
                  <a:srgbClr val="000000"/>
                </a:solidFill>
                <a:cs typeface="Arial" charset="0"/>
              </a:rPr>
              <a:t>	[ 5] Da 45 a 54</a:t>
            </a:r>
          </a:p>
          <a:p>
            <a:pPr marL="355600" indent="-355600" defTabSz="685800" eaLnBrk="0" hangingPunct="0">
              <a:tabLst>
                <a:tab pos="355600" algn="l"/>
              </a:tabLst>
            </a:pPr>
            <a:r>
              <a:rPr lang="it-IT" sz="1000">
                <a:solidFill>
                  <a:srgbClr val="000000"/>
                </a:solidFill>
                <a:cs typeface="Arial" charset="0"/>
              </a:rPr>
              <a:t>	[ 6] Da 55 a 64</a:t>
            </a:r>
          </a:p>
          <a:p>
            <a:pPr marL="355600" indent="-355600" defTabSz="685800" eaLnBrk="0" hangingPunct="0">
              <a:tabLst>
                <a:tab pos="355600" algn="l"/>
              </a:tabLst>
            </a:pPr>
            <a:r>
              <a:rPr lang="it-IT" sz="1000">
                <a:solidFill>
                  <a:srgbClr val="000000"/>
                </a:solidFill>
                <a:cs typeface="Arial" charset="0"/>
              </a:rPr>
              <a:t>	[ 7] Da 65 a 74</a:t>
            </a:r>
          </a:p>
          <a:p>
            <a:pPr marL="355600" indent="-355600" defTabSz="685800" eaLnBrk="0" hangingPunct="0">
              <a:tabLst>
                <a:tab pos="355600" algn="l"/>
              </a:tabLst>
            </a:pPr>
            <a:r>
              <a:rPr lang="it-IT" sz="1000">
                <a:solidFill>
                  <a:srgbClr val="000000"/>
                </a:solidFill>
                <a:cs typeface="Arial" charset="0"/>
              </a:rPr>
              <a:t>	[ 8] 75 e oltre</a:t>
            </a:r>
          </a:p>
          <a:p>
            <a:pPr marL="355600" indent="-355600" defTabSz="685800" eaLnBrk="0" hangingPunct="0">
              <a:tabLst>
                <a:tab pos="355600" algn="l"/>
              </a:tabLst>
            </a:pPr>
            <a:r>
              <a:rPr lang="it-IT" sz="1000">
                <a:solidFill>
                  <a:srgbClr val="000000"/>
                </a:solidFill>
                <a:cs typeface="Arial" charset="0"/>
              </a:rPr>
              <a:t> </a:t>
            </a:r>
          </a:p>
          <a:p>
            <a:pPr marL="355600" indent="-355600" defTabSz="685800" eaLnBrk="0" hangingPunct="0">
              <a:tabLst>
                <a:tab pos="355600" algn="l"/>
              </a:tabLst>
            </a:pPr>
            <a:r>
              <a:rPr lang="it-IT" sz="1000">
                <a:solidFill>
                  <a:srgbClr val="000000"/>
                </a:solidFill>
                <a:cs typeface="Arial" charset="0"/>
              </a:rPr>
              <a:t>Z.4. Sesso</a:t>
            </a:r>
          </a:p>
          <a:p>
            <a:pPr marL="355600" indent="-355600" defTabSz="685800" eaLnBrk="0" hangingPunct="0">
              <a:tabLst>
                <a:tab pos="355600" algn="l"/>
              </a:tabLst>
            </a:pPr>
            <a:r>
              <a:rPr lang="it-IT" sz="1000">
                <a:solidFill>
                  <a:srgbClr val="000000"/>
                </a:solidFill>
                <a:cs typeface="Arial" charset="0"/>
              </a:rPr>
              <a:t>	[ 1] Maschio</a:t>
            </a:r>
          </a:p>
          <a:p>
            <a:pPr marL="355600" indent="-355600" defTabSz="685800" eaLnBrk="0" hangingPunct="0">
              <a:tabLst>
                <a:tab pos="355600" algn="l"/>
              </a:tabLst>
            </a:pPr>
            <a:r>
              <a:rPr lang="it-IT" sz="1000">
                <a:solidFill>
                  <a:srgbClr val="000000"/>
                </a:solidFill>
                <a:cs typeface="Arial" charset="0"/>
              </a:rPr>
              <a:t>	[ 2] Femmina</a:t>
            </a:r>
          </a:p>
          <a:p>
            <a:pPr marL="355600" indent="-355600" defTabSz="685800" eaLnBrk="0" hangingPunct="0">
              <a:tabLst>
                <a:tab pos="355600" algn="l"/>
              </a:tabLst>
            </a:pPr>
            <a:r>
              <a:rPr lang="it-IT" sz="1000">
                <a:solidFill>
                  <a:srgbClr val="000000"/>
                </a:solidFill>
                <a:cs typeface="Arial" charset="0"/>
              </a:rPr>
              <a:t> </a:t>
            </a:r>
          </a:p>
          <a:p>
            <a:pPr marL="355600" indent="-355600" defTabSz="685800" eaLnBrk="0" hangingPunct="0">
              <a:tabLst>
                <a:tab pos="355600" algn="l"/>
              </a:tabLst>
            </a:pPr>
            <a:r>
              <a:rPr lang="it-IT" sz="1000">
                <a:solidFill>
                  <a:srgbClr val="000000"/>
                </a:solidFill>
                <a:cs typeface="Arial" charset="0"/>
              </a:rPr>
              <a:t>La ringrazio della collaborazione e le auguro una buona serata.</a:t>
            </a:r>
          </a:p>
        </p:txBody>
      </p:sp>
      <p:sp>
        <p:nvSpPr>
          <p:cNvPr id="598018"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Rectangle 3"/>
          <p:cNvSpPr>
            <a:spLocks noChangeArrowheads="1"/>
          </p:cNvSpPr>
          <p:nvPr/>
        </p:nvSpPr>
        <p:spPr bwMode="auto">
          <a:xfrm>
            <a:off x="755650" y="287338"/>
            <a:ext cx="8072438" cy="5786437"/>
          </a:xfrm>
          <a:prstGeom prst="rect">
            <a:avLst/>
          </a:prstGeom>
          <a:noFill/>
          <a:ln w="9525">
            <a:noFill/>
            <a:miter lim="800000"/>
            <a:headEnd/>
            <a:tailEnd/>
          </a:ln>
        </p:spPr>
        <p:txBody>
          <a:bodyPr lIns="92075" tIns="46038" rIns="92075" bIns="46038">
            <a:spAutoFit/>
          </a:bodyPr>
          <a:lstStyle/>
          <a:p>
            <a:pPr defTabSz="685800" eaLnBrk="0" hangingPunct="0">
              <a:tabLst>
                <a:tab pos="355600" algn="l"/>
              </a:tabLst>
              <a:defRPr/>
            </a:pPr>
            <a:r>
              <a:rPr lang="it-IT" sz="1000" dirty="0">
                <a:solidFill>
                  <a:schemeClr val="tx1"/>
                </a:solidFill>
                <a:latin typeface="Arial" charset="0"/>
                <a:cs typeface="Arial" charset="0"/>
              </a:rPr>
              <a:t>Buongiorno. Sono un intervistatore e vorrei fare alcune domande per conto dell’Istituto </a:t>
            </a:r>
            <a:r>
              <a:rPr lang="it-IT" sz="1000" dirty="0" err="1">
                <a:solidFill>
                  <a:schemeClr val="tx1"/>
                </a:solidFill>
                <a:latin typeface="Arial" charset="0"/>
                <a:cs typeface="Arial" charset="0"/>
              </a:rPr>
              <a:t>Piepoli</a:t>
            </a:r>
            <a:r>
              <a:rPr lang="it-IT" sz="1000" dirty="0">
                <a:solidFill>
                  <a:schemeClr val="tx1"/>
                </a:solidFill>
                <a:latin typeface="Arial" charset="0"/>
                <a:cs typeface="Arial" charset="0"/>
              </a:rPr>
              <a:t> su alcuni servizi di cui usufruisce. La informo che è sua facoltà rispondere o meno e che il suo eventuale rifiuto non comporterà alcuna conseguenza.</a:t>
            </a:r>
            <a:br>
              <a:rPr lang="it-IT" sz="1000" dirty="0">
                <a:solidFill>
                  <a:schemeClr val="tx1"/>
                </a:solidFill>
                <a:latin typeface="Arial" charset="0"/>
                <a:cs typeface="Arial" charset="0"/>
              </a:rPr>
            </a:br>
            <a:r>
              <a:rPr lang="it-IT" sz="1000" dirty="0">
                <a:solidFill>
                  <a:schemeClr val="tx1"/>
                </a:solidFill>
                <a:latin typeface="Arial" charset="0"/>
                <a:cs typeface="Arial" charset="0"/>
              </a:rPr>
              <a:t/>
            </a:r>
            <a:br>
              <a:rPr lang="it-IT" sz="1000" dirty="0">
                <a:solidFill>
                  <a:schemeClr val="tx1"/>
                </a:solidFill>
                <a:latin typeface="Arial" charset="0"/>
                <a:cs typeface="Arial" charset="0"/>
              </a:rPr>
            </a:br>
            <a:r>
              <a:rPr lang="it-IT" sz="1000" dirty="0">
                <a:solidFill>
                  <a:srgbClr val="000000"/>
                </a:solidFill>
                <a:latin typeface="Arial" charset="0"/>
                <a:ea typeface="Times New Roman" pitchFamily="18" charset="0"/>
                <a:cs typeface="Arial" charset="0"/>
              </a:rPr>
              <a:t>X.2 	Vorrei parlare con il signor/la sig.ra &lt;”inserire nome da database”&gt; oppure se mancante &lt;“con la persona”&gt;  che recentemente si è 	recata presso gli sportelli aperti al pubblico di Acquedotto del Fiora.</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Sono io</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	[ 2] Passa l’interessato à presentazione</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Appuntamento</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	[ 4] Non mi sono mai recata presso gli sportelli Acquedotto del Fiora  </a:t>
            </a:r>
            <a:r>
              <a:rPr lang="it-IT" sz="1000" dirty="0">
                <a:solidFill>
                  <a:srgbClr val="000000"/>
                </a:solidFill>
                <a:latin typeface="Arial" charset="0"/>
                <a:ea typeface="Times New Roman" pitchFamily="18" charset="0"/>
                <a:cs typeface="Arial" charset="0"/>
                <a:sym typeface="Wingdings" pitchFamily="2" charset="2"/>
              </a:rPr>
              <a:t> </a:t>
            </a:r>
            <a:r>
              <a:rPr lang="it-IT" sz="1000" dirty="0">
                <a:solidFill>
                  <a:srgbClr val="000000"/>
                </a:solidFill>
                <a:latin typeface="Arial" charset="0"/>
                <a:ea typeface="Times New Roman" pitchFamily="18" charset="0"/>
                <a:cs typeface="Arial" charset="0"/>
              </a:rPr>
              <a:t>CHIUDERE</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defTabSz="685800" eaLnBrk="0" hangingPunct="0">
              <a:tabLst>
                <a:tab pos="355600" algn="l"/>
              </a:tabLst>
              <a:defRPr/>
            </a:pPr>
            <a:r>
              <a:rPr lang="it-IT" sz="1000" b="1" dirty="0">
                <a:solidFill>
                  <a:srgbClr val="000000"/>
                </a:solidFill>
                <a:latin typeface="Arial" charset="0"/>
                <a:ea typeface="Times New Roman" pitchFamily="18" charset="0"/>
                <a:cs typeface="Arial" charset="0"/>
              </a:rPr>
              <a:t>SEZIONE A – MOTIVI E MODALITA’ </a:t>
            </a:r>
            <a:r>
              <a:rPr lang="it-IT" sz="1000" b="1" dirty="0" err="1">
                <a:solidFill>
                  <a:srgbClr val="000000"/>
                </a:solidFill>
                <a:latin typeface="Arial" charset="0"/>
                <a:ea typeface="Times New Roman" pitchFamily="18" charset="0"/>
                <a:cs typeface="Arial" charset="0"/>
              </a:rPr>
              <a:t>DI</a:t>
            </a:r>
            <a:r>
              <a:rPr lang="it-IT" sz="1000" b="1" dirty="0">
                <a:solidFill>
                  <a:srgbClr val="000000"/>
                </a:solidFill>
                <a:latin typeface="Arial" charset="0"/>
                <a:ea typeface="Times New Roman" pitchFamily="18" charset="0"/>
                <a:cs typeface="Arial" charset="0"/>
              </a:rPr>
              <a:t> CONTATTO</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Parliamo del suo contatto più recente avvenuto presso lo sportello del servizio clienti di Acquedotto del Fiora.</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A.1 Per quali motivi si è recato presso lo sportello  dell’azienda? [NON LEGGERE; MULTIPLA] </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[1]	</a:t>
            </a:r>
            <a:r>
              <a:rPr lang="it-IT" sz="1000" dirty="0">
                <a:solidFill>
                  <a:schemeClr val="tx1"/>
                </a:solidFill>
                <a:latin typeface="+mn-lt"/>
              </a:rPr>
              <a:t>Richiesta di nuovo contratto, variazione di un contratto, disdetta </a:t>
            </a: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2]	</a:t>
            </a:r>
            <a:r>
              <a:rPr lang="it-IT" sz="1000" dirty="0">
                <a:solidFill>
                  <a:schemeClr val="tx1"/>
                </a:solidFill>
                <a:latin typeface="+mn-lt"/>
              </a:rPr>
              <a:t>Modifica dati anagrafici (</a:t>
            </a:r>
            <a:r>
              <a:rPr lang="it-IT" sz="1000" i="1" dirty="0">
                <a:solidFill>
                  <a:schemeClr val="tx1"/>
                </a:solidFill>
                <a:latin typeface="+mn-lt"/>
              </a:rPr>
              <a:t>nota di </a:t>
            </a:r>
            <a:r>
              <a:rPr lang="it-IT" sz="1000" i="1" dirty="0" err="1">
                <a:solidFill>
                  <a:schemeClr val="tx1"/>
                </a:solidFill>
                <a:latin typeface="+mn-lt"/>
              </a:rPr>
              <a:t>brief</a:t>
            </a:r>
            <a:r>
              <a:rPr lang="it-IT" sz="1000" i="1" dirty="0">
                <a:solidFill>
                  <a:schemeClr val="tx1"/>
                </a:solidFill>
                <a:latin typeface="+mn-lt"/>
              </a:rPr>
              <a:t>: es. indirizzo, residenza</a:t>
            </a:r>
            <a:r>
              <a:rPr lang="it-IT" sz="1000" dirty="0">
                <a:solidFill>
                  <a:schemeClr val="tx1"/>
                </a:solidFill>
                <a:latin typeface="+mn-lt"/>
              </a:rPr>
              <a:t>)</a:t>
            </a: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3]	</a:t>
            </a:r>
            <a:r>
              <a:rPr lang="it-IT" sz="1000" dirty="0">
                <a:solidFill>
                  <a:schemeClr val="tx1"/>
                </a:solidFill>
                <a:latin typeface="+mn-lt"/>
              </a:rPr>
              <a:t>Richiesta di nuovo allacciamento o interventi di vario genere sul contatore (</a:t>
            </a:r>
            <a:r>
              <a:rPr lang="it-IT" sz="1000" i="1" dirty="0">
                <a:solidFill>
                  <a:schemeClr val="tx1"/>
                </a:solidFill>
                <a:latin typeface="+mn-lt"/>
              </a:rPr>
              <a:t>nota di </a:t>
            </a:r>
            <a:r>
              <a:rPr lang="it-IT" sz="1000" i="1" dirty="0" err="1">
                <a:solidFill>
                  <a:schemeClr val="tx1"/>
                </a:solidFill>
                <a:latin typeface="+mn-lt"/>
              </a:rPr>
              <a:t>brief</a:t>
            </a:r>
            <a:r>
              <a:rPr lang="it-IT" sz="1000" i="1" dirty="0">
                <a:solidFill>
                  <a:schemeClr val="tx1"/>
                </a:solidFill>
                <a:latin typeface="+mn-lt"/>
              </a:rPr>
              <a:t>: es. cambio contatore, 	spostamento contatore,</a:t>
            </a:r>
            <a:r>
              <a:rPr lang="it-IT" sz="1000" i="1" u="sng" dirty="0">
                <a:solidFill>
                  <a:schemeClr val="tx1"/>
                </a:solidFill>
                <a:latin typeface="+mn-lt"/>
              </a:rPr>
              <a:t> verifica della lettura </a:t>
            </a:r>
            <a:r>
              <a:rPr lang="it-IT" sz="1000" i="1" dirty="0" err="1">
                <a:solidFill>
                  <a:schemeClr val="tx1"/>
                </a:solidFill>
                <a:latin typeface="+mn-lt"/>
              </a:rPr>
              <a:t>etc</a:t>
            </a:r>
            <a:r>
              <a:rPr lang="it-IT" sz="1000" i="1" dirty="0">
                <a:solidFill>
                  <a:schemeClr val="tx1"/>
                </a:solidFill>
                <a:latin typeface="+mn-lt"/>
              </a:rPr>
              <a:t>)</a:t>
            </a:r>
            <a:endParaRPr lang="it-IT" sz="1000" dirty="0">
              <a:solidFill>
                <a:schemeClr val="tx1"/>
              </a:solidFill>
              <a:latin typeface="+mn-lt"/>
            </a:endParaRP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4]	</a:t>
            </a:r>
            <a:r>
              <a:rPr lang="it-IT" sz="1000" dirty="0">
                <a:solidFill>
                  <a:schemeClr val="tx1"/>
                </a:solidFill>
                <a:latin typeface="+mn-lt"/>
              </a:rPr>
              <a:t>Rateizzazione</a:t>
            </a: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5]	</a:t>
            </a:r>
            <a:r>
              <a:rPr lang="it-IT" sz="1000" u="sng" dirty="0">
                <a:solidFill>
                  <a:schemeClr val="tx1"/>
                </a:solidFill>
                <a:latin typeface="+mn-lt"/>
              </a:rPr>
              <a:t>Informazioni sul recupero del credito o coattivo</a:t>
            </a:r>
            <a:endParaRPr lang="it-IT" sz="1000" dirty="0">
              <a:solidFill>
                <a:schemeClr val="tx1"/>
              </a:solidFill>
              <a:latin typeface="+mn-lt"/>
            </a:endParaRP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6]	</a:t>
            </a:r>
            <a:r>
              <a:rPr lang="it-IT" sz="1000" dirty="0">
                <a:solidFill>
                  <a:schemeClr val="tx1"/>
                </a:solidFill>
                <a:latin typeface="+mn-lt"/>
              </a:rPr>
              <a:t>Informazioni su bollette </a:t>
            </a: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7]	</a:t>
            </a:r>
            <a:r>
              <a:rPr lang="it-IT" sz="1000" dirty="0">
                <a:solidFill>
                  <a:schemeClr val="tx1"/>
                </a:solidFill>
                <a:latin typeface="+mn-lt"/>
              </a:rPr>
              <a:t> Rettifica bollette o richieste di duplicato</a:t>
            </a:r>
          </a:p>
          <a:p>
            <a:pPr defTabSz="685800" eaLnBrk="0" hangingPunct="0">
              <a:tabLst>
                <a:tab pos="355600" algn="l"/>
              </a:tabLst>
              <a:defRPr/>
            </a:pPr>
            <a:r>
              <a:rPr lang="it-IT" sz="1000" dirty="0">
                <a:solidFill>
                  <a:schemeClr val="tx1"/>
                </a:solidFill>
                <a:latin typeface="Arial" charset="0"/>
                <a:ea typeface="Times New Roman" pitchFamily="18" charset="0"/>
                <a:cs typeface="Arial" charset="0"/>
              </a:rPr>
              <a:t>[</a:t>
            </a:r>
            <a:r>
              <a:rPr lang="it-IT" sz="1000" dirty="0">
                <a:solidFill>
                  <a:schemeClr val="tx1"/>
                </a:solidFill>
                <a:latin typeface="Arial" charset="0"/>
                <a:ea typeface="Times New Roman" pitchFamily="18" charset="0"/>
                <a:cs typeface="Arial" charset="0"/>
              </a:rPr>
              <a:t>8]	</a:t>
            </a:r>
            <a:r>
              <a:rPr lang="it-IT" sz="1000" dirty="0">
                <a:solidFill>
                  <a:schemeClr val="tx1"/>
                </a:solidFill>
                <a:latin typeface="Arial" charset="0"/>
                <a:ea typeface="Times New Roman" pitchFamily="18" charset="0"/>
                <a:cs typeface="Arial" charset="0"/>
              </a:rPr>
              <a:t> [</a:t>
            </a:r>
            <a:r>
              <a:rPr lang="it-IT" sz="1000" dirty="0">
                <a:solidFill>
                  <a:schemeClr val="tx1"/>
                </a:solidFill>
                <a:latin typeface="Arial" charset="0"/>
                <a:ea typeface="Times New Roman" pitchFamily="18" charset="0"/>
                <a:cs typeface="Arial" charset="0"/>
              </a:rPr>
              <a:t>11]	Altro [SPECIFICARE]</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[9]</a:t>
            </a:r>
            <a:r>
              <a:rPr lang="it-IT" sz="1000" dirty="0">
                <a:solidFill>
                  <a:srgbClr val="000000"/>
                </a:solidFill>
                <a:latin typeface="Arial" charset="0"/>
                <a:ea typeface="Times New Roman" pitchFamily="18" charset="0"/>
                <a:cs typeface="Arial" charset="0"/>
              </a:rPr>
              <a:t>	Non sa CHIUDERE</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&lt; Se Dom. </a:t>
            </a:r>
            <a:r>
              <a:rPr lang="it-IT" sz="1000" dirty="0">
                <a:solidFill>
                  <a:srgbClr val="000000"/>
                </a:solidFill>
                <a:latin typeface="Arial" charset="0"/>
                <a:ea typeface="Times New Roman" pitchFamily="18" charset="0"/>
                <a:cs typeface="Arial" charset="0"/>
              </a:rPr>
              <a:t>A1</a:t>
            </a:r>
            <a:r>
              <a:rPr lang="it-IT" sz="1000" dirty="0">
                <a:solidFill>
                  <a:schemeClr val="tx1"/>
                </a:solidFill>
                <a:latin typeface="Arial" charset="0"/>
                <a:ea typeface="Times New Roman" pitchFamily="18" charset="0"/>
                <a:cs typeface="Arial" charset="0"/>
              </a:rPr>
              <a:t>=6 </a:t>
            </a:r>
            <a:r>
              <a:rPr lang="it-IT" sz="1000" dirty="0">
                <a:solidFill>
                  <a:srgbClr val="000000"/>
                </a:solidFill>
                <a:latin typeface="Arial" charset="0"/>
                <a:ea typeface="Times New Roman" pitchFamily="18" charset="0"/>
                <a:cs typeface="Arial" charset="0"/>
              </a:rPr>
              <a:t>&gt;</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A.2	Mi ha detto di essersi recato agli sportelli di Acquedotto del Fiora per richiedere informazioni riguardanti la bolletta. In particolare, cose non Le  era risultato sufficientemente chiaro?[Le hanno risposto.. [LEGGERE] &lt;AMMESSO NON SA&gt;</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[1]La suddivisione del consumo in scaglioni ad importi differenziati</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[2]Se si trattava di bolletta su consumo previsto o reale</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[3]Il periodo di riferimento</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[4]La presenza di voci diverse dalla tariffa di acqua, fogna e depurazione </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[5]La competenze di interessi di mora e spese di recupero del credito (ad. Es. raccomandate, [6]telegrammi o intervento di sospensione della fornitura)</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[7]La detrazione dell’acconto nella bolletta a conguaglio</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p:txBody>
      </p:sp>
      <p:sp>
        <p:nvSpPr>
          <p:cNvPr id="599042" name="Rettangolo 2"/>
          <p:cNvSpPr>
            <a:spLocks noChangeArrowheads="1"/>
          </p:cNvSpPr>
          <p:nvPr/>
        </p:nvSpPr>
        <p:spPr bwMode="auto">
          <a:xfrm>
            <a:off x="714375" y="-15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chemeClr val="tx1"/>
                </a:solidFill>
                <a:latin typeface="Arial" charset="0"/>
                <a:cs typeface="Arial" charset="0"/>
              </a:rPr>
              <a:t>QUESTIONARIO CALL BACK SPORTELLO</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1" name="Rectangle 3"/>
          <p:cNvSpPr>
            <a:spLocks noChangeArrowheads="1"/>
          </p:cNvSpPr>
          <p:nvPr/>
        </p:nvSpPr>
        <p:spPr bwMode="auto">
          <a:xfrm>
            <a:off x="827584" y="476672"/>
            <a:ext cx="8072438" cy="6002285"/>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A.3.	&lt; A TUTTI &gt; Attraverso il contatto allo sportello di cui stiamo parlando è riuscito a risolvere la sua richiesta? [LEGGERE] </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Si, del tutto</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[ 2] Si, in parte (la pratica è in corso di lavorazione)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No</a:t>
            </a:r>
          </a:p>
          <a:p>
            <a:pPr marL="355600" indent="-355600"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A.4	&lt; Se Dom. A.3 =2 &gt;  Cosa dovrà fare ancora? &lt; AMMESSO NON SA&gt; [MULTIPLA; NON LEGGERE]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Attendere una chiamata dell’azienda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[ 2] Devo presentare della documentazione mancante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Devo fare dei pagamenti per dar corso alla pratica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[ 4] Recarsi nuovamente presso gli sportelli dell’azienda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[ 5] Contattare telefonicamente l’azienda </a:t>
            </a:r>
            <a:r>
              <a:rPr lang="it-IT" sz="1000" dirty="0">
                <a:solidFill>
                  <a:schemeClr val="tx1"/>
                </a:solidFill>
                <a:latin typeface="Arial" charset="0"/>
                <a:ea typeface="Times New Roman" pitchFamily="18" charset="0"/>
                <a:cs typeface="Arial" charset="0"/>
              </a:rPr>
              <a:t>(al </a:t>
            </a:r>
            <a:r>
              <a:rPr lang="it-IT" sz="1000" dirty="0">
                <a:solidFill>
                  <a:schemeClr val="tx1"/>
                </a:solidFill>
                <a:latin typeface="Arial" charset="0"/>
                <a:ea typeface="Times New Roman" pitchFamily="18" charset="0"/>
                <a:cs typeface="Arial" charset="0"/>
              </a:rPr>
              <a:t> </a:t>
            </a:r>
            <a:r>
              <a:rPr lang="it-IT" sz="1000" dirty="0" err="1">
                <a:solidFill>
                  <a:schemeClr val="tx1"/>
                </a:solidFill>
                <a:latin typeface="Arial" charset="0"/>
                <a:ea typeface="Times New Roman" pitchFamily="18" charset="0"/>
                <a:cs typeface="Arial" charset="0"/>
              </a:rPr>
              <a:t>call</a:t>
            </a:r>
            <a:r>
              <a:rPr lang="it-IT" sz="1000" dirty="0">
                <a:solidFill>
                  <a:schemeClr val="tx1"/>
                </a:solidFill>
                <a:latin typeface="Arial" charset="0"/>
                <a:ea typeface="Times New Roman" pitchFamily="18" charset="0"/>
                <a:cs typeface="Arial" charset="0"/>
              </a:rPr>
              <a:t> center)</a:t>
            </a:r>
            <a:endParaRPr lang="it-IT" sz="1000" dirty="0">
              <a:solidFill>
                <a:schemeClr val="tx1"/>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[ 6] Altro (specificare)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A.5.	 &lt; Se Dom. A.3 =3 &gt; Per quali motivi non è riuscito a risolvere la sua richiesta? &lt;AMMESSO NON SA&gt; [MULTIPLA; NON LEGGERE]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a:t>
            </a:r>
            <a:r>
              <a:rPr lang="it-IT" sz="1000" strike="sngStrike" dirty="0">
                <a:solidFill>
                  <a:srgbClr val="000000"/>
                </a:solidFill>
                <a:latin typeface="Arial" charset="0"/>
                <a:ea typeface="Times New Roman" pitchFamily="18" charset="0"/>
                <a:cs typeface="Arial" charset="0"/>
              </a:rPr>
              <a:t>] </a:t>
            </a:r>
            <a:r>
              <a:rPr lang="it-IT" sz="1000" dirty="0">
                <a:solidFill>
                  <a:schemeClr val="tx1"/>
                </a:solidFill>
                <a:latin typeface="Arial" charset="0"/>
                <a:ea typeface="Times New Roman" pitchFamily="18" charset="0"/>
                <a:cs typeface="Arial" charset="0"/>
              </a:rPr>
              <a:t>Il personale non ha saputo darmi una risposta esaustiva</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	[ 2] L’operatore di sportello mi ha rimandato ad altra persona</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	[ 3] Devo aspettare della documentazione e poi ricontattarli</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 	[ 4] Non avevo a disposizione la documentazione necessaria</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	 [ 5] Mi hanno risposto che la mia richiesta non può avere seguito</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[ 6] Altro (specificare)</a:t>
            </a:r>
          </a:p>
          <a:p>
            <a:pPr marL="355600" indent="-355600"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&lt; A TUTTI &gt;</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A.6.	 L’attesa prima di essere chiamato dall’operatore è </a:t>
            </a:r>
            <a:r>
              <a:rPr lang="it-IT" sz="1000" dirty="0" err="1">
                <a:solidFill>
                  <a:srgbClr val="000000"/>
                </a:solidFill>
                <a:latin typeface="Arial" charset="0"/>
                <a:ea typeface="Times New Roman" pitchFamily="18" charset="0"/>
                <a:cs typeface="Arial" charset="0"/>
              </a:rPr>
              <a:t>durata…</a:t>
            </a:r>
            <a:r>
              <a:rPr lang="it-IT" sz="1000" dirty="0">
                <a:solidFill>
                  <a:srgbClr val="000000"/>
                </a:solidFill>
                <a:latin typeface="Arial" charset="0"/>
                <a:ea typeface="Times New Roman" pitchFamily="18" charset="0"/>
                <a:cs typeface="Arial" charset="0"/>
              </a:rPr>
              <a:t> [LEGGERE]  [nota di </a:t>
            </a:r>
            <a:r>
              <a:rPr lang="it-IT" sz="1000" dirty="0" err="1">
                <a:solidFill>
                  <a:srgbClr val="000000"/>
                </a:solidFill>
                <a:latin typeface="Arial" charset="0"/>
                <a:ea typeface="Times New Roman" pitchFamily="18" charset="0"/>
                <a:cs typeface="Arial" charset="0"/>
              </a:rPr>
              <a:t>brief</a:t>
            </a:r>
            <a:r>
              <a:rPr lang="it-IT" sz="1000" dirty="0">
                <a:solidFill>
                  <a:srgbClr val="000000"/>
                </a:solidFill>
                <a:latin typeface="Arial" charset="0"/>
                <a:ea typeface="Times New Roman" pitchFamily="18" charset="0"/>
                <a:cs typeface="Arial" charset="0"/>
              </a:rPr>
              <a:t>: tempo complessivo: da quando sono arrivato a quando sono </a:t>
            </a:r>
            <a:r>
              <a:rPr lang="it-IT" sz="1000" dirty="0">
                <a:solidFill>
                  <a:srgbClr val="000000"/>
                </a:solidFill>
                <a:latin typeface="Arial" charset="0"/>
                <a:ea typeface="Times New Roman" pitchFamily="18" charset="0"/>
                <a:cs typeface="Arial" charset="0"/>
              </a:rPr>
              <a:t> </a:t>
            </a:r>
            <a:r>
              <a:rPr lang="it-IT" sz="1000" dirty="0">
                <a:solidFill>
                  <a:schemeClr val="tx1"/>
                </a:solidFill>
                <a:latin typeface="Arial" charset="0"/>
                <a:ea typeface="Times New Roman" pitchFamily="18" charset="0"/>
                <a:cs typeface="Arial" charset="0"/>
              </a:rPr>
              <a:t>stato chiamato</a:t>
            </a:r>
            <a:r>
              <a:rPr lang="it-IT" sz="1000" dirty="0">
                <a:solidFill>
                  <a:srgbClr val="000000"/>
                </a:solidFill>
                <a:latin typeface="Arial" charset="0"/>
                <a:ea typeface="Times New Roman" pitchFamily="18" charset="0"/>
                <a:cs typeface="Arial" charset="0"/>
              </a:rPr>
              <a:t>]</a:t>
            </a: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Meno di 15 minuti</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[ 2] Tra 15 e 40  minuti</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Tra 40 e 60 minuti</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[ 4] Oltre un’ora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[ 5] non ricorda [NON LEGGERE]</a:t>
            </a:r>
            <a:r>
              <a:rPr lang="it-IT" sz="1000" dirty="0">
                <a:latin typeface="Arial" charset="0"/>
                <a:ea typeface="Times New Roman" pitchFamily="18" charset="0"/>
                <a:cs typeface="Arial" charset="0"/>
              </a:rPr>
              <a:t> </a:t>
            </a:r>
          </a:p>
          <a:p>
            <a:pPr marL="355600" indent="-355600" defTabSz="685800" eaLnBrk="0" hangingPunct="0">
              <a:tabLst>
                <a:tab pos="355600" algn="l"/>
              </a:tabLst>
              <a:defRPr/>
            </a:pPr>
            <a:endParaRPr lang="it-IT" sz="1000" dirty="0">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A.6bis. La sua permanenza con l’operatore è durata: … [LEGGERE]  [nota di </a:t>
            </a:r>
            <a:r>
              <a:rPr lang="it-IT" sz="1000" dirty="0" err="1">
                <a:solidFill>
                  <a:srgbClr val="000000"/>
                </a:solidFill>
                <a:latin typeface="Arial" charset="0"/>
                <a:ea typeface="Times New Roman" pitchFamily="18" charset="0"/>
                <a:cs typeface="Arial" charset="0"/>
              </a:rPr>
              <a:t>brief</a:t>
            </a:r>
            <a:r>
              <a:rPr lang="it-IT" sz="1000" dirty="0">
                <a:solidFill>
                  <a:srgbClr val="000000"/>
                </a:solidFill>
                <a:latin typeface="Arial" charset="0"/>
                <a:ea typeface="Times New Roman" pitchFamily="18" charset="0"/>
                <a:cs typeface="Arial" charset="0"/>
              </a:rPr>
              <a:t>: tempo complessivo: da quando sono chiamato a quando sono andato via]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Meno di </a:t>
            </a:r>
            <a:r>
              <a:rPr lang="it-IT" sz="1000" dirty="0">
                <a:solidFill>
                  <a:srgbClr val="000000"/>
                </a:solidFill>
                <a:latin typeface="Arial" charset="0"/>
                <a:ea typeface="Times New Roman" pitchFamily="18" charset="0"/>
                <a:cs typeface="Arial" charset="0"/>
              </a:rPr>
              <a:t> </a:t>
            </a:r>
            <a:r>
              <a:rPr lang="it-IT" sz="1000" dirty="0">
                <a:solidFill>
                  <a:schemeClr val="tx1"/>
                </a:solidFill>
                <a:latin typeface="Arial" charset="0"/>
                <a:ea typeface="Times New Roman" pitchFamily="18" charset="0"/>
                <a:cs typeface="Arial" charset="0"/>
              </a:rPr>
              <a:t>5</a:t>
            </a:r>
            <a:r>
              <a:rPr lang="it-IT" sz="1000" dirty="0">
                <a:solidFill>
                  <a:srgbClr val="000000"/>
                </a:solidFill>
                <a:latin typeface="Arial" charset="0"/>
                <a:ea typeface="Times New Roman" pitchFamily="18" charset="0"/>
                <a:cs typeface="Arial" charset="0"/>
              </a:rPr>
              <a:t> </a:t>
            </a:r>
            <a:r>
              <a:rPr lang="it-IT" sz="1000" dirty="0">
                <a:solidFill>
                  <a:srgbClr val="000000"/>
                </a:solidFill>
                <a:latin typeface="Arial" charset="0"/>
                <a:ea typeface="Times New Roman" pitchFamily="18" charset="0"/>
                <a:cs typeface="Arial" charset="0"/>
              </a:rPr>
              <a:t>minuti</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[ 2]Tra </a:t>
            </a:r>
            <a:r>
              <a:rPr lang="it-IT" sz="1000" dirty="0">
                <a:solidFill>
                  <a:srgbClr val="000000"/>
                </a:solidFill>
                <a:latin typeface="Arial" charset="0"/>
                <a:ea typeface="Times New Roman" pitchFamily="18" charset="0"/>
                <a:cs typeface="Arial" charset="0"/>
              </a:rPr>
              <a:t> 5 e 15 minuti</a:t>
            </a: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Tra </a:t>
            </a:r>
            <a:r>
              <a:rPr lang="it-IT" sz="1000" dirty="0">
                <a:solidFill>
                  <a:srgbClr val="000000"/>
                </a:solidFill>
                <a:latin typeface="Arial" charset="0"/>
                <a:ea typeface="Times New Roman" pitchFamily="18" charset="0"/>
                <a:cs typeface="Arial" charset="0"/>
              </a:rPr>
              <a:t>15 e 40 minuti</a:t>
            </a: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[ 4] </a:t>
            </a:r>
            <a:r>
              <a:rPr lang="it-IT" sz="1000" dirty="0">
                <a:solidFill>
                  <a:srgbClr val="000000"/>
                </a:solidFill>
                <a:latin typeface="Arial" charset="0"/>
                <a:ea typeface="Times New Roman" pitchFamily="18" charset="0"/>
                <a:cs typeface="Arial" charset="0"/>
              </a:rPr>
              <a:t>Oltre </a:t>
            </a:r>
            <a:r>
              <a:rPr lang="it-IT" sz="1000" dirty="0">
                <a:solidFill>
                  <a:srgbClr val="000000"/>
                </a:solidFill>
                <a:latin typeface="Arial" charset="0"/>
                <a:ea typeface="Times New Roman" pitchFamily="18" charset="0"/>
                <a:cs typeface="Arial" charset="0"/>
              </a:rPr>
              <a:t>40’</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[ 5] Non ricorda  [NON LEGGERE]</a:t>
            </a:r>
            <a:endParaRPr lang="it-IT" sz="1000" dirty="0">
              <a:latin typeface="Arial" charset="0"/>
              <a:ea typeface="Times New Roman" pitchFamily="18" charset="0"/>
              <a:cs typeface="Arial" charset="0"/>
            </a:endParaRPr>
          </a:p>
        </p:txBody>
      </p:sp>
      <p:sp>
        <p:nvSpPr>
          <p:cNvPr id="600066"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chemeClr val="tx1"/>
                </a:solidFill>
                <a:latin typeface="Arial" charset="0"/>
                <a:cs typeface="Arial" charset="0"/>
              </a:rPr>
              <a:t>QUESTIONARIO CALL BACK SPORTELLO</a:t>
            </a:r>
            <a:endParaRPr lang="it-IT" sz="120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5" name="Rectangle 2"/>
          <p:cNvSpPr>
            <a:spLocks noChangeArrowheads="1"/>
          </p:cNvSpPr>
          <p:nvPr/>
        </p:nvSpPr>
        <p:spPr bwMode="auto">
          <a:xfrm>
            <a:off x="708025" y="428625"/>
            <a:ext cx="8223250" cy="2786063"/>
          </a:xfrm>
          <a:prstGeom prst="rect">
            <a:avLst/>
          </a:prstGeom>
          <a:noFill/>
          <a:ln w="9525">
            <a:noFill/>
            <a:miter lim="800000"/>
            <a:headEnd/>
            <a:tailEnd/>
          </a:ln>
        </p:spPr>
        <p:txBody>
          <a:bodyPr/>
          <a:lstStyle/>
          <a:p>
            <a:pPr marL="355600" indent="-355600" eaLnBrk="0" hangingPunct="0">
              <a:spcBef>
                <a:spcPct val="20000"/>
              </a:spcBef>
              <a:tabLst>
                <a:tab pos="355600" algn="l"/>
              </a:tabLst>
            </a:pPr>
            <a:endParaRPr lang="it-IT" sz="1000" b="1">
              <a:solidFill>
                <a:srgbClr val="000000"/>
              </a:solidFill>
              <a:latin typeface="Arial" charset="0"/>
              <a:cs typeface="Arial" charset="0"/>
            </a:endParaRPr>
          </a:p>
          <a:p>
            <a:pPr marL="355600" indent="-355600" eaLnBrk="0" hangingPunct="0">
              <a:spcBef>
                <a:spcPct val="20000"/>
              </a:spcBef>
              <a:tabLst>
                <a:tab pos="355600" algn="l"/>
              </a:tabLst>
            </a:pPr>
            <a:r>
              <a:rPr lang="it-IT" sz="1000" b="1">
                <a:solidFill>
                  <a:srgbClr val="000000"/>
                </a:solidFill>
                <a:latin typeface="Arial" charset="0"/>
                <a:cs typeface="Arial" charset="0"/>
              </a:rPr>
              <a:t>SEZIONE B - CUSTOMER SATISFACTION SPORTELLI</a:t>
            </a:r>
          </a:p>
          <a:p>
            <a:pPr marL="355600" indent="-355600" eaLnBrk="0" hangingPunct="0">
              <a:spcBef>
                <a:spcPct val="20000"/>
              </a:spcBef>
              <a:tabLst>
                <a:tab pos="355600" algn="l"/>
              </a:tabLst>
            </a:pPr>
            <a:r>
              <a:rPr lang="it-IT" sz="1000">
                <a:solidFill>
                  <a:srgbClr val="000000"/>
                </a:solidFill>
                <a:latin typeface="Arial" charset="0"/>
                <a:cs typeface="Arial" charset="0"/>
              </a:rPr>
              <a:t>B.1.	 Le citerò ora alcuni aspetti relativi al servizio fornitole dallo sportello Acquedotto del Fiora che lei ha contattato. Per ognuno degli aspetti mi dovrebbe dire, quanto è stato soddisfatto (utilizzando una scala di tipo scolastico da 1 a 10, dove 1=per nulla soddisfatto e 10=totalmente soddisfatto o assolutamente importante)</a:t>
            </a: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tabLst>
                <a:tab pos="355600" algn="l"/>
              </a:tabLst>
            </a:pPr>
            <a:endParaRPr lang="it-IT" sz="1000">
              <a:solidFill>
                <a:srgbClr val="000000"/>
              </a:solidFill>
              <a:latin typeface="Arial" charset="0"/>
              <a:cs typeface="Arial" charset="0"/>
            </a:endParaRPr>
          </a:p>
          <a:p>
            <a:pPr marL="355600" indent="-355600" eaLnBrk="0" hangingPunct="0">
              <a:tabLst>
                <a:tab pos="355600" algn="l"/>
              </a:tabLst>
            </a:pPr>
            <a:r>
              <a:rPr lang="it-IT" sz="1000">
                <a:solidFill>
                  <a:srgbClr val="000000"/>
                </a:solidFill>
                <a:latin typeface="Arial" charset="0"/>
                <a:cs typeface="Arial" charset="0"/>
              </a:rPr>
              <a:t>B.2.	Quale dei seguenti aspetti sono  per Lei i due più importanti? (multipla, max  2 risposte)</a:t>
            </a:r>
          </a:p>
          <a:p>
            <a:pPr marL="1143000" lvl="2" indent="-228600" fontAlgn="ctr">
              <a:buFont typeface="Verdana" pitchFamily="34" charset="0"/>
              <a:buAutoNum type="arabicPeriod"/>
              <a:tabLst>
                <a:tab pos="355600" algn="l"/>
              </a:tabLst>
            </a:pPr>
            <a:r>
              <a:rPr lang="it-IT" sz="1000">
                <a:solidFill>
                  <a:schemeClr val="tx1"/>
                </a:solidFill>
                <a:latin typeface="Arial" charset="0"/>
                <a:ea typeface="Times New Roman" pitchFamily="18" charset="0"/>
                <a:cs typeface="Arial" charset="0"/>
              </a:rPr>
              <a:t>Gli orari di apertura dello sportello</a:t>
            </a:r>
          </a:p>
          <a:p>
            <a:pPr marL="1143000" lvl="2" indent="-228600" fontAlgn="ctr">
              <a:buFont typeface="Verdana" pitchFamily="34" charset="0"/>
              <a:buAutoNum type="arabicPeriod"/>
              <a:tabLst>
                <a:tab pos="355600" algn="l"/>
              </a:tabLst>
            </a:pPr>
            <a:r>
              <a:rPr lang="it-IT" sz="1000">
                <a:solidFill>
                  <a:schemeClr val="tx1"/>
                </a:solidFill>
                <a:latin typeface="Arial" charset="0"/>
                <a:ea typeface="Times New Roman" pitchFamily="18" charset="0"/>
                <a:cs typeface="Arial" charset="0"/>
              </a:rPr>
              <a:t>i tempi di attesa per parlare con l’operatore di sportello</a:t>
            </a:r>
          </a:p>
          <a:p>
            <a:pPr marL="1143000" lvl="2" indent="-228600" fontAlgn="ctr">
              <a:buFont typeface="Verdana" pitchFamily="34" charset="0"/>
              <a:buAutoNum type="arabicPeriod"/>
              <a:tabLst>
                <a:tab pos="355600" algn="l"/>
              </a:tabLst>
            </a:pPr>
            <a:r>
              <a:rPr lang="it-IT" sz="1000">
                <a:solidFill>
                  <a:schemeClr val="tx1"/>
                </a:solidFill>
                <a:latin typeface="Arial" charset="0"/>
                <a:ea typeface="Times New Roman" pitchFamily="18" charset="0"/>
                <a:cs typeface="Arial" charset="0"/>
              </a:rPr>
              <a:t>la competenza dell’operatore</a:t>
            </a:r>
          </a:p>
          <a:p>
            <a:pPr marL="1143000" lvl="2" indent="-228600" fontAlgn="ctr">
              <a:buFont typeface="Verdana" pitchFamily="34" charset="0"/>
              <a:buAutoNum type="arabicPeriod"/>
              <a:tabLst>
                <a:tab pos="355600" algn="l"/>
              </a:tabLst>
            </a:pPr>
            <a:r>
              <a:rPr lang="it-IT" sz="1000">
                <a:solidFill>
                  <a:schemeClr val="tx1"/>
                </a:solidFill>
                <a:latin typeface="Arial" charset="0"/>
                <a:ea typeface="Times New Roman" pitchFamily="18" charset="0"/>
                <a:cs typeface="Arial" charset="0"/>
              </a:rPr>
              <a:t>la cortesia dell’operatore </a:t>
            </a:r>
          </a:p>
          <a:p>
            <a:pPr marL="355600" indent="-355600" fontAlgn="ctr">
              <a:tabLst>
                <a:tab pos="355600" algn="l"/>
              </a:tabLst>
            </a:pPr>
            <a:endParaRPr lang="it-IT" sz="1000">
              <a:solidFill>
                <a:schemeClr val="tx1"/>
              </a:solidFill>
              <a:latin typeface="Arial" charset="0"/>
              <a:ea typeface="Times New Roman" pitchFamily="18"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B.3.	Considerando complessivamente il servizio ricevuto presso lo sportello che voto da ad Acquedotto del Fiora su una scala da 1 a 10, dove 1 è il minimo e 10 è il massimo? </a:t>
            </a:r>
          </a:p>
          <a:p>
            <a:pPr marL="355600" indent="-355600" eaLnBrk="0" hangingPunct="0">
              <a:spcBef>
                <a:spcPct val="20000"/>
              </a:spcBef>
              <a:tabLst>
                <a:tab pos="355600" algn="l"/>
              </a:tabLst>
            </a:pPr>
            <a:endParaRPr lang="it-IT" sz="1000">
              <a:solidFill>
                <a:schemeClr val="tx1"/>
              </a:solidFill>
              <a:latin typeface="Arial"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B.4.	Sempre considerando gli aspetti relativi al contatto allo sportello, ritiene che il servizio…</a:t>
            </a:r>
          </a:p>
          <a:p>
            <a:pPr marL="355600" indent="-355600" eaLnBrk="0" hangingPunct="0">
              <a:spcBef>
                <a:spcPct val="20000"/>
              </a:spcBef>
              <a:tabLst>
                <a:tab pos="355600" algn="l"/>
              </a:tabLst>
            </a:pPr>
            <a:r>
              <a:rPr lang="it-IT" sz="1000">
                <a:solidFill>
                  <a:schemeClr val="tx1"/>
                </a:solidFill>
                <a:latin typeface="Arial" charset="0"/>
                <a:cs typeface="Arial" charset="0"/>
              </a:rPr>
              <a:t>	[1] delude le sue aspettative</a:t>
            </a:r>
          </a:p>
          <a:p>
            <a:pPr marL="355600" indent="-355600" eaLnBrk="0" hangingPunct="0">
              <a:spcBef>
                <a:spcPct val="20000"/>
              </a:spcBef>
              <a:tabLst>
                <a:tab pos="355600" algn="l"/>
              </a:tabLst>
            </a:pPr>
            <a:r>
              <a:rPr lang="it-IT" sz="1000">
                <a:solidFill>
                  <a:schemeClr val="tx1"/>
                </a:solidFill>
                <a:latin typeface="Arial" charset="0"/>
                <a:cs typeface="Arial" charset="0"/>
              </a:rPr>
              <a:t>	[2] è in linea con le sue aspettative</a:t>
            </a:r>
          </a:p>
          <a:p>
            <a:pPr marL="355600" indent="-355600" eaLnBrk="0" hangingPunct="0">
              <a:spcBef>
                <a:spcPct val="20000"/>
              </a:spcBef>
              <a:tabLst>
                <a:tab pos="355600" algn="l"/>
              </a:tabLst>
            </a:pPr>
            <a:r>
              <a:rPr lang="it-IT" sz="1000">
                <a:solidFill>
                  <a:schemeClr val="tx1"/>
                </a:solidFill>
                <a:latin typeface="Arial" charset="0"/>
                <a:cs typeface="Arial" charset="0"/>
              </a:rPr>
              <a:t>	[3] supera le sue aspettative</a:t>
            </a:r>
          </a:p>
          <a:p>
            <a:pPr marL="355600" indent="-355600" fontAlgn="ctr">
              <a:tabLst>
                <a:tab pos="355600" algn="l"/>
              </a:tabLst>
            </a:pPr>
            <a:endParaRPr lang="it-IT" sz="1000">
              <a:solidFill>
                <a:schemeClr val="tx1"/>
              </a:solidFill>
              <a:latin typeface="Arial" charset="0"/>
              <a:cs typeface="Times New Roman" pitchFamily="18" charset="0"/>
            </a:endParaRPr>
          </a:p>
        </p:txBody>
      </p:sp>
      <p:graphicFrame>
        <p:nvGraphicFramePr>
          <p:cNvPr id="426093" name="Group 109"/>
          <p:cNvGraphicFramePr>
            <a:graphicFrameLocks noGrp="1"/>
          </p:cNvGraphicFramePr>
          <p:nvPr/>
        </p:nvGraphicFramePr>
        <p:xfrm>
          <a:off x="1835150" y="1412875"/>
          <a:ext cx="5903913" cy="1804988"/>
        </p:xfrm>
        <a:graphic>
          <a:graphicData uri="http://schemas.openxmlformats.org/drawingml/2006/table">
            <a:tbl>
              <a:tblPr/>
              <a:tblGrid>
                <a:gridCol w="4534842"/>
                <a:gridCol w="1368152"/>
              </a:tblGrid>
              <a:tr h="500066">
                <a:tc>
                  <a:txBody>
                    <a:bodyPr/>
                    <a:lstStyle/>
                    <a:p>
                      <a:pPr marL="0" marR="0" lvl="0" indent="0" algn="ctr" defTabSz="914400" rtl="0" eaLnBrk="0" fontAlgn="base" latinLnBrk="0" hangingPunct="0">
                        <a:lnSpc>
                          <a:spcPct val="100000"/>
                        </a:lnSpc>
                        <a:spcBef>
                          <a:spcPct val="0"/>
                        </a:spcBef>
                        <a:spcAft>
                          <a:spcPct val="0"/>
                        </a:spcAft>
                        <a:buClr>
                          <a:srgbClr val="000000"/>
                        </a:buClr>
                        <a:buSzTx/>
                        <a:buFont typeface="Times" pitchFamily="18" charset="0"/>
                        <a:buNone/>
                        <a:tabLst/>
                      </a:pPr>
                      <a:r>
                        <a:rPr kumimoji="0" lang="it-IT" sz="1000" b="1" i="0" u="none" strike="noStrike" cap="none" normalizeH="0" baseline="0" dirty="0" smtClean="0">
                          <a:ln>
                            <a:noFill/>
                          </a:ln>
                          <a:solidFill>
                            <a:schemeClr val="tx1"/>
                          </a:solidFill>
                          <a:effectLst/>
                          <a:latin typeface="Arial" pitchFamily="34" charset="0"/>
                          <a:ea typeface="Times New Roman" pitchFamily="18" charset="0"/>
                          <a:cs typeface="Verdana" pitchFamily="34" charset="0"/>
                        </a:rPr>
                        <a:t>Aspetti del servizio fornito allo sportello</a:t>
                      </a:r>
                    </a:p>
                    <a:p>
                      <a:pPr marL="0" marR="0" lvl="0" indent="0" algn="ctr" defTabSz="914400" rtl="0" eaLnBrk="0" fontAlgn="base" latinLnBrk="0" hangingPunct="0">
                        <a:lnSpc>
                          <a:spcPct val="100000"/>
                        </a:lnSpc>
                        <a:spcBef>
                          <a:spcPct val="0"/>
                        </a:spcBef>
                        <a:spcAft>
                          <a:spcPct val="0"/>
                        </a:spcAft>
                        <a:buClr>
                          <a:srgbClr val="000000"/>
                        </a:buClr>
                        <a:buSzTx/>
                        <a:buFont typeface="Times" pitchFamily="18" charset="0"/>
                        <a:buNone/>
                        <a:tabLst/>
                      </a:pPr>
                      <a:r>
                        <a:rPr kumimoji="0" lang="it-IT" sz="1000" b="1" i="1" u="none" strike="noStrike" cap="none" normalizeH="0" baseline="0" dirty="0" smtClean="0">
                          <a:ln>
                            <a:noFill/>
                          </a:ln>
                          <a:solidFill>
                            <a:schemeClr val="tx1"/>
                          </a:solidFill>
                          <a:effectLst/>
                          <a:latin typeface="Arial" pitchFamily="34" charset="0"/>
                          <a:ea typeface="Times New Roman" pitchFamily="18" charset="0"/>
                          <a:cs typeface="Verdana" pitchFamily="34" charset="0"/>
                        </a:rPr>
                        <a:t>(leggere gli aspetti con rotazione)</a:t>
                      </a:r>
                      <a:endParaRPr kumimoji="0" lang="it-IT" sz="1400" b="1" i="0" u="none" strike="noStrike" cap="none" normalizeH="0" baseline="0" dirty="0" smtClean="0">
                        <a:ln>
                          <a:noFill/>
                        </a:ln>
                        <a:solidFill>
                          <a:schemeClr val="tx1"/>
                        </a:solidFill>
                        <a:effectLst/>
                        <a:latin typeface="Arial" pitchFamily="34" charset="0"/>
                        <a:ea typeface="Times New Roman" pitchFamily="18" charset="0"/>
                        <a:cs typeface="Lucida Sans Unicode"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00000"/>
                        </a:buClr>
                        <a:buSzTx/>
                        <a:buFont typeface="Times" pitchFamily="18" charset="0"/>
                        <a:buNone/>
                        <a:tabLst/>
                      </a:pPr>
                      <a:r>
                        <a:rPr kumimoji="0" lang="it-IT" sz="1000" b="1" i="0" u="none" strike="noStrike" cap="none" normalizeH="0" baseline="0" dirty="0" smtClean="0">
                          <a:ln>
                            <a:noFill/>
                          </a:ln>
                          <a:solidFill>
                            <a:schemeClr val="tx1"/>
                          </a:solidFill>
                          <a:effectLst/>
                          <a:latin typeface="Arial" pitchFamily="34" charset="0"/>
                          <a:ea typeface="Times New Roman" pitchFamily="18" charset="0"/>
                          <a:cs typeface="Verdana" pitchFamily="34" charset="0"/>
                        </a:rPr>
                        <a:t>Quanto è stato soddisfatto </a:t>
                      </a:r>
                      <a:r>
                        <a:rPr kumimoji="0" lang="it-IT" sz="1000" b="1" i="0" u="none" strike="noStrike" cap="none" normalizeH="0" baseline="0" dirty="0" err="1" smtClean="0">
                          <a:ln>
                            <a:noFill/>
                          </a:ln>
                          <a:solidFill>
                            <a:schemeClr val="tx1"/>
                          </a:solidFill>
                          <a:effectLst/>
                          <a:latin typeface="Arial" pitchFamily="34" charset="0"/>
                          <a:ea typeface="Times New Roman" pitchFamily="18" charset="0"/>
                          <a:cs typeface="Verdana" pitchFamily="34" charset="0"/>
                        </a:rPr>
                        <a:t>di…</a:t>
                      </a:r>
                      <a:r>
                        <a:rPr kumimoji="0" lang="it-IT" sz="1000" b="1" i="0" u="none" strike="noStrike" cap="none" normalizeH="0" baseline="0" dirty="0" smtClean="0">
                          <a:ln>
                            <a:noFill/>
                          </a:ln>
                          <a:solidFill>
                            <a:schemeClr val="tx1"/>
                          </a:solidFill>
                          <a:effectLst/>
                          <a:latin typeface="Arial" pitchFamily="34" charset="0"/>
                          <a:ea typeface="Times New Roman" pitchFamily="18" charset="0"/>
                          <a:cs typeface="Verdana" pitchFamily="34" charset="0"/>
                        </a:rPr>
                        <a:t>. ?</a:t>
                      </a:r>
                      <a:endParaRPr kumimoji="0" lang="it-IT" sz="1400" b="1" i="0" u="none" strike="noStrike" cap="none" normalizeH="0" baseline="0" dirty="0" smtClean="0">
                        <a:ln>
                          <a:noFill/>
                        </a:ln>
                        <a:solidFill>
                          <a:schemeClr val="tx1"/>
                        </a:solidFill>
                        <a:effectLst/>
                        <a:latin typeface="Arial" pitchFamily="34" charset="0"/>
                        <a:ea typeface="Times New Roman" pitchFamily="18" charset="0"/>
                        <a:cs typeface="Lucida Sans Unicode"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22">
                <a:tc>
                  <a:txBody>
                    <a:bodyPr/>
                    <a:lstStyle/>
                    <a:p>
                      <a:pPr algn="l">
                        <a:spcAft>
                          <a:spcPts val="0"/>
                        </a:spcAft>
                      </a:pPr>
                      <a:r>
                        <a:rPr lang="it-IT" sz="1000" dirty="0">
                          <a:latin typeface="Arial" pitchFamily="34" charset="0"/>
                          <a:ea typeface="Times New Roman"/>
                          <a:cs typeface="Arial" pitchFamily="34" charset="0"/>
                        </a:rPr>
                        <a:t>Gli orari di apertura dello sportello</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2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22">
                <a:tc>
                  <a:txBody>
                    <a:bodyPr/>
                    <a:lstStyle/>
                    <a:p>
                      <a:pPr algn="l">
                        <a:spcAft>
                          <a:spcPts val="0"/>
                        </a:spcAft>
                      </a:pPr>
                      <a:r>
                        <a:rPr lang="it-IT" sz="1000" dirty="0">
                          <a:latin typeface="Arial" pitchFamily="34" charset="0"/>
                          <a:ea typeface="Times New Roman"/>
                          <a:cs typeface="Arial" pitchFamily="34" charset="0"/>
                        </a:rPr>
                        <a:t>i tempi di attesa per parlare con l’operatore di sportello</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2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22">
                <a:tc>
                  <a:txBody>
                    <a:bodyPr/>
                    <a:lstStyle/>
                    <a:p>
                      <a:pPr algn="l">
                        <a:spcAft>
                          <a:spcPts val="0"/>
                        </a:spcAft>
                      </a:pPr>
                      <a:r>
                        <a:rPr lang="it-IT" sz="1000" dirty="0">
                          <a:latin typeface="Arial" pitchFamily="34" charset="0"/>
                          <a:ea typeface="Times New Roman"/>
                          <a:cs typeface="Arial" pitchFamily="34" charset="0"/>
                        </a:rPr>
                        <a:t>la competenza dell’operatore</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2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22">
                <a:tc>
                  <a:txBody>
                    <a:bodyPr/>
                    <a:lstStyle/>
                    <a:p>
                      <a:pPr algn="l">
                        <a:spcAft>
                          <a:spcPts val="0"/>
                        </a:spcAft>
                      </a:pPr>
                      <a:r>
                        <a:rPr lang="it-IT" sz="1000" dirty="0">
                          <a:latin typeface="Arial" pitchFamily="34" charset="0"/>
                          <a:ea typeface="Times New Roman"/>
                          <a:cs typeface="Arial" pitchFamily="34" charset="0"/>
                        </a:rPr>
                        <a:t>la cortesia dell’operatore </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2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01110"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chemeClr val="tx1"/>
                </a:solidFill>
                <a:latin typeface="Arial" charset="0"/>
                <a:cs typeface="Arial" charset="0"/>
              </a:rPr>
              <a:t>QUESTIONARIO CALL BACK SPORTELLO</a:t>
            </a:r>
            <a:endParaRPr lang="it-IT" sz="120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i="1" dirty="0">
                <a:solidFill>
                  <a:schemeClr val="bg1"/>
                </a:solidFill>
              </a:rPr>
              <a:t>CSI </a:t>
            </a:r>
            <a:r>
              <a:rPr lang="it-IT" sz="1800" dirty="0">
                <a:solidFill>
                  <a:schemeClr val="bg1"/>
                </a:solidFill>
              </a:rPr>
              <a:t>- CUSTOMER SATISFACTION INDEX</a:t>
            </a:r>
            <a:endParaRPr lang="it-IT" sz="1800" dirty="0">
              <a:solidFill>
                <a:schemeClr val="bg1"/>
              </a:solidFill>
              <a:effectLst>
                <a:outerShdw blurRad="38100" dist="38100" dir="2700000" algn="tl">
                  <a:srgbClr val="C0C0C0"/>
                </a:outerShdw>
              </a:effectLst>
            </a:endParaRPr>
          </a:p>
        </p:txBody>
      </p:sp>
      <p:sp>
        <p:nvSpPr>
          <p:cNvPr id="19273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CSI – CUSTOMER SATISFACTION INDEX</a:t>
            </a:r>
            <a:br>
              <a:rPr lang="it-IT" sz="2100">
                <a:solidFill>
                  <a:srgbClr val="3366CC"/>
                </a:solidFill>
                <a:cs typeface="Arial" charset="0"/>
              </a:rPr>
            </a:br>
            <a:r>
              <a:rPr lang="it-IT" sz="2100" i="1">
                <a:solidFill>
                  <a:srgbClr val="3366CC"/>
                </a:solidFill>
                <a:cs typeface="Arial" charset="0"/>
              </a:rPr>
              <a:t>2° SEMESTRE 2012</a:t>
            </a:r>
          </a:p>
        </p:txBody>
      </p:sp>
      <p:sp>
        <p:nvSpPr>
          <p:cNvPr id="192733"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5" name="Segnaposto numero diapositiva 24"/>
          <p:cNvSpPr>
            <a:spLocks noGrp="1"/>
          </p:cNvSpPr>
          <p:nvPr>
            <p:ph type="sldNum" sz="quarter" idx="10"/>
          </p:nvPr>
        </p:nvSpPr>
        <p:spPr/>
        <p:txBody>
          <a:bodyPr/>
          <a:lstStyle/>
          <a:p>
            <a:pPr>
              <a:defRPr/>
            </a:pPr>
            <a:fld id="{301569C1-8322-47B4-A867-FDFD5D64723A}" type="slidenum">
              <a:rPr lang="it-IT" smtClean="0"/>
              <a:pPr>
                <a:defRPr/>
              </a:pPr>
              <a:t>19</a:t>
            </a:fld>
            <a:endParaRPr lang="it-IT"/>
          </a:p>
        </p:txBody>
      </p:sp>
      <p:sp>
        <p:nvSpPr>
          <p:cNvPr id="192735" name="Text Box 16"/>
          <p:cNvSpPr txBox="1">
            <a:spLocks noChangeArrowheads="1"/>
          </p:cNvSpPr>
          <p:nvPr/>
        </p:nvSpPr>
        <p:spPr bwMode="auto">
          <a:xfrm>
            <a:off x="2051050" y="2166938"/>
            <a:ext cx="1062038" cy="274637"/>
          </a:xfrm>
          <a:prstGeom prst="rect">
            <a:avLst/>
          </a:prstGeom>
          <a:solidFill>
            <a:schemeClr val="bg1"/>
          </a:solidFill>
          <a:ln w="12700" algn="ctr">
            <a:noFill/>
            <a:miter lim="800000"/>
            <a:headEnd/>
            <a:tailEnd/>
          </a:ln>
        </p:spPr>
        <p:txBody>
          <a:bodyPr wrap="none" lIns="90000" tIns="46800" rIns="90000" bIns="46800">
            <a:spAutoFit/>
          </a:bodyPr>
          <a:lstStyle/>
          <a:p>
            <a:pPr algn="r" defTabSz="449263">
              <a:spcBef>
                <a:spcPct val="50000"/>
              </a:spcBef>
              <a:buClr>
                <a:srgbClr val="000000"/>
              </a:buClr>
              <a:buSzPct val="100000"/>
              <a:buFont typeface="Times" pitchFamily="18" charset="0"/>
              <a:buNone/>
            </a:pPr>
            <a:r>
              <a:rPr lang="it-IT" sz="1200" b="1" i="1">
                <a:solidFill>
                  <a:schemeClr val="tx1"/>
                </a:solidFill>
                <a:latin typeface="Arial" charset="0"/>
              </a:rPr>
              <a:t>CSI Parziali:</a:t>
            </a:r>
          </a:p>
        </p:txBody>
      </p:sp>
      <p:sp>
        <p:nvSpPr>
          <p:cNvPr id="192736" name="Text Box 16"/>
          <p:cNvSpPr txBox="1">
            <a:spLocks noChangeArrowheads="1"/>
          </p:cNvSpPr>
          <p:nvPr/>
        </p:nvSpPr>
        <p:spPr bwMode="auto">
          <a:xfrm>
            <a:off x="6372225" y="2166938"/>
            <a:ext cx="1062038" cy="274637"/>
          </a:xfrm>
          <a:prstGeom prst="rect">
            <a:avLst/>
          </a:prstGeom>
          <a:noFill/>
          <a:ln w="12700" algn="ctr">
            <a:noFill/>
            <a:miter lim="800000"/>
            <a:headEnd/>
            <a:tailEnd/>
          </a:ln>
        </p:spPr>
        <p:txBody>
          <a:bodyPr wrap="none" lIns="90000" tIns="46800" rIns="90000" bIns="46800">
            <a:spAutoFit/>
          </a:bodyPr>
          <a:lstStyle/>
          <a:p>
            <a:pPr algn="r" defTabSz="449263">
              <a:spcBef>
                <a:spcPct val="50000"/>
              </a:spcBef>
              <a:buClr>
                <a:srgbClr val="000000"/>
              </a:buClr>
              <a:buSzPct val="100000"/>
              <a:buFont typeface="Times" pitchFamily="18" charset="0"/>
              <a:buNone/>
            </a:pPr>
            <a:r>
              <a:rPr lang="it-IT" sz="1200" b="1" i="1">
                <a:solidFill>
                  <a:schemeClr val="tx1"/>
                </a:solidFill>
                <a:latin typeface="Arial" charset="0"/>
              </a:rPr>
              <a:t>CSI Parziali:</a:t>
            </a:r>
          </a:p>
        </p:txBody>
      </p:sp>
      <p:sp>
        <p:nvSpPr>
          <p:cNvPr id="192737" name="Line 21"/>
          <p:cNvSpPr>
            <a:spLocks noChangeShapeType="1"/>
          </p:cNvSpPr>
          <p:nvPr/>
        </p:nvSpPr>
        <p:spPr bwMode="auto">
          <a:xfrm>
            <a:off x="900113" y="3530600"/>
            <a:ext cx="7916862" cy="0"/>
          </a:xfrm>
          <a:prstGeom prst="line">
            <a:avLst/>
          </a:prstGeom>
          <a:noFill/>
          <a:ln w="12700">
            <a:solidFill>
              <a:schemeClr val="tx1"/>
            </a:solidFill>
            <a:round/>
            <a:headEnd/>
            <a:tailEnd/>
          </a:ln>
        </p:spPr>
        <p:txBody>
          <a:bodyPr lIns="90000" tIns="46800" rIns="90000" bIns="46800"/>
          <a:lstStyle/>
          <a:p>
            <a:endParaRPr lang="it-IT"/>
          </a:p>
        </p:txBody>
      </p:sp>
      <p:sp>
        <p:nvSpPr>
          <p:cNvPr id="192738" name="Line 23"/>
          <p:cNvSpPr>
            <a:spLocks noChangeShapeType="1"/>
          </p:cNvSpPr>
          <p:nvPr/>
        </p:nvSpPr>
        <p:spPr bwMode="auto">
          <a:xfrm>
            <a:off x="900113" y="3995738"/>
            <a:ext cx="7916862" cy="0"/>
          </a:xfrm>
          <a:prstGeom prst="line">
            <a:avLst/>
          </a:prstGeom>
          <a:noFill/>
          <a:ln w="12700">
            <a:solidFill>
              <a:schemeClr val="tx1"/>
            </a:solidFill>
            <a:round/>
            <a:headEnd/>
            <a:tailEnd/>
          </a:ln>
        </p:spPr>
        <p:txBody>
          <a:bodyPr lIns="90000" tIns="46800" rIns="90000" bIns="46800"/>
          <a:lstStyle/>
          <a:p>
            <a:endParaRPr lang="it-IT"/>
          </a:p>
        </p:txBody>
      </p:sp>
      <p:sp>
        <p:nvSpPr>
          <p:cNvPr id="192739" name="Line 24"/>
          <p:cNvSpPr>
            <a:spLocks noChangeShapeType="1"/>
          </p:cNvSpPr>
          <p:nvPr/>
        </p:nvSpPr>
        <p:spPr bwMode="auto">
          <a:xfrm>
            <a:off x="900113" y="4471988"/>
            <a:ext cx="7916862" cy="0"/>
          </a:xfrm>
          <a:prstGeom prst="line">
            <a:avLst/>
          </a:prstGeom>
          <a:noFill/>
          <a:ln w="12700">
            <a:solidFill>
              <a:schemeClr val="tx1"/>
            </a:solidFill>
            <a:round/>
            <a:headEnd/>
            <a:tailEnd/>
          </a:ln>
        </p:spPr>
        <p:txBody>
          <a:bodyPr lIns="90000" tIns="46800" rIns="90000" bIns="46800"/>
          <a:lstStyle/>
          <a:p>
            <a:endParaRPr lang="it-IT"/>
          </a:p>
        </p:txBody>
      </p:sp>
      <p:sp>
        <p:nvSpPr>
          <p:cNvPr id="192740" name="Line 25"/>
          <p:cNvSpPr>
            <a:spLocks noChangeShapeType="1"/>
          </p:cNvSpPr>
          <p:nvPr/>
        </p:nvSpPr>
        <p:spPr bwMode="auto">
          <a:xfrm>
            <a:off x="900113" y="4960938"/>
            <a:ext cx="7916862" cy="0"/>
          </a:xfrm>
          <a:prstGeom prst="line">
            <a:avLst/>
          </a:prstGeom>
          <a:noFill/>
          <a:ln w="12700">
            <a:solidFill>
              <a:schemeClr val="tx1"/>
            </a:solidFill>
            <a:round/>
            <a:headEnd/>
            <a:tailEnd/>
          </a:ln>
        </p:spPr>
        <p:txBody>
          <a:bodyPr lIns="90000" tIns="46800" rIns="90000" bIns="46800"/>
          <a:lstStyle/>
          <a:p>
            <a:endParaRPr lang="it-IT"/>
          </a:p>
        </p:txBody>
      </p:sp>
      <p:sp>
        <p:nvSpPr>
          <p:cNvPr id="192741" name="Line 26"/>
          <p:cNvSpPr>
            <a:spLocks noChangeShapeType="1"/>
          </p:cNvSpPr>
          <p:nvPr/>
        </p:nvSpPr>
        <p:spPr bwMode="auto">
          <a:xfrm>
            <a:off x="900113" y="5426075"/>
            <a:ext cx="7916862" cy="0"/>
          </a:xfrm>
          <a:prstGeom prst="line">
            <a:avLst/>
          </a:prstGeom>
          <a:noFill/>
          <a:ln w="12700">
            <a:solidFill>
              <a:schemeClr val="tx1"/>
            </a:solidFill>
            <a:round/>
            <a:headEnd/>
            <a:tailEnd/>
          </a:ln>
        </p:spPr>
        <p:txBody>
          <a:bodyPr lIns="90000" tIns="46800" rIns="90000" bIns="46800"/>
          <a:lstStyle/>
          <a:p>
            <a:endParaRPr lang="it-IT"/>
          </a:p>
        </p:txBody>
      </p:sp>
      <p:grpSp>
        <p:nvGrpSpPr>
          <p:cNvPr id="192742" name="Gruppo 25"/>
          <p:cNvGrpSpPr>
            <a:grpSpLocks/>
          </p:cNvGrpSpPr>
          <p:nvPr/>
        </p:nvGrpSpPr>
        <p:grpSpPr bwMode="auto">
          <a:xfrm>
            <a:off x="1331913" y="762000"/>
            <a:ext cx="7283450" cy="701675"/>
            <a:chOff x="1331913" y="811213"/>
            <a:chExt cx="7283450" cy="701675"/>
          </a:xfrm>
        </p:grpSpPr>
        <p:sp>
          <p:nvSpPr>
            <p:cNvPr id="192744" name="Rectangle 10"/>
            <p:cNvSpPr>
              <a:spLocks noChangeArrowheads="1"/>
            </p:cNvSpPr>
            <p:nvPr/>
          </p:nvSpPr>
          <p:spPr bwMode="auto">
            <a:xfrm>
              <a:off x="4267200" y="1276350"/>
              <a:ext cx="376238" cy="236538"/>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latin typeface="Arial" charset="0"/>
                </a:rPr>
                <a:t>1 MIN</a:t>
              </a:r>
              <a:endParaRPr lang="it-IT" sz="700">
                <a:solidFill>
                  <a:schemeClr val="tx1"/>
                </a:solidFill>
                <a:latin typeface="Arial" charset="0"/>
              </a:endParaRPr>
            </a:p>
          </p:txBody>
        </p:sp>
        <p:sp>
          <p:nvSpPr>
            <p:cNvPr id="192745" name="Rectangle 11"/>
            <p:cNvSpPr>
              <a:spLocks noChangeArrowheads="1"/>
            </p:cNvSpPr>
            <p:nvPr/>
          </p:nvSpPr>
          <p:spPr bwMode="auto">
            <a:xfrm>
              <a:off x="4341813" y="814388"/>
              <a:ext cx="374650" cy="236537"/>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latin typeface="Arial" charset="0"/>
                </a:rPr>
                <a:t>100 MAX</a:t>
              </a:r>
              <a:endParaRPr lang="it-IT" sz="700">
                <a:solidFill>
                  <a:schemeClr val="tx1"/>
                </a:solidFill>
                <a:latin typeface="Arial" charset="0"/>
              </a:endParaRPr>
            </a:p>
          </p:txBody>
        </p:sp>
        <p:sp>
          <p:nvSpPr>
            <p:cNvPr id="192746" name="Rectangle 12"/>
            <p:cNvSpPr>
              <a:spLocks noChangeArrowheads="1"/>
            </p:cNvSpPr>
            <p:nvPr/>
          </p:nvSpPr>
          <p:spPr bwMode="auto">
            <a:xfrm>
              <a:off x="1331913" y="981075"/>
              <a:ext cx="3001962" cy="360363"/>
            </a:xfrm>
            <a:prstGeom prst="rect">
              <a:avLst/>
            </a:prstGeom>
            <a:noFill/>
            <a:ln w="3175" algn="ctr">
              <a:solidFill>
                <a:schemeClr val="tx1"/>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100" b="1">
                  <a:solidFill>
                    <a:srgbClr val="006600"/>
                  </a:solidFill>
                  <a:latin typeface="Arial" charset="0"/>
                </a:rPr>
                <a:t>UTENTI SODDISFATTI</a:t>
              </a:r>
            </a:p>
          </p:txBody>
        </p:sp>
        <p:sp>
          <p:nvSpPr>
            <p:cNvPr id="192747" name="Rectangle 14"/>
            <p:cNvSpPr>
              <a:spLocks noChangeArrowheads="1"/>
            </p:cNvSpPr>
            <p:nvPr/>
          </p:nvSpPr>
          <p:spPr bwMode="auto">
            <a:xfrm>
              <a:off x="8140700" y="1276350"/>
              <a:ext cx="376238" cy="236538"/>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latin typeface="Arial" charset="0"/>
                </a:rPr>
                <a:t>1 MIN</a:t>
              </a:r>
              <a:endParaRPr lang="it-IT" sz="700">
                <a:solidFill>
                  <a:schemeClr val="tx1"/>
                </a:solidFill>
                <a:latin typeface="Arial" charset="0"/>
              </a:endParaRPr>
            </a:p>
          </p:txBody>
        </p:sp>
        <p:sp>
          <p:nvSpPr>
            <p:cNvPr id="192748" name="Rectangle 15"/>
            <p:cNvSpPr>
              <a:spLocks noChangeArrowheads="1"/>
            </p:cNvSpPr>
            <p:nvPr/>
          </p:nvSpPr>
          <p:spPr bwMode="auto">
            <a:xfrm>
              <a:off x="5205413" y="981075"/>
              <a:ext cx="3001962" cy="360363"/>
            </a:xfrm>
            <a:prstGeom prst="rect">
              <a:avLst/>
            </a:prstGeom>
            <a:noFill/>
            <a:ln w="3175" algn="ctr">
              <a:solidFill>
                <a:schemeClr val="tx1"/>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100" b="1">
                  <a:solidFill>
                    <a:srgbClr val="660066"/>
                  </a:solidFill>
                  <a:latin typeface="Arial" charset="0"/>
                </a:rPr>
                <a:t>INTENSITÀ DELLA SODDISFAZIONE</a:t>
              </a:r>
            </a:p>
          </p:txBody>
        </p:sp>
        <p:sp>
          <p:nvSpPr>
            <p:cNvPr id="192749" name="Rectangle 16"/>
            <p:cNvSpPr>
              <a:spLocks noChangeArrowheads="1"/>
            </p:cNvSpPr>
            <p:nvPr/>
          </p:nvSpPr>
          <p:spPr bwMode="auto">
            <a:xfrm>
              <a:off x="8240713" y="811213"/>
              <a:ext cx="374650" cy="236537"/>
            </a:xfrm>
            <a:prstGeom prst="rect">
              <a:avLst/>
            </a:prstGeom>
            <a:noFill/>
            <a:ln w="12700" algn="ctr">
              <a:noFill/>
              <a:miter lim="800000"/>
              <a:headEnd/>
              <a:tailEnd/>
            </a:ln>
          </p:spPr>
          <p:txBody>
            <a:bodyPr wrap="none" lIns="90000" tIns="46800" rIns="90000" bIns="46800" anchor="ctr"/>
            <a:lstStyle/>
            <a:p>
              <a:pPr algn="r" defTabSz="449263">
                <a:buClr>
                  <a:srgbClr val="000000"/>
                </a:buClr>
                <a:buSzPct val="100000"/>
                <a:buFont typeface="Times" pitchFamily="18" charset="0"/>
                <a:buNone/>
              </a:pPr>
              <a:r>
                <a:rPr lang="en-US" sz="700">
                  <a:solidFill>
                    <a:schemeClr val="tx1"/>
                  </a:solidFill>
                  <a:latin typeface="Arial" charset="0"/>
                </a:rPr>
                <a:t>10 MAX</a:t>
              </a:r>
              <a:endParaRPr lang="it-IT" sz="700">
                <a:solidFill>
                  <a:schemeClr val="tx1"/>
                </a:solidFill>
                <a:latin typeface="Arial" charset="0"/>
              </a:endParaRPr>
            </a:p>
          </p:txBody>
        </p:sp>
        <p:sp>
          <p:nvSpPr>
            <p:cNvPr id="192750" name="AutoShape 28"/>
            <p:cNvSpPr>
              <a:spLocks noChangeArrowheads="1"/>
            </p:cNvSpPr>
            <p:nvPr/>
          </p:nvSpPr>
          <p:spPr bwMode="auto">
            <a:xfrm rot="10800000">
              <a:off x="4001420" y="1008982"/>
              <a:ext cx="323850" cy="334963"/>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sp>
          <p:nvSpPr>
            <p:cNvPr id="192751" name="AutoShape 29"/>
            <p:cNvSpPr>
              <a:spLocks noChangeArrowheads="1"/>
            </p:cNvSpPr>
            <p:nvPr/>
          </p:nvSpPr>
          <p:spPr bwMode="auto">
            <a:xfrm rot="10800000">
              <a:off x="7861300" y="1008063"/>
              <a:ext cx="323850" cy="334962"/>
            </a:xfrm>
            <a:prstGeom prst="rtTriangle">
              <a:avLst/>
            </a:prstGeom>
            <a:solidFill>
              <a:schemeClr val="folHlink"/>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sp>
        <p:nvSpPr>
          <p:cNvPr id="192743" name="Line 21"/>
          <p:cNvSpPr>
            <a:spLocks noChangeShapeType="1"/>
          </p:cNvSpPr>
          <p:nvPr/>
        </p:nvSpPr>
        <p:spPr bwMode="auto">
          <a:xfrm>
            <a:off x="900113" y="3032125"/>
            <a:ext cx="7916862" cy="0"/>
          </a:xfrm>
          <a:prstGeom prst="line">
            <a:avLst/>
          </a:prstGeom>
          <a:noFill/>
          <a:ln w="12700">
            <a:solidFill>
              <a:schemeClr val="tx1"/>
            </a:solidFill>
            <a:round/>
            <a:headEnd/>
            <a:tailEnd/>
          </a:ln>
        </p:spPr>
        <p:txBody>
          <a:bodyPr lIns="90000" tIns="46800" rIns="90000" bIns="46800"/>
          <a:lstStyle/>
          <a:p>
            <a:endParaRPr lang="it-IT"/>
          </a:p>
        </p:txBody>
      </p:sp>
      <p:graphicFrame>
        <p:nvGraphicFramePr>
          <p:cNvPr id="192729" name="Object 217"/>
          <p:cNvGraphicFramePr>
            <a:graphicFrameLocks noChangeAspect="1"/>
          </p:cNvGraphicFramePr>
          <p:nvPr/>
        </p:nvGraphicFramePr>
        <p:xfrm>
          <a:off x="552450" y="1147763"/>
          <a:ext cx="4227513" cy="5018087"/>
        </p:xfrm>
        <a:graphic>
          <a:graphicData uri="http://schemas.openxmlformats.org/presentationml/2006/ole">
            <p:oleObj spid="_x0000_s192729" name="Worksheet" r:id="rId3" imgW="4324294" imgH="5657730" progId="Excel.Sheet.8">
              <p:embed/>
            </p:oleObj>
          </a:graphicData>
        </a:graphic>
      </p:graphicFrame>
      <p:graphicFrame>
        <p:nvGraphicFramePr>
          <p:cNvPr id="192730" name="Object 218"/>
          <p:cNvGraphicFramePr>
            <a:graphicFrameLocks noChangeAspect="1"/>
          </p:cNvGraphicFramePr>
          <p:nvPr/>
        </p:nvGraphicFramePr>
        <p:xfrm>
          <a:off x="4718050" y="1187450"/>
          <a:ext cx="4246563" cy="5049838"/>
        </p:xfrm>
        <a:graphic>
          <a:graphicData uri="http://schemas.openxmlformats.org/presentationml/2006/ole">
            <p:oleObj spid="_x0000_s192730" name="Worksheet" r:id="rId4" imgW="4343349" imgH="5657808" progId="Excel.Sheet.8">
              <p:embed/>
            </p:oleObj>
          </a:graphicData>
        </a:graphic>
      </p:graphicFrame>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3" name="Rectangle 2"/>
          <p:cNvSpPr>
            <a:spLocks noChangeArrowheads="1"/>
          </p:cNvSpPr>
          <p:nvPr/>
        </p:nvSpPr>
        <p:spPr bwMode="auto">
          <a:xfrm>
            <a:off x="709613" y="428625"/>
            <a:ext cx="8221662" cy="5737225"/>
          </a:xfrm>
          <a:prstGeom prst="rect">
            <a:avLst/>
          </a:prstGeom>
          <a:noFill/>
          <a:ln w="9525">
            <a:noFill/>
            <a:miter lim="800000"/>
            <a:headEnd/>
            <a:tailEnd/>
          </a:ln>
        </p:spPr>
        <p:txBody>
          <a:bodyPr/>
          <a:lstStyle/>
          <a:p>
            <a:pPr marL="355600" indent="-355600" eaLnBrk="0" hangingPunct="0">
              <a:spcBef>
                <a:spcPct val="20000"/>
              </a:spcBef>
              <a:tabLst>
                <a:tab pos="355600" algn="l"/>
              </a:tabLst>
            </a:pPr>
            <a:endParaRPr lang="it-IT" sz="1000" b="1">
              <a:solidFill>
                <a:schemeClr val="tx1"/>
              </a:solidFill>
              <a:latin typeface="Arial" charset="0"/>
              <a:cs typeface="Arial" charset="0"/>
            </a:endParaRPr>
          </a:p>
          <a:p>
            <a:pPr marL="355600" indent="-355600" eaLnBrk="0" hangingPunct="0">
              <a:spcBef>
                <a:spcPct val="20000"/>
              </a:spcBef>
              <a:tabLst>
                <a:tab pos="355600" algn="l"/>
              </a:tabLst>
            </a:pPr>
            <a:r>
              <a:rPr lang="it-IT" sz="1000" b="1">
                <a:solidFill>
                  <a:schemeClr val="tx1"/>
                </a:solidFill>
                <a:latin typeface="Arial" charset="0"/>
                <a:cs typeface="Arial" charset="0"/>
              </a:rPr>
              <a:t>SEZIONE C - ESPERIENZA PRECEDENTE</a:t>
            </a:r>
            <a:endParaRPr lang="it-IT" sz="1000">
              <a:solidFill>
                <a:schemeClr val="tx1"/>
              </a:solidFill>
              <a:latin typeface="Arial"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Ora vorrei farle qualche domanda su ciò che è avvenuto prima dell’esperienza allo sportello di cui abbiamo appena parlato.</a:t>
            </a:r>
          </a:p>
          <a:p>
            <a:pPr marL="355600" indent="-355600" eaLnBrk="0" hangingPunct="0">
              <a:spcBef>
                <a:spcPct val="20000"/>
              </a:spcBef>
              <a:tabLst>
                <a:tab pos="355600" algn="l"/>
              </a:tabLst>
            </a:pPr>
            <a:r>
              <a:rPr lang="it-IT" sz="1000">
                <a:solidFill>
                  <a:schemeClr val="tx1"/>
                </a:solidFill>
                <a:latin typeface="Arial" charset="0"/>
                <a:cs typeface="Arial" charset="0"/>
              </a:rPr>
              <a:t>C.1. Relativamente a &lt;inserire motivo dom. A.1&gt;, la visita allo sportello di cui abbiamo appena parlato era la prima o si era trattato di una visita successiva ad altre? &lt;AMMESSO NON SA&gt;</a:t>
            </a:r>
          </a:p>
          <a:p>
            <a:pPr marL="355600" indent="-355600" eaLnBrk="0" hangingPunct="0">
              <a:spcBef>
                <a:spcPct val="20000"/>
              </a:spcBef>
              <a:tabLst>
                <a:tab pos="355600" algn="l"/>
              </a:tabLst>
            </a:pPr>
            <a:r>
              <a:rPr lang="it-IT" sz="1000">
                <a:solidFill>
                  <a:schemeClr val="tx1"/>
                </a:solidFill>
                <a:latin typeface="Arial" charset="0"/>
                <a:cs typeface="Arial" charset="0"/>
              </a:rPr>
              <a:t>	[ 1] Prima visita allo sportello</a:t>
            </a:r>
          </a:p>
          <a:p>
            <a:pPr marL="355600" indent="-355600" eaLnBrk="0" hangingPunct="0">
              <a:spcBef>
                <a:spcPct val="20000"/>
              </a:spcBef>
              <a:tabLst>
                <a:tab pos="355600" algn="l"/>
              </a:tabLst>
            </a:pPr>
            <a:r>
              <a:rPr lang="it-IT" sz="1000">
                <a:solidFill>
                  <a:schemeClr val="tx1"/>
                </a:solidFill>
                <a:latin typeface="Arial" charset="0"/>
                <a:cs typeface="Arial" charset="0"/>
              </a:rPr>
              <a:t>	[ 2] Visita successiva ad altre sempre allo sportello</a:t>
            </a:r>
          </a:p>
          <a:p>
            <a:pPr marL="355600" indent="-355600" eaLnBrk="0" hangingPunct="0">
              <a:spcBef>
                <a:spcPct val="20000"/>
              </a:spcBef>
              <a:tabLst>
                <a:tab pos="355600" algn="l"/>
              </a:tabLst>
            </a:pPr>
            <a:endParaRPr lang="it-IT" sz="1000">
              <a:solidFill>
                <a:schemeClr val="tx1"/>
              </a:solidFill>
              <a:latin typeface="Arial"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C.2. &lt; Se Dom. C.1 =2 &gt; Quante altre volte si era già recato allo sportello per concludere la stessa pratica?</a:t>
            </a:r>
          </a:p>
          <a:p>
            <a:pPr marL="355600" indent="-355600" eaLnBrk="0" hangingPunct="0">
              <a:spcBef>
                <a:spcPct val="20000"/>
              </a:spcBef>
              <a:tabLst>
                <a:tab pos="355600" algn="l"/>
              </a:tabLst>
            </a:pPr>
            <a:r>
              <a:rPr lang="it-IT" sz="1000">
                <a:solidFill>
                  <a:schemeClr val="tx1"/>
                </a:solidFill>
                <a:latin typeface="Arial" charset="0"/>
                <a:cs typeface="Arial" charset="0"/>
              </a:rPr>
              <a:t>	[ 1] una </a:t>
            </a:r>
          </a:p>
          <a:p>
            <a:pPr marL="355600" indent="-355600" eaLnBrk="0" hangingPunct="0">
              <a:spcBef>
                <a:spcPct val="20000"/>
              </a:spcBef>
              <a:tabLst>
                <a:tab pos="355600" algn="l"/>
              </a:tabLst>
            </a:pPr>
            <a:r>
              <a:rPr lang="it-IT" sz="1000">
                <a:solidFill>
                  <a:schemeClr val="tx1"/>
                </a:solidFill>
                <a:latin typeface="Arial" charset="0"/>
                <a:cs typeface="Arial" charset="0"/>
              </a:rPr>
              <a:t>	[ 2] due</a:t>
            </a:r>
          </a:p>
          <a:p>
            <a:pPr marL="355600" indent="-355600" eaLnBrk="0" hangingPunct="0">
              <a:spcBef>
                <a:spcPct val="20000"/>
              </a:spcBef>
              <a:tabLst>
                <a:tab pos="355600" algn="l"/>
              </a:tabLst>
            </a:pPr>
            <a:r>
              <a:rPr lang="it-IT" sz="1000">
                <a:solidFill>
                  <a:schemeClr val="tx1"/>
                </a:solidFill>
                <a:latin typeface="Arial" charset="0"/>
                <a:cs typeface="Arial" charset="0"/>
              </a:rPr>
              <a:t>	[ 3] oltre due </a:t>
            </a:r>
          </a:p>
          <a:p>
            <a:pPr marL="355600" indent="-355600" eaLnBrk="0" hangingPunct="0">
              <a:spcBef>
                <a:spcPct val="20000"/>
              </a:spcBef>
              <a:tabLst>
                <a:tab pos="355600" algn="l"/>
              </a:tabLst>
            </a:pPr>
            <a:r>
              <a:rPr lang="it-IT" sz="1000">
                <a:solidFill>
                  <a:schemeClr val="tx1"/>
                </a:solidFill>
                <a:latin typeface="Arial" charset="0"/>
                <a:cs typeface="Arial" charset="0"/>
              </a:rPr>
              <a:t>	[ 4] Non ricorda</a:t>
            </a:r>
          </a:p>
          <a:p>
            <a:pPr marL="355600" indent="-355600" eaLnBrk="0" hangingPunct="0">
              <a:spcBef>
                <a:spcPct val="20000"/>
              </a:spcBef>
              <a:tabLst>
                <a:tab pos="355600" algn="l"/>
              </a:tabLst>
            </a:pPr>
            <a:endParaRPr lang="it-IT" sz="1000">
              <a:solidFill>
                <a:schemeClr val="tx1"/>
              </a:solidFill>
              <a:latin typeface="Arial"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C.3. &lt; A TUTTI &gt; Oltre a recarsi presso gli sportelli, ha utilizzato qualche altro canale di contatto per lo stesso specifico motivo?</a:t>
            </a:r>
          </a:p>
          <a:p>
            <a:pPr marL="355600" indent="-355600" eaLnBrk="0" hangingPunct="0">
              <a:spcBef>
                <a:spcPct val="20000"/>
              </a:spcBef>
              <a:tabLst>
                <a:tab pos="355600" algn="l"/>
              </a:tabLst>
            </a:pPr>
            <a:r>
              <a:rPr lang="it-IT" sz="1000">
                <a:solidFill>
                  <a:schemeClr val="tx1"/>
                </a:solidFill>
                <a:latin typeface="Arial" charset="0"/>
                <a:cs typeface="Arial" charset="0"/>
              </a:rPr>
              <a:t>	[ 1] Si	 [ 2] No</a:t>
            </a:r>
          </a:p>
          <a:p>
            <a:pPr marL="355600" indent="-355600" eaLnBrk="0" hangingPunct="0">
              <a:spcBef>
                <a:spcPct val="20000"/>
              </a:spcBef>
              <a:tabLst>
                <a:tab pos="355600" algn="l"/>
              </a:tabLst>
            </a:pPr>
            <a:r>
              <a:rPr lang="it-IT" sz="1000">
                <a:solidFill>
                  <a:schemeClr val="tx1"/>
                </a:solidFill>
                <a:latin typeface="Arial" charset="0"/>
                <a:cs typeface="Arial" charset="0"/>
              </a:rPr>
              <a:t>	</a:t>
            </a:r>
          </a:p>
          <a:p>
            <a:pPr marL="355600" indent="-355600" eaLnBrk="0" hangingPunct="0">
              <a:spcBef>
                <a:spcPct val="20000"/>
              </a:spcBef>
              <a:tabLst>
                <a:tab pos="355600" algn="l"/>
              </a:tabLst>
            </a:pPr>
            <a:r>
              <a:rPr lang="it-IT" sz="1000">
                <a:solidFill>
                  <a:schemeClr val="tx1"/>
                </a:solidFill>
                <a:latin typeface="Arial" charset="0"/>
                <a:cs typeface="Arial" charset="0"/>
              </a:rPr>
              <a:t>C.4  &lt; Se Dom. C.3 =[1] &gt; Quali tra questi? [LEGGERE] &lt;MULTIPLA; A ROTAZIONE; AMMESSO NON SA&gt; </a:t>
            </a:r>
          </a:p>
          <a:p>
            <a:pPr marL="355600" indent="-355600" eaLnBrk="0" hangingPunct="0">
              <a:spcBef>
                <a:spcPct val="20000"/>
              </a:spcBef>
              <a:tabLst>
                <a:tab pos="355600" algn="l"/>
              </a:tabLst>
            </a:pPr>
            <a:r>
              <a:rPr lang="it-IT" sz="1000">
                <a:solidFill>
                  <a:schemeClr val="tx1"/>
                </a:solidFill>
                <a:latin typeface="Arial" charset="0"/>
                <a:cs typeface="Arial" charset="0"/>
              </a:rPr>
              <a:t>	[ 1] Contatto telefonico al call cente</a:t>
            </a:r>
          </a:p>
          <a:p>
            <a:pPr marL="355600" indent="-355600" eaLnBrk="0" hangingPunct="0">
              <a:spcBef>
                <a:spcPct val="20000"/>
              </a:spcBef>
              <a:tabLst>
                <a:tab pos="355600" algn="l"/>
              </a:tabLst>
            </a:pPr>
            <a:r>
              <a:rPr lang="it-IT" sz="1000">
                <a:solidFill>
                  <a:schemeClr val="tx1"/>
                </a:solidFill>
                <a:latin typeface="Arial" charset="0"/>
                <a:cs typeface="Arial" charset="0"/>
              </a:rPr>
              <a:t>	[ 2] Invio di corrispondenza ([nota di brief: per posta, fax, e-mail invio e-mail )</a:t>
            </a:r>
          </a:p>
          <a:p>
            <a:pPr marL="355600" indent="-355600" eaLnBrk="0" hangingPunct="0">
              <a:spcBef>
                <a:spcPct val="20000"/>
              </a:spcBef>
              <a:tabLst>
                <a:tab pos="355600" algn="l"/>
              </a:tabLst>
            </a:pPr>
            <a:r>
              <a:rPr lang="it-IT" sz="1000">
                <a:solidFill>
                  <a:schemeClr val="tx1"/>
                </a:solidFill>
                <a:latin typeface="Arial" charset="0"/>
                <a:cs typeface="Arial" charset="0"/>
              </a:rPr>
              <a:t>	[ 3] sito web</a:t>
            </a:r>
          </a:p>
          <a:p>
            <a:pPr marL="355600" indent="-355600" eaLnBrk="0" hangingPunct="0">
              <a:spcBef>
                <a:spcPct val="20000"/>
              </a:spcBef>
              <a:tabLst>
                <a:tab pos="355600" algn="l"/>
              </a:tabLst>
            </a:pPr>
            <a:r>
              <a:rPr lang="it-IT" sz="1000">
                <a:solidFill>
                  <a:schemeClr val="tx1"/>
                </a:solidFill>
                <a:latin typeface="Arial" charset="0"/>
                <a:cs typeface="Arial" charset="0"/>
              </a:rPr>
              <a:t>	[ 4] contatto diretto/conoscenza personale con un dipendente Acquedotto del Fiora</a:t>
            </a:r>
          </a:p>
          <a:p>
            <a:pPr marL="355600" indent="-355600" eaLnBrk="0" hangingPunct="0">
              <a:spcBef>
                <a:spcPct val="20000"/>
              </a:spcBef>
              <a:tabLst>
                <a:tab pos="355600" algn="l"/>
              </a:tabLst>
            </a:pPr>
            <a:r>
              <a:rPr lang="it-IT" sz="1000">
                <a:solidFill>
                  <a:schemeClr val="tx1"/>
                </a:solidFill>
                <a:latin typeface="Arial" charset="0"/>
                <a:cs typeface="Arial" charset="0"/>
              </a:rPr>
              <a:t>	 [5] sportello comunale</a:t>
            </a:r>
          </a:p>
          <a:p>
            <a:pPr marL="355600" indent="-355600" eaLnBrk="0" hangingPunct="0">
              <a:spcBef>
                <a:spcPct val="20000"/>
              </a:spcBef>
              <a:tabLst>
                <a:tab pos="355600" algn="l"/>
              </a:tabLst>
            </a:pPr>
            <a:r>
              <a:rPr lang="it-IT" sz="1000">
                <a:solidFill>
                  <a:schemeClr val="tx1"/>
                </a:solidFill>
                <a:latin typeface="Arial" charset="0"/>
                <a:cs typeface="Arial" charset="0"/>
              </a:rPr>
              <a:t>	[ 6] altro (specificare)</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SPORTELLO</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2"/>
          <p:cNvSpPr>
            <a:spLocks noChangeArrowheads="1"/>
          </p:cNvSpPr>
          <p:nvPr/>
        </p:nvSpPr>
        <p:spPr bwMode="auto">
          <a:xfrm>
            <a:off x="857250" y="463550"/>
            <a:ext cx="8072438" cy="5608638"/>
          </a:xfrm>
          <a:prstGeom prst="rect">
            <a:avLst/>
          </a:prstGeom>
          <a:noFill/>
          <a:ln w="9525">
            <a:noFill/>
            <a:miter lim="800000"/>
            <a:headEnd/>
            <a:tailEnd/>
          </a:ln>
        </p:spPr>
        <p:txBody>
          <a:bodyPr/>
          <a:lstStyle/>
          <a:p>
            <a:pPr marL="355600" indent="-355600" eaLnBrk="0" hangingPunct="0">
              <a:spcBef>
                <a:spcPct val="20000"/>
              </a:spcBef>
              <a:tabLst>
                <a:tab pos="355600" algn="l"/>
              </a:tabLst>
              <a:defRPr/>
            </a:pPr>
            <a:r>
              <a:rPr lang="it-IT" sz="1000" dirty="0">
                <a:solidFill>
                  <a:schemeClr val="tx1"/>
                </a:solidFill>
                <a:latin typeface="Arial" charset="0"/>
                <a:cs typeface="Arial" charset="0"/>
              </a:rPr>
              <a:t>&lt; Se Dom. C.3 =[1] OPPURE C.1= [2].&gt;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C5. </a:t>
            </a:r>
            <a:r>
              <a:rPr lang="it-IT" sz="1000" dirty="0">
                <a:solidFill>
                  <a:schemeClr val="tx1"/>
                </a:solidFill>
                <a:latin typeface="Arial" charset="0"/>
                <a:cs typeface="Arial" charset="0"/>
              </a:rPr>
              <a:t>Le informazioni che ha ricevuto nei diversi contatti erano coerenti tra loro? &lt;AMMESSO NON SA&gt; [LEGGERE]</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[ 1] del tutto</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[ 2] abbastanza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[ 3] poco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[ 4] per niente</a:t>
            </a:r>
          </a:p>
          <a:p>
            <a:pPr marL="355600" indent="-355600" eaLnBrk="0" hangingPunct="0">
              <a:spcBef>
                <a:spcPct val="20000"/>
              </a:spcBef>
              <a:tabLst>
                <a:tab pos="355600" algn="l"/>
              </a:tabLst>
              <a:defRPr/>
            </a:pPr>
            <a:endParaRPr lang="it-IT" sz="1000" b="1" dirty="0">
              <a:solidFill>
                <a:schemeClr val="tx1"/>
              </a:solidFill>
              <a:latin typeface="Arial" charset="0"/>
              <a:cs typeface="Arial" charset="0"/>
            </a:endParaRPr>
          </a:p>
          <a:p>
            <a:pPr marL="355600" indent="-355600" eaLnBrk="0" hangingPunct="0">
              <a:spcBef>
                <a:spcPct val="20000"/>
              </a:spcBef>
              <a:tabLst>
                <a:tab pos="355600" algn="l"/>
              </a:tabLst>
              <a:defRPr/>
            </a:pPr>
            <a:r>
              <a:rPr lang="it-IT" sz="1000" b="1" dirty="0">
                <a:solidFill>
                  <a:schemeClr val="tx1"/>
                </a:solidFill>
                <a:latin typeface="Arial" charset="0"/>
                <a:cs typeface="Arial" charset="0"/>
              </a:rPr>
              <a:t>SEZIONE D. - ASPETTATIVE NEI CONFRONTI DELLA QUALITA’ E DELLE MODALITA’ </a:t>
            </a:r>
            <a:r>
              <a:rPr lang="it-IT" sz="1000" b="1" dirty="0" err="1">
                <a:solidFill>
                  <a:schemeClr val="tx1"/>
                </a:solidFill>
                <a:latin typeface="Arial" charset="0"/>
                <a:cs typeface="Arial" charset="0"/>
              </a:rPr>
              <a:t>DI</a:t>
            </a:r>
            <a:r>
              <a:rPr lang="it-IT" sz="1000" b="1" dirty="0">
                <a:solidFill>
                  <a:schemeClr val="tx1"/>
                </a:solidFill>
                <a:latin typeface="Arial" charset="0"/>
                <a:cs typeface="Arial" charset="0"/>
              </a:rPr>
              <a:t>  EROGAZIONE DEL SERVIZIO</a:t>
            </a:r>
            <a:r>
              <a:rPr lang="it-IT" sz="1000" dirty="0">
                <a:solidFill>
                  <a:schemeClr val="tx1"/>
                </a:solidFill>
                <a:latin typeface="Arial" charset="0"/>
                <a:cs typeface="Arial" charset="0"/>
              </a:rPr>
              <a:t>.</a:t>
            </a:r>
          </a:p>
          <a:p>
            <a:pPr marL="355600" indent="-355600" eaLnBrk="0" hangingPunct="0">
              <a:spcBef>
                <a:spcPct val="20000"/>
              </a:spcBef>
              <a:tabLst>
                <a:tab pos="355600" algn="l"/>
              </a:tabLst>
              <a:defRPr/>
            </a:pPr>
            <a:endParaRPr lang="it-IT" sz="1000" dirty="0">
              <a:solidFill>
                <a:schemeClr val="tx1"/>
              </a:solidFill>
              <a:latin typeface="Arial" charset="0"/>
              <a:cs typeface="Arial" charset="0"/>
            </a:endParaRPr>
          </a:p>
          <a:p>
            <a:pPr marL="355600" indent="-355600" eaLnBrk="0" hangingPunct="0">
              <a:spcBef>
                <a:spcPct val="20000"/>
              </a:spcBef>
              <a:tabLst>
                <a:tab pos="355600" algn="l"/>
              </a:tabLst>
              <a:defRPr/>
            </a:pPr>
            <a:endParaRPr lang="it-IT" sz="1000" dirty="0">
              <a:solidFill>
                <a:schemeClr val="tx1"/>
              </a:solidFill>
              <a:latin typeface="Arial" charset="0"/>
              <a:cs typeface="Arial" charset="0"/>
            </a:endParaRPr>
          </a:p>
          <a:p>
            <a:pPr marL="271463" indent="-271463" eaLnBrk="0" hangingPunct="0">
              <a:spcBef>
                <a:spcPct val="20000"/>
              </a:spcBef>
              <a:tabLst>
                <a:tab pos="271463" algn="l"/>
              </a:tabLst>
              <a:defRPr/>
            </a:pPr>
            <a:r>
              <a:rPr lang="it-IT" sz="1000" b="1" dirty="0">
                <a:solidFill>
                  <a:schemeClr val="tx1"/>
                </a:solidFill>
                <a:latin typeface="Arial" charset="0"/>
                <a:cs typeface="Arial" charset="0"/>
              </a:rPr>
              <a:t>D.1 Ad oggi gli sportelli di Acquedotto del </a:t>
            </a:r>
            <a:r>
              <a:rPr lang="it-IT" sz="1000" b="1" dirty="0" err="1">
                <a:solidFill>
                  <a:schemeClr val="tx1"/>
                </a:solidFill>
                <a:latin typeface="Arial" charset="0"/>
                <a:cs typeface="Arial" charset="0"/>
              </a:rPr>
              <a:t>Fiora</a:t>
            </a:r>
            <a:r>
              <a:rPr lang="it-IT" sz="1000" b="1" dirty="0">
                <a:solidFill>
                  <a:schemeClr val="tx1"/>
                </a:solidFill>
                <a:latin typeface="Arial" charset="0"/>
                <a:cs typeface="Arial" charset="0"/>
              </a:rPr>
              <a:t> spa presenti ad </a:t>
            </a:r>
            <a:r>
              <a:rPr lang="it-IT" sz="1000" b="1" dirty="0">
                <a:solidFill>
                  <a:srgbClr val="FF0000"/>
                </a:solidFill>
                <a:latin typeface="Arial" charset="0"/>
                <a:cs typeface="Arial" charset="0"/>
              </a:rPr>
              <a:t>ALBINIA </a:t>
            </a:r>
            <a:r>
              <a:rPr lang="it-IT" sz="1000" b="1" dirty="0">
                <a:solidFill>
                  <a:schemeClr val="tx1"/>
                </a:solidFill>
                <a:latin typeface="Arial" charset="0"/>
                <a:cs typeface="Arial" charset="0"/>
              </a:rPr>
              <a:t>sono aperti al pubblico il venerdì dalle 9.00 alle 13.00 </a:t>
            </a:r>
            <a:r>
              <a:rPr lang="it-IT" sz="1000" b="1" dirty="0">
                <a:solidFill>
                  <a:srgbClr val="FF0000"/>
                </a:solidFill>
                <a:latin typeface="Arial" charset="0"/>
                <a:cs typeface="Arial" charset="0"/>
              </a:rPr>
              <a:t>E FOLLONICA </a:t>
            </a:r>
            <a:r>
              <a:rPr lang="it-IT" sz="1000" b="1" dirty="0">
                <a:solidFill>
                  <a:schemeClr val="tx1"/>
                </a:solidFill>
                <a:latin typeface="Arial" charset="0"/>
                <a:cs typeface="Arial" charset="0"/>
              </a:rPr>
              <a:t> il martedì dalle 9.00 alle 13.00 e dalle 14.00 alle 16.00 .Secondo Lei questo orario di apertura degli sportelli è adeguato alle esigenze dei clienti? </a:t>
            </a:r>
          </a:p>
          <a:p>
            <a:pPr marL="355600" indent="-355600" eaLnBrk="0" hangingPunct="0">
              <a:spcBef>
                <a:spcPct val="20000"/>
              </a:spcBef>
              <a:tabLst>
                <a:tab pos="355600" algn="l"/>
                <a:tab pos="2157413" algn="l"/>
              </a:tabLst>
              <a:defRPr/>
            </a:pPr>
            <a:r>
              <a:rPr lang="it-IT" sz="1000" b="1" dirty="0">
                <a:solidFill>
                  <a:schemeClr val="tx1"/>
                </a:solidFill>
                <a:latin typeface="Arial" charset="0"/>
                <a:cs typeface="Arial" charset="0"/>
              </a:rPr>
              <a:t>	[ 1] Si</a:t>
            </a:r>
            <a:r>
              <a:rPr lang="it-IT" sz="1000" dirty="0">
                <a:solidFill>
                  <a:schemeClr val="tx1"/>
                </a:solidFill>
                <a:latin typeface="Arial" charset="0"/>
                <a:cs typeface="Arial" charset="0"/>
              </a:rPr>
              <a:t>	[ 2] No (Fine sezione)</a:t>
            </a:r>
          </a:p>
          <a:p>
            <a:pPr marL="355600" indent="-355600" eaLnBrk="0" hangingPunct="0">
              <a:spcBef>
                <a:spcPct val="20000"/>
              </a:spcBef>
              <a:tabLst>
                <a:tab pos="355600" algn="l"/>
                <a:tab pos="2157413" algn="l"/>
              </a:tabLst>
              <a:defRPr/>
            </a:pPr>
            <a:endParaRPr lang="it-IT" sz="1000" dirty="0">
              <a:solidFill>
                <a:schemeClr val="tx1"/>
              </a:solidFill>
              <a:latin typeface="Arial" charset="0"/>
              <a:cs typeface="Arial" charset="0"/>
            </a:endParaRPr>
          </a:p>
          <a:p>
            <a:pPr marL="355600" indent="-355600" eaLnBrk="0" hangingPunct="0">
              <a:spcBef>
                <a:spcPct val="20000"/>
              </a:spcBef>
              <a:tabLst>
                <a:tab pos="355600" algn="l"/>
                <a:tab pos="2157413" algn="l"/>
              </a:tabLst>
              <a:defRPr/>
            </a:pPr>
            <a:endParaRPr lang="it-IT" sz="1000" dirty="0">
              <a:solidFill>
                <a:schemeClr val="tx1"/>
              </a:solidFill>
              <a:latin typeface="Arial" charset="0"/>
              <a:cs typeface="Arial" charset="0"/>
            </a:endParaRPr>
          </a:p>
          <a:p>
            <a:pPr marL="355600" indent="-355600" eaLnBrk="0" hangingPunct="0">
              <a:spcBef>
                <a:spcPct val="20000"/>
              </a:spcBef>
              <a:tabLst>
                <a:tab pos="355600" algn="l"/>
              </a:tabLst>
              <a:defRPr/>
            </a:pPr>
            <a:r>
              <a:rPr lang="it-IT" sz="1000" dirty="0">
                <a:solidFill>
                  <a:schemeClr val="tx1"/>
                </a:solidFill>
                <a:latin typeface="Arial" charset="0"/>
                <a:cs typeface="Arial" charset="0"/>
              </a:rPr>
              <a:t>D.2. (se sì) Per quali motivi ha scelto di recarsi presso gli sportelli di Acquedotto del </a:t>
            </a:r>
            <a:r>
              <a:rPr lang="it-IT" sz="1000" dirty="0" err="1">
                <a:solidFill>
                  <a:schemeClr val="tx1"/>
                </a:solidFill>
                <a:latin typeface="Arial" charset="0"/>
                <a:cs typeface="Arial" charset="0"/>
              </a:rPr>
              <a:t>Fiora</a:t>
            </a:r>
            <a:r>
              <a:rPr lang="it-IT" sz="1000" dirty="0">
                <a:solidFill>
                  <a:schemeClr val="tx1"/>
                </a:solidFill>
                <a:latin typeface="Arial" charset="0"/>
                <a:cs typeface="Arial" charset="0"/>
              </a:rPr>
              <a:t> invece che contattare il </a:t>
            </a:r>
            <a:r>
              <a:rPr lang="it-IT" sz="1000" dirty="0" err="1">
                <a:solidFill>
                  <a:schemeClr val="tx1"/>
                </a:solidFill>
                <a:latin typeface="Arial" charset="0"/>
                <a:cs typeface="Arial" charset="0"/>
              </a:rPr>
              <a:t>Call</a:t>
            </a:r>
            <a:r>
              <a:rPr lang="it-IT" sz="1000" dirty="0">
                <a:solidFill>
                  <a:schemeClr val="tx1"/>
                </a:solidFill>
                <a:latin typeface="Arial" charset="0"/>
                <a:cs typeface="Arial" charset="0"/>
              </a:rPr>
              <a:t> Center? [NON LEGGERE; MULTIPLA]</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[1]  Avevo telefonato e mi hanno detto di recarmi presso gli sportelli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[2]  Il problema / richiesta era troppo complesso per essere risolto al telefono</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[3]  Non mi fido delle risposte telefoniche, preferisco andare di persona</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[4]  Per me è più comodo recarmi presso gli sportelli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[5]  Non sapevo dove trovare il numero di telefono</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[6]  Non sapevo dell’esistenza di un numero a cui rivolgermi</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[7]  Per abitudine</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[8]  altro (specificare) </a:t>
            </a:r>
          </a:p>
          <a:p>
            <a:pPr marL="355600" indent="-355600" eaLnBrk="0" hangingPunct="0">
              <a:spcBef>
                <a:spcPct val="20000"/>
              </a:spcBef>
              <a:tabLst>
                <a:tab pos="355600" algn="l"/>
                <a:tab pos="2157413" algn="l"/>
              </a:tabLst>
              <a:defRPr/>
            </a:pPr>
            <a:endParaRPr lang="it-IT" sz="1000" dirty="0">
              <a:solidFill>
                <a:schemeClr val="tx1"/>
              </a:solidFill>
              <a:latin typeface="Arial" charset="0"/>
              <a:cs typeface="Arial" charset="0"/>
            </a:endParaRPr>
          </a:p>
          <a:p>
            <a:pPr marL="355600" indent="-355600" eaLnBrk="0" hangingPunct="0">
              <a:spcBef>
                <a:spcPct val="20000"/>
              </a:spcBef>
              <a:tabLst>
                <a:tab pos="355600" algn="l"/>
              </a:tabLst>
              <a:defRPr/>
            </a:pPr>
            <a:r>
              <a:rPr lang="it-IT" sz="1000" dirty="0">
                <a:solidFill>
                  <a:schemeClr val="tx1"/>
                </a:solidFill>
                <a:latin typeface="Arial" charset="0"/>
                <a:cs typeface="Arial" charset="0"/>
              </a:rPr>
              <a:t>	</a:t>
            </a:r>
          </a:p>
          <a:p>
            <a:pPr marL="355600" indent="-355600" eaLnBrk="0" hangingPunct="0">
              <a:spcBef>
                <a:spcPct val="20000"/>
              </a:spcBef>
              <a:tabLst>
                <a:tab pos="355600" algn="l"/>
              </a:tabLst>
              <a:defRPr/>
            </a:pPr>
            <a:endParaRPr lang="it-IT" sz="1000" strike="sngStrike" dirty="0">
              <a:solidFill>
                <a:srgbClr val="FF0000"/>
              </a:solidFill>
              <a:latin typeface="Arial" charset="0"/>
              <a:cs typeface="Arial" charset="0"/>
            </a:endParaRPr>
          </a:p>
          <a:p>
            <a:pPr>
              <a:defRPr/>
            </a:pPr>
            <a:endParaRPr lang="it-IT" sz="1000" dirty="0">
              <a:solidFill>
                <a:srgbClr val="FF0000"/>
              </a:solidFill>
              <a:latin typeface="+mn-lt"/>
            </a:endParaRPr>
          </a:p>
          <a:p>
            <a:pPr marL="355600" indent="-355600" eaLnBrk="0" hangingPunct="0">
              <a:spcBef>
                <a:spcPct val="20000"/>
              </a:spcBef>
              <a:tabLst>
                <a:tab pos="355600" algn="l"/>
              </a:tabLst>
              <a:defRPr/>
            </a:pPr>
            <a:endParaRPr lang="it-IT" sz="1000" strike="sngStrike" dirty="0">
              <a:solidFill>
                <a:srgbClr val="FF0000"/>
              </a:solidFill>
              <a:latin typeface="Arial" charset="0"/>
              <a:cs typeface="Arial" charset="0"/>
            </a:endParaRPr>
          </a:p>
          <a:p>
            <a:pPr marL="355600" indent="-355600" eaLnBrk="0" hangingPunct="0">
              <a:spcBef>
                <a:spcPct val="20000"/>
              </a:spcBef>
              <a:tabLst>
                <a:tab pos="355600" algn="l"/>
              </a:tabLst>
              <a:defRPr/>
            </a:pPr>
            <a:endParaRPr lang="it-IT" sz="1000" dirty="0">
              <a:solidFill>
                <a:srgbClr val="FF0000"/>
              </a:solidFill>
              <a:latin typeface="Arial" charset="0"/>
              <a:cs typeface="Arial" charset="0"/>
            </a:endParaRPr>
          </a:p>
          <a:p>
            <a:pPr marL="355600" indent="-355600" eaLnBrk="0" hangingPunct="0">
              <a:spcBef>
                <a:spcPct val="20000"/>
              </a:spcBef>
              <a:tabLst>
                <a:tab pos="355600" algn="l"/>
              </a:tabLst>
              <a:defRPr/>
            </a:pPr>
            <a:endParaRPr lang="it-IT" sz="1000" dirty="0">
              <a:solidFill>
                <a:schemeClr val="tx1"/>
              </a:solidFill>
              <a:latin typeface="Arial" charset="0"/>
              <a:cs typeface="Arial" charset="0"/>
            </a:endParaRP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SPORTELLO</a:t>
            </a:r>
            <a:endParaRPr lang="it-IT" sz="1200" dirty="0">
              <a:solidFill>
                <a:schemeClr val="tx1"/>
              </a:solidFill>
              <a:latin typeface="+mn-lt"/>
            </a:endParaRPr>
          </a:p>
        </p:txBody>
      </p:sp>
      <p:sp>
        <p:nvSpPr>
          <p:cNvPr id="603139" name="Rettangolo 3"/>
          <p:cNvSpPr>
            <a:spLocks noChangeArrowheads="1"/>
          </p:cNvSpPr>
          <p:nvPr/>
        </p:nvSpPr>
        <p:spPr bwMode="auto">
          <a:xfrm>
            <a:off x="4330700" y="3275013"/>
            <a:ext cx="234950" cy="307975"/>
          </a:xfrm>
          <a:prstGeom prst="rect">
            <a:avLst/>
          </a:prstGeom>
          <a:noFill/>
          <a:ln w="9525">
            <a:noFill/>
            <a:miter lim="800000"/>
            <a:headEnd/>
            <a:tailEnd/>
          </a:ln>
        </p:spPr>
        <p:txBody>
          <a:bodyPr wrap="none">
            <a:spAutoFit/>
          </a:bodyPr>
          <a:lstStyle/>
          <a:p>
            <a:r>
              <a:rPr lang="it-IT">
                <a:solidFill>
                  <a:schemeClr val="tx1"/>
                </a:solidFill>
                <a:latin typeface="Arial" charset="0"/>
                <a:cs typeface="Arial" charset="0"/>
              </a:rPr>
              <a:t> </a:t>
            </a:r>
            <a:endParaRPr lang="it-IT"/>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1" name="Rectangle 3"/>
          <p:cNvSpPr>
            <a:spLocks noChangeArrowheads="1"/>
          </p:cNvSpPr>
          <p:nvPr/>
        </p:nvSpPr>
        <p:spPr bwMode="auto">
          <a:xfrm>
            <a:off x="714375" y="511175"/>
            <a:ext cx="8221663" cy="4248150"/>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7188" algn="l"/>
              </a:tabLst>
            </a:pPr>
            <a:r>
              <a:rPr lang="it-IT" sz="1000" b="1">
                <a:solidFill>
                  <a:schemeClr val="tx1"/>
                </a:solidFill>
                <a:latin typeface="Arial" charset="0"/>
                <a:cs typeface="Arial" charset="0"/>
              </a:rPr>
              <a:t>SEZIONE Z – DOMANDE ANAGRAFICHE</a:t>
            </a:r>
            <a:br>
              <a:rPr lang="it-IT" sz="1000" b="1">
                <a:solidFill>
                  <a:schemeClr val="tx1"/>
                </a:solidFill>
                <a:latin typeface="Arial" charset="0"/>
                <a:cs typeface="Arial" charset="0"/>
              </a:rPr>
            </a:br>
            <a:endParaRPr lang="it-IT" sz="1000" b="1">
              <a:solidFill>
                <a:schemeClr val="tx1"/>
              </a:solidFill>
              <a:latin typeface="Arial" charset="0"/>
              <a:cs typeface="Arial"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ea typeface="Times New Roman" pitchFamily="18" charset="0"/>
                <a:cs typeface="Arial" charset="0"/>
              </a:rPr>
              <a:t>Z.1.	Abbiamo quasi finito. Qual è la Sua professione?</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ea typeface="Times New Roman" pitchFamily="18" charset="0"/>
                <a:cs typeface="Arial" charset="0"/>
              </a:rPr>
              <a:t>	[ 1] Operaio 	[ 8] </a:t>
            </a:r>
            <a:r>
              <a:rPr lang="it-IT" sz="1000">
                <a:solidFill>
                  <a:srgbClr val="000000"/>
                </a:solidFill>
                <a:latin typeface="Arial" charset="0"/>
                <a:cs typeface="Arial" charset="0"/>
              </a:rPr>
              <a:t>Artigiano</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[ 2] Impiegato/quadro 	</a:t>
            </a:r>
            <a:r>
              <a:rPr lang="it-IT" sz="1000">
                <a:solidFill>
                  <a:srgbClr val="000000"/>
                </a:solidFill>
                <a:latin typeface="Arial" charset="0"/>
                <a:cs typeface="Arial" charset="0"/>
              </a:rPr>
              <a:t>[ 9] Agricoltore</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[ 3] Insegnate/docente universitario 	</a:t>
            </a:r>
            <a:r>
              <a:rPr lang="it-IT" sz="1000">
                <a:solidFill>
                  <a:srgbClr val="000000"/>
                </a:solidFill>
                <a:latin typeface="Arial" charset="0"/>
                <a:cs typeface="Arial" charset="0"/>
              </a:rPr>
              <a:t>[10] Altro autonomo</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[ 4] Dirigente	</a:t>
            </a:r>
            <a:r>
              <a:rPr lang="it-IT" sz="1000">
                <a:solidFill>
                  <a:srgbClr val="000000"/>
                </a:solidFill>
                <a:latin typeface="Arial" charset="0"/>
                <a:cs typeface="Arial" charset="0"/>
              </a:rPr>
              <a:t>[11] Disoccupato/in cerca di prima occupazione</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[ 5] Imprenditore 	[</a:t>
            </a:r>
            <a:r>
              <a:rPr lang="it-IT" sz="1000">
                <a:solidFill>
                  <a:srgbClr val="000000"/>
                </a:solidFill>
                <a:latin typeface="Arial" charset="0"/>
                <a:cs typeface="Arial" charset="0"/>
              </a:rPr>
              <a:t>12] Casalinga</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[ 6] Consulente/libero professionista 	</a:t>
            </a:r>
            <a:r>
              <a:rPr lang="it-IT" sz="1000">
                <a:solidFill>
                  <a:srgbClr val="000000"/>
                </a:solidFill>
                <a:latin typeface="Arial" charset="0"/>
                <a:cs typeface="Arial" charset="0"/>
              </a:rPr>
              <a:t>[13] Pensionato</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[ 7] Commerciante 	</a:t>
            </a:r>
            <a:r>
              <a:rPr lang="it-IT" sz="1000">
                <a:solidFill>
                  <a:srgbClr val="000000"/>
                </a:solidFill>
                <a:latin typeface="Arial" charset="0"/>
                <a:cs typeface="Arial" charset="0"/>
              </a:rPr>
              <a:t>[14] Altro, in condizione non professionale [studente, benestante..]</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a:t>
            </a:r>
            <a:endParaRPr lang="it-IT" sz="1000">
              <a:solidFill>
                <a:srgbClr val="000000"/>
              </a:solidFill>
              <a:latin typeface="Arial" charset="0"/>
              <a:cs typeface="Arial"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Z.2.	Il suo ultimo titolo di studio è: [LEGGERE]</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[ 1] Laurea o titolo superiore 	</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[ 2] Diploma superiore </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[ 3] Diploma inferiore </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[ 4] Licenza elementare/nessuna scuola</a:t>
            </a:r>
          </a:p>
          <a:p>
            <a:pPr marL="355600" indent="-355600" defTabSz="685800">
              <a:buClr>
                <a:srgbClr val="000000"/>
              </a:buClr>
              <a:buSzPct val="100000"/>
              <a:buFont typeface="Times" pitchFamily="18" charset="0"/>
              <a:buNone/>
              <a:tabLst>
                <a:tab pos="357188" algn="l"/>
              </a:tabLst>
            </a:pPr>
            <a:endParaRPr lang="it-IT" sz="1000">
              <a:solidFill>
                <a:srgbClr val="000000"/>
              </a:solidFill>
              <a:latin typeface="Arial" charset="0"/>
              <a:cs typeface="Arial"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Z.3.	Qual è la Sua età? [ANNI]</a:t>
            </a:r>
            <a:br>
              <a:rPr lang="it-IT" sz="1000">
                <a:solidFill>
                  <a:srgbClr val="000000"/>
                </a:solidFill>
                <a:latin typeface="Arial" charset="0"/>
                <a:cs typeface="Arial" charset="0"/>
              </a:rPr>
            </a:br>
            <a:r>
              <a:rPr lang="it-IT" sz="1000">
                <a:solidFill>
                  <a:srgbClr val="000000"/>
                </a:solidFill>
                <a:latin typeface="Arial" charset="0"/>
                <a:cs typeface="Arial" charset="0"/>
              </a:rPr>
              <a:t>[ 1] Da 18 a 24 anni 	[ 5] Da 55 a 64</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[ 2] Da 25 a 34 anni 	[ 6] Da 65 a 74</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[ 3] Da 35 a 44 	[ 7] Oltre 74 anni</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[ 4] Da 45 a 54</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Z.4.	[SENZA CHIEDERE] Sesso intervistato</a:t>
            </a:r>
            <a:br>
              <a:rPr lang="it-IT" sz="1000">
                <a:solidFill>
                  <a:srgbClr val="000000"/>
                </a:solidFill>
                <a:latin typeface="Arial" charset="0"/>
                <a:cs typeface="Arial" charset="0"/>
              </a:rPr>
            </a:br>
            <a:r>
              <a:rPr lang="it-IT" sz="1000">
                <a:solidFill>
                  <a:srgbClr val="000000"/>
                </a:solidFill>
                <a:latin typeface="Arial" charset="0"/>
                <a:cs typeface="Arial" charset="0"/>
              </a:rPr>
              <a:t>[ 1] Uomo</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[ 2] Donna</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SPORTELLO</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7DAFE86B-9957-45A6-B72F-49FCDC58846D}" type="slidenum">
              <a:rPr lang="it-IT" smtClean="0"/>
              <a:pPr>
                <a:defRPr/>
              </a:pPr>
              <a:t>193</a:t>
            </a:fld>
            <a:endParaRPr lang="it-IT"/>
          </a:p>
        </p:txBody>
      </p:sp>
      <p:sp>
        <p:nvSpPr>
          <p:cNvPr id="605186" name="Rectangle 1"/>
          <p:cNvSpPr>
            <a:spLocks noChangeArrowheads="1"/>
          </p:cNvSpPr>
          <p:nvPr/>
        </p:nvSpPr>
        <p:spPr bwMode="auto">
          <a:xfrm>
            <a:off x="611188" y="592138"/>
            <a:ext cx="8532812" cy="5786437"/>
          </a:xfrm>
          <a:prstGeom prst="rect">
            <a:avLst/>
          </a:prstGeom>
          <a:noFill/>
          <a:ln w="9525">
            <a:noFill/>
            <a:miter lim="800000"/>
            <a:headEnd/>
            <a:tailEnd/>
          </a:ln>
        </p:spPr>
        <p:txBody>
          <a:bodyPr anchor="ctr">
            <a:spAutoFit/>
          </a:bodyPr>
          <a:lstStyle/>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A.1.	Per quali motivi  ha utilizzato lo sportello online? [NON LEGGERE; MULTIPLA]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Comunicazione autolettura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Aggiornamento anagrafica Cliente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Informazioni contrattuali</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[5]	 Inoltro di reclamo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[7]	Inserimento di pratiche commerciali (es. voltura, nuovi allacci, disdetta, rettifiche fatturazione)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[8]	Richieste di duplicati fatture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	Consultazione della normativa di settore e delle  procedure aziendali</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[9]	Altro [SPECIFICARE]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[10]	Non sa	 SEZIONE G (SITO INTERNET)</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A.2 Dove ha reperito l’indirizzo dello sportello online di Acquedotto del Fiora? &lt; AMMESSO NON SA/NON RICORDA&gt;; [NON LEGGERE; MULTIPLA]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bolletta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	In altre comuniicazioni aziendali (lettere, depliants)</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quotidiani</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[4]	altro (specificare)</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A.3 Quando ha cercato di accedere allo sportello online lo ha sempre trovato disponibile e funzionante? &lt;AMMESSO NON SA/NON RICORDA&gt;</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Sempre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Normalmente sì</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Normalmente no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[4]	Mai</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A.4 Operando attraverso lo sportello online riesce a trovare una risposta alle sue esigenze? [LEGGERE]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Si, del tutto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Si, in parte, alcune funzionalità sono carenti o mancano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No</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se la risposta ad A.4 è la [2]</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A.5. quali sono le carenze che riscontra nelle funzionalità dello sportello online? &lt; AMMESSO NON SA&gt; [NON LEGGERE; MULTIPLA]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Le risposte alle mie richieste / reclami arrivano in ritardo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Per concludere la pratica  ho dovuto contattare il numero verde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[4]	Altro (specificare)</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p:txBody>
      </p:sp>
      <p:sp>
        <p:nvSpPr>
          <p:cNvPr id="4" name="Rettangolo 3"/>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a:t>
            </a:r>
            <a:r>
              <a:rPr lang="it-IT" sz="1200" b="1" dirty="0">
                <a:solidFill>
                  <a:schemeClr val="tx1"/>
                </a:solidFill>
                <a:latin typeface="+mn-lt"/>
              </a:rPr>
              <a:t>SPORTELLO ON LINE</a:t>
            </a:r>
            <a:endParaRPr lang="it-IT" sz="1200" dirty="0">
              <a:solidFill>
                <a:schemeClr val="tx1"/>
              </a:solidFill>
              <a:latin typeface="+mn-lt"/>
            </a:endParaRPr>
          </a:p>
        </p:txBody>
      </p:sp>
      <p:cxnSp>
        <p:nvCxnSpPr>
          <p:cNvPr id="605188" name="Connettore 1 5"/>
          <p:cNvCxnSpPr>
            <a:cxnSpLocks noChangeShapeType="1"/>
          </p:cNvCxnSpPr>
          <p:nvPr/>
        </p:nvCxnSpPr>
        <p:spPr bwMode="auto">
          <a:xfrm flipV="1">
            <a:off x="8388350" y="6381750"/>
            <a:ext cx="287338" cy="71438"/>
          </a:xfrm>
          <a:prstGeom prst="line">
            <a:avLst/>
          </a:prstGeom>
          <a:noFill/>
          <a:ln w="12700" algn="ctr">
            <a:noFill/>
            <a:round/>
            <a:headEnd/>
            <a:tailEnd/>
          </a:ln>
        </p:spPr>
      </p:cxn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019EC3AB-9E4E-4518-9C67-D34F9E704FCF}" type="slidenum">
              <a:rPr lang="it-IT" smtClean="0"/>
              <a:pPr>
                <a:defRPr/>
              </a:pPr>
              <a:t>194</a:t>
            </a:fld>
            <a:endParaRPr lang="it-IT"/>
          </a:p>
        </p:txBody>
      </p:sp>
      <p:sp>
        <p:nvSpPr>
          <p:cNvPr id="330753" name="Rectangle 1"/>
          <p:cNvSpPr>
            <a:spLocks noChangeArrowheads="1"/>
          </p:cNvSpPr>
          <p:nvPr/>
        </p:nvSpPr>
        <p:spPr bwMode="auto">
          <a:xfrm>
            <a:off x="611188" y="327025"/>
            <a:ext cx="8353425" cy="5478463"/>
          </a:xfrm>
          <a:prstGeom prst="rect">
            <a:avLst/>
          </a:prstGeom>
          <a:noFill/>
          <a:ln w="9525">
            <a:noFill/>
            <a:miter lim="800000"/>
            <a:headEnd/>
            <a:tailEnd/>
          </a:ln>
          <a:effectLst/>
        </p:spPr>
        <p:txBody>
          <a:bodyPr anchor="ctr">
            <a:spAutoFit/>
          </a:bodyPr>
          <a:lstStyle/>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B.1.	Le citerò ora alcuni aspetti relativi al servizio fornitole dallo sportello online di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 Per ognuno degli aspetti mi dovrebbe dire, quanto è stato soddisfatto (utilizzando una scala di tipo scolastico da 1 a 10, dove 1=per nulla soddisfatto  e 10=totalmente soddisfatto)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	</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r>
              <a:rPr lang="it-IT" sz="1000" dirty="0">
                <a:solidFill>
                  <a:schemeClr val="tx1"/>
                </a:solidFill>
              </a:rPr>
              <a:t>B.2.	Quali dei seguenti aspetti sono per Lei i tre più importanti? (multipla, </a:t>
            </a:r>
            <a:r>
              <a:rPr lang="it-IT" sz="1000" dirty="0" err="1">
                <a:solidFill>
                  <a:schemeClr val="tx1"/>
                </a:solidFill>
              </a:rPr>
              <a:t>max</a:t>
            </a:r>
            <a:r>
              <a:rPr lang="it-IT" sz="1000" dirty="0">
                <a:solidFill>
                  <a:schemeClr val="tx1"/>
                </a:solidFill>
              </a:rPr>
              <a:t> 3 risposte)</a:t>
            </a:r>
          </a:p>
          <a:p>
            <a:pPr marL="355600" indent="-355600" defTabSz="685800" eaLnBrk="0" hangingPunct="0">
              <a:tabLst>
                <a:tab pos="355600" algn="l"/>
              </a:tabLst>
              <a:defRPr/>
            </a:pPr>
            <a:endParaRPr lang="it-IT" sz="1000" dirty="0">
              <a:solidFill>
                <a:schemeClr val="tx1"/>
              </a:solidFill>
            </a:endParaRP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facilità di accesso ai servizi dello sportello on </a:t>
            </a:r>
            <a:r>
              <a:rPr lang="it-IT" sz="1000" dirty="0" err="1">
                <a:solidFill>
                  <a:schemeClr val="tx1"/>
                </a:solidFill>
                <a:latin typeface="Verdana"/>
                <a:ea typeface="Times New Roman"/>
                <a:cs typeface="Verdana"/>
              </a:rPr>
              <a:t>line</a:t>
            </a:r>
            <a:endParaRPr lang="it-IT" sz="1000" dirty="0">
              <a:solidFill>
                <a:schemeClr val="tx1"/>
              </a:solidFill>
              <a:latin typeface="Verdana"/>
              <a:ea typeface="Times New Roman"/>
              <a:cs typeface="Verdana"/>
            </a:endParaRP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disponibilità dello sportello on </a:t>
            </a:r>
            <a:r>
              <a:rPr lang="it-IT" sz="1000" dirty="0" err="1">
                <a:solidFill>
                  <a:schemeClr val="tx1"/>
                </a:solidFill>
                <a:latin typeface="Verdana"/>
                <a:ea typeface="Times New Roman"/>
                <a:cs typeface="Verdana"/>
              </a:rPr>
              <a:t>line</a:t>
            </a:r>
            <a:r>
              <a:rPr lang="it-IT" sz="1000" dirty="0">
                <a:solidFill>
                  <a:schemeClr val="tx1"/>
                </a:solidFill>
                <a:latin typeface="Verdana"/>
                <a:ea typeface="Times New Roman"/>
                <a:cs typeface="Verdana"/>
              </a:rPr>
              <a:t> pienamente funzionante</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chiarezza delle informazioni presenti nello sportello on </a:t>
            </a:r>
            <a:r>
              <a:rPr lang="it-IT" sz="1000" dirty="0" err="1">
                <a:solidFill>
                  <a:schemeClr val="tx1"/>
                </a:solidFill>
                <a:latin typeface="Verdana"/>
                <a:ea typeface="Times New Roman"/>
                <a:cs typeface="Verdana"/>
              </a:rPr>
              <a:t>line</a:t>
            </a:r>
            <a:r>
              <a:rPr lang="it-IT" sz="1000" dirty="0">
                <a:solidFill>
                  <a:schemeClr val="tx1"/>
                </a:solidFill>
                <a:latin typeface="Verdana"/>
                <a:ea typeface="Times New Roman"/>
                <a:cs typeface="Verdana"/>
              </a:rPr>
              <a:t> </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facilità di navigazione all’interno dello sportello on </a:t>
            </a:r>
            <a:r>
              <a:rPr lang="it-IT" sz="1000" dirty="0" err="1">
                <a:solidFill>
                  <a:schemeClr val="tx1"/>
                </a:solidFill>
                <a:latin typeface="Verdana"/>
                <a:ea typeface="Times New Roman"/>
                <a:cs typeface="Verdana"/>
              </a:rPr>
              <a:t>line</a:t>
            </a:r>
            <a:endParaRPr lang="it-IT" sz="1000" dirty="0">
              <a:solidFill>
                <a:schemeClr val="tx1"/>
              </a:solidFill>
              <a:latin typeface="Verdana"/>
              <a:ea typeface="Times New Roman"/>
              <a:cs typeface="Verdana"/>
            </a:endParaRP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completezza delle risposte ai quesiti / reclami</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tempestività/rapidità delle risposte ai quesiti / reclami</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Il numero delle operazioni che è possibile fare</a:t>
            </a: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B.2.	Considerando complessivamente il servizio ricevuto attraverso lo sportello online che voto dà a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 su una scala da 1 a 10 dove 1 è il minimo della qualità e 10 il massimo?</a:t>
            </a:r>
          </a:p>
        </p:txBody>
      </p:sp>
      <p:sp>
        <p:nvSpPr>
          <p:cNvPr id="4" name="Rettangolo 3"/>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a:t>
            </a:r>
            <a:r>
              <a:rPr lang="it-IT" sz="1200" b="1" dirty="0">
                <a:solidFill>
                  <a:schemeClr val="tx1"/>
                </a:solidFill>
                <a:latin typeface="+mn-lt"/>
              </a:rPr>
              <a:t>SPORTELLO ON LINE</a:t>
            </a:r>
            <a:endParaRPr lang="it-IT" sz="1200" dirty="0">
              <a:solidFill>
                <a:schemeClr val="tx1"/>
              </a:solidFill>
              <a:latin typeface="+mn-lt"/>
            </a:endParaRPr>
          </a:p>
        </p:txBody>
      </p:sp>
      <p:graphicFrame>
        <p:nvGraphicFramePr>
          <p:cNvPr id="5" name="Tabella 4"/>
          <p:cNvGraphicFramePr>
            <a:graphicFrameLocks noGrp="1"/>
          </p:cNvGraphicFramePr>
          <p:nvPr/>
        </p:nvGraphicFramePr>
        <p:xfrm>
          <a:off x="1547813" y="1125538"/>
          <a:ext cx="6769100" cy="2159000"/>
        </p:xfrm>
        <a:graphic>
          <a:graphicData uri="http://schemas.openxmlformats.org/drawingml/2006/table">
            <a:tbl>
              <a:tblPr/>
              <a:tblGrid>
                <a:gridCol w="4859616"/>
                <a:gridCol w="1909134"/>
              </a:tblGrid>
              <a:tr h="485523">
                <a:tc>
                  <a:txBody>
                    <a:bodyPr/>
                    <a:lstStyle/>
                    <a:p>
                      <a:pPr marL="22225" algn="ctr">
                        <a:spcAft>
                          <a:spcPts val="0"/>
                        </a:spcAft>
                      </a:pPr>
                      <a:r>
                        <a:rPr lang="it-IT" sz="800" b="1" dirty="0">
                          <a:latin typeface="Verdana"/>
                          <a:ea typeface="Times New Roman"/>
                          <a:cs typeface="Verdana"/>
                        </a:rPr>
                        <a:t>Aspetti del servizio di sportello online </a:t>
                      </a:r>
                      <a:endParaRPr lang="it-IT" sz="800" dirty="0">
                        <a:latin typeface="Times New Roman"/>
                        <a:ea typeface="Times New Roman"/>
                      </a:endParaRPr>
                    </a:p>
                    <a:p>
                      <a:pPr marL="22225" algn="ctr">
                        <a:spcAft>
                          <a:spcPts val="0"/>
                        </a:spcAft>
                      </a:pPr>
                      <a:r>
                        <a:rPr lang="it-IT" sz="800" b="1" i="1" dirty="0">
                          <a:latin typeface="Verdana"/>
                          <a:ea typeface="Times New Roman"/>
                          <a:cs typeface="Verdana"/>
                        </a:rPr>
                        <a:t>(leggere gli aspetti con rotazione)</a:t>
                      </a:r>
                      <a:endParaRPr lang="it-IT" sz="8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r>
                        <a:rPr lang="it-IT" sz="800" b="1">
                          <a:latin typeface="Verdana"/>
                          <a:ea typeface="Times New Roman"/>
                          <a:cs typeface="Verdana"/>
                        </a:rPr>
                        <a:t>Quanto è stato soddisfatto di…. ?</a:t>
                      </a:r>
                      <a:endParaRPr lang="it-IT" sz="80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facilità di accesso ai servizi dello sportello on </a:t>
                      </a:r>
                      <a:r>
                        <a:rPr lang="it-IT" sz="1000" dirty="0" err="1">
                          <a:latin typeface="Verdana"/>
                          <a:ea typeface="Times New Roman"/>
                          <a:cs typeface="Verdana"/>
                        </a:rPr>
                        <a:t>line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332">
                <a:tc>
                  <a:txBody>
                    <a:bodyPr/>
                    <a:lstStyle/>
                    <a:p>
                      <a:pPr marL="21590" algn="l">
                        <a:spcAft>
                          <a:spcPts val="0"/>
                        </a:spcAft>
                      </a:pPr>
                      <a:r>
                        <a:rPr lang="it-IT" sz="1000" dirty="0">
                          <a:latin typeface="Verdana"/>
                          <a:ea typeface="Times New Roman"/>
                          <a:cs typeface="Verdana"/>
                        </a:rPr>
                        <a:t>la disponibilità dello sportello on </a:t>
                      </a:r>
                      <a:r>
                        <a:rPr lang="it-IT" sz="1000" dirty="0" err="1">
                          <a:latin typeface="Verdana"/>
                          <a:ea typeface="Times New Roman"/>
                          <a:cs typeface="Verdana"/>
                        </a:rPr>
                        <a:t>line</a:t>
                      </a:r>
                      <a:r>
                        <a:rPr lang="it-IT" sz="1000" dirty="0">
                          <a:latin typeface="Verdana"/>
                          <a:ea typeface="Times New Roman"/>
                          <a:cs typeface="Verdana"/>
                        </a:rPr>
                        <a:t> pienamente funzionante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78">
                <a:tc>
                  <a:txBody>
                    <a:bodyPr/>
                    <a:lstStyle/>
                    <a:p>
                      <a:pPr marL="21590" algn="l">
                        <a:spcAft>
                          <a:spcPts val="0"/>
                        </a:spcAft>
                      </a:pPr>
                      <a:r>
                        <a:rPr lang="it-IT" sz="1000" dirty="0">
                          <a:latin typeface="Verdana"/>
                          <a:ea typeface="Times New Roman"/>
                          <a:cs typeface="Verdana"/>
                        </a:rPr>
                        <a:t>la chiarezza delle informazioni presenti nello sportello on </a:t>
                      </a:r>
                      <a:r>
                        <a:rPr lang="it-IT" sz="1000" dirty="0" err="1">
                          <a:latin typeface="Verdana"/>
                          <a:ea typeface="Times New Roman"/>
                          <a:cs typeface="Verdana"/>
                        </a:rPr>
                        <a:t>line</a:t>
                      </a:r>
                      <a:r>
                        <a:rPr lang="it-IT" sz="1000" dirty="0">
                          <a:latin typeface="Verdana"/>
                          <a:ea typeface="Times New Roman"/>
                          <a:cs typeface="Verdana"/>
                        </a:rPr>
                        <a:t> </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facilità di navigazione all’interno dello sportello on </a:t>
                      </a:r>
                      <a:r>
                        <a:rPr lang="it-IT" sz="1000" dirty="0" err="1">
                          <a:latin typeface="Verdana"/>
                          <a:ea typeface="Times New Roman"/>
                          <a:cs typeface="Verdana"/>
                        </a:rPr>
                        <a:t>line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completezza delle risposte ai quesiti / reclami</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tempestività/rapidità delle risposte ai quesiti / reclami</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Il numero delle operazioni che è possibile fare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dirty="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F39B043B-1051-4F23-86F6-B9FDB57A9489}" type="slidenum">
              <a:rPr lang="it-IT" smtClean="0"/>
              <a:pPr>
                <a:defRPr/>
              </a:pPr>
              <a:t>195</a:t>
            </a:fld>
            <a:endParaRPr lang="it-IT"/>
          </a:p>
        </p:txBody>
      </p:sp>
      <p:sp>
        <p:nvSpPr>
          <p:cNvPr id="330753" name="Rectangle 1"/>
          <p:cNvSpPr>
            <a:spLocks noChangeArrowheads="1"/>
          </p:cNvSpPr>
          <p:nvPr/>
        </p:nvSpPr>
        <p:spPr bwMode="auto">
          <a:xfrm>
            <a:off x="755650" y="287338"/>
            <a:ext cx="8353425" cy="6094412"/>
          </a:xfrm>
          <a:prstGeom prst="rect">
            <a:avLst/>
          </a:prstGeom>
          <a:noFill/>
          <a:ln w="9525">
            <a:noFill/>
            <a:miter lim="800000"/>
            <a:headEnd/>
            <a:tailEnd/>
          </a:ln>
          <a:effectLst/>
        </p:spPr>
        <p:txBody>
          <a:bodyPr anchor="ctr">
            <a:spAutoFit/>
          </a:bodyPr>
          <a:lstStyle/>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C.1 Oltre a usare lo sportello online, ha utilizzato qualche altro canale di contatto con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[1]	Si</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[2]	No</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&lt; Se Dom. C.1 =[</a:t>
            </a:r>
            <a:r>
              <a:rPr lang="it-IT" sz="1000" dirty="0" err="1">
                <a:solidFill>
                  <a:schemeClr val="tx1"/>
                </a:solidFill>
                <a:latin typeface="Arial" pitchFamily="34" charset="0"/>
                <a:cs typeface="Arial" pitchFamily="34" charset="0"/>
                <a:sym typeface="Wingdings" pitchFamily="2" charset="2"/>
              </a:rPr>
              <a:t>1</a:t>
            </a:r>
            <a:r>
              <a:rPr lang="it-IT" sz="1000" dirty="0">
                <a:solidFill>
                  <a:schemeClr val="tx1"/>
                </a:solidFill>
                <a:latin typeface="Arial" pitchFamily="34" charset="0"/>
                <a:cs typeface="Arial" pitchFamily="34" charset="0"/>
                <a:sym typeface="Wingdings" pitchFamily="2" charset="2"/>
              </a:rPr>
              <a:t>] &gt;</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C.2 Quali tra questi? [LEGGERE] &lt;MULTIPLA; A ROTAZIONE; AMMESSO NON SA&gt;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[1]	Sportello AZIENDALE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	SPORTELLO COMUNALE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[2]	invio e-mail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[3]	inviato lettera  O FAX</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[5]	numero verde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[6]	contatto diretto/conoscenza personale con un dipendente di Acquedotto del </a:t>
            </a:r>
            <a:r>
              <a:rPr lang="it-IT" sz="1000" dirty="0" err="1">
                <a:solidFill>
                  <a:schemeClr val="tx1"/>
                </a:solidFill>
                <a:latin typeface="Arial" pitchFamily="34" charset="0"/>
                <a:cs typeface="Arial" pitchFamily="34" charset="0"/>
                <a:sym typeface="Wingdings" pitchFamily="2" charset="2"/>
              </a:rPr>
              <a:t>Fiora</a:t>
            </a: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[7]	altro (specificare)</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&lt; Se Dom. C.1 =[</a:t>
            </a:r>
            <a:r>
              <a:rPr lang="it-IT" sz="1000" dirty="0" err="1">
                <a:solidFill>
                  <a:schemeClr val="tx1"/>
                </a:solidFill>
                <a:latin typeface="Arial" pitchFamily="34" charset="0"/>
                <a:cs typeface="Arial" pitchFamily="34" charset="0"/>
                <a:sym typeface="Wingdings" pitchFamily="2" charset="2"/>
              </a:rPr>
              <a:t>1</a:t>
            </a:r>
            <a:r>
              <a:rPr lang="it-IT" sz="1000" dirty="0">
                <a:solidFill>
                  <a:schemeClr val="tx1"/>
                </a:solidFill>
                <a:latin typeface="Arial" pitchFamily="34" charset="0"/>
                <a:cs typeface="Arial" pitchFamily="34" charset="0"/>
                <a:sym typeface="Wingdings" pitchFamily="2" charset="2"/>
              </a:rPr>
              <a:t>] &gt;</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C3. Le informazioni che ha ricevuto nei diversi contatti erano coerenti tra loro? &lt;AMMESSO NON SA&gt; [LEGGERE]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[1]	del tutto</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[2]	abbastanza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[3]	poco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[4]	per niente</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G.3.	Le citerò alcuni aspetti relativi al sito Internet di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 Per ognuno degli aspetti mi dovrebbe dire, quanto è stato soddisfatto (utilizzando una scala di tipo scolastico da 1 a 10, dove 1=per nulla soddisfatto e 10=totalmente soddisfatto)</a:t>
            </a: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r>
              <a:rPr lang="it-IT" sz="1000" dirty="0">
                <a:solidFill>
                  <a:schemeClr val="tx1"/>
                </a:solidFill>
              </a:rPr>
              <a:t>B.2.	Quali dei seguenti aspetti sono per Lei i due più importanti? (multipla, </a:t>
            </a:r>
            <a:r>
              <a:rPr lang="it-IT" sz="1000" dirty="0" err="1">
                <a:solidFill>
                  <a:schemeClr val="tx1"/>
                </a:solidFill>
              </a:rPr>
              <a:t>max</a:t>
            </a:r>
            <a:r>
              <a:rPr lang="it-IT" sz="1000" dirty="0">
                <a:solidFill>
                  <a:schemeClr val="tx1"/>
                </a:solidFill>
              </a:rPr>
              <a:t> 2 risposte)</a:t>
            </a:r>
          </a:p>
          <a:p>
            <a:pPr marL="228600" indent="-228600" fontAlgn="ctr">
              <a:buFont typeface="+mj-lt"/>
              <a:buAutoNum type="arabicPeriod"/>
              <a:defRPr/>
            </a:pPr>
            <a:r>
              <a:rPr lang="it-IT" sz="1000" dirty="0">
                <a:solidFill>
                  <a:schemeClr val="tx1"/>
                </a:solidFill>
                <a:latin typeface="Verdana"/>
                <a:ea typeface="Times New Roman"/>
                <a:cs typeface="+mn-cs"/>
              </a:rPr>
              <a:t>la reperibilità dell’indirizzo internet</a:t>
            </a:r>
          </a:p>
          <a:p>
            <a:pPr marL="228600" indent="-228600" fontAlgn="ctr">
              <a:buFont typeface="+mj-lt"/>
              <a:buAutoNum type="arabicPeriod"/>
              <a:defRPr/>
            </a:pPr>
            <a:r>
              <a:rPr lang="it-IT" sz="1000" dirty="0">
                <a:solidFill>
                  <a:schemeClr val="tx1"/>
                </a:solidFill>
                <a:latin typeface="Verdana"/>
                <a:ea typeface="Times New Roman"/>
                <a:cs typeface="+mn-cs"/>
              </a:rPr>
              <a:t>la facilità di navigazione all’interno del sito</a:t>
            </a:r>
          </a:p>
          <a:p>
            <a:pPr marL="228600" indent="-228600" fontAlgn="ctr">
              <a:buFont typeface="+mj-lt"/>
              <a:buAutoNum type="arabicPeriod"/>
              <a:defRPr/>
            </a:pPr>
            <a:r>
              <a:rPr lang="it-IT" sz="1000" dirty="0">
                <a:solidFill>
                  <a:schemeClr val="tx1"/>
                </a:solidFill>
                <a:latin typeface="Verdana"/>
                <a:ea typeface="Times New Roman"/>
                <a:cs typeface="+mn-cs"/>
              </a:rPr>
              <a:t>la ricchezza delle informazioni presenti sul sito </a:t>
            </a:r>
          </a:p>
          <a:p>
            <a:pPr marL="228600" indent="-228600" fontAlgn="ctr">
              <a:buFont typeface="+mj-lt"/>
              <a:buAutoNum type="arabicPeriod"/>
              <a:defRPr/>
            </a:pPr>
            <a:r>
              <a:rPr lang="it-IT" sz="1000" dirty="0">
                <a:solidFill>
                  <a:schemeClr val="tx1"/>
                </a:solidFill>
                <a:latin typeface="Verdana"/>
                <a:ea typeface="Times New Roman"/>
                <a:cs typeface="+mn-cs"/>
              </a:rPr>
              <a:t>la gamma di operazioni che si possono svolgere sul sito </a:t>
            </a:r>
            <a:r>
              <a:rPr lang="it-IT" sz="1000" dirty="0">
                <a:solidFill>
                  <a:schemeClr val="tx1"/>
                </a:solidFill>
                <a:latin typeface="Verdana"/>
                <a:ea typeface="Times New Roman"/>
                <a:cs typeface="+mn-cs"/>
                <a:sym typeface="Wingdings" pitchFamily="2" charset="2"/>
              </a:rPr>
              <a:t>	</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355600"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B.3.	Considerando complessivamente il sito internet che voto dà a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 su una scala da 1 a 10 dove 1 è il minimo della qualità e 10 il massimo?</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p:txBody>
      </p:sp>
      <p:sp>
        <p:nvSpPr>
          <p:cNvPr id="4" name="Rettangolo 3"/>
          <p:cNvSpPr/>
          <p:nvPr/>
        </p:nvSpPr>
        <p:spPr>
          <a:xfrm>
            <a:off x="714375" y="44450"/>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a:t>
            </a:r>
            <a:r>
              <a:rPr lang="it-IT" sz="1200" b="1" dirty="0">
                <a:solidFill>
                  <a:schemeClr val="tx1"/>
                </a:solidFill>
                <a:latin typeface="+mn-lt"/>
              </a:rPr>
              <a:t>SPORTELLO ON LINE</a:t>
            </a:r>
            <a:endParaRPr lang="it-IT" sz="1200" dirty="0">
              <a:solidFill>
                <a:schemeClr val="tx1"/>
              </a:solidFill>
              <a:latin typeface="+mn-lt"/>
            </a:endParaRPr>
          </a:p>
        </p:txBody>
      </p:sp>
      <p:graphicFrame>
        <p:nvGraphicFramePr>
          <p:cNvPr id="5" name="Tabella 4"/>
          <p:cNvGraphicFramePr>
            <a:graphicFrameLocks noGrp="1"/>
          </p:cNvGraphicFramePr>
          <p:nvPr/>
        </p:nvGraphicFramePr>
        <p:xfrm>
          <a:off x="1649413" y="3860800"/>
          <a:ext cx="6162675" cy="1008063"/>
        </p:xfrm>
        <a:graphic>
          <a:graphicData uri="http://schemas.openxmlformats.org/drawingml/2006/table">
            <a:tbl>
              <a:tblPr/>
              <a:tblGrid>
                <a:gridCol w="4424867"/>
                <a:gridCol w="1738341"/>
              </a:tblGrid>
              <a:tr h="351524">
                <a:tc>
                  <a:txBody>
                    <a:bodyPr/>
                    <a:lstStyle/>
                    <a:p>
                      <a:pPr marL="22225" algn="ctr">
                        <a:spcAft>
                          <a:spcPts val="0"/>
                        </a:spcAft>
                      </a:pPr>
                      <a:r>
                        <a:rPr lang="it-IT" sz="1000" b="1" dirty="0">
                          <a:latin typeface="Verdana"/>
                          <a:ea typeface="Times New Roman"/>
                          <a:cs typeface="Verdana"/>
                        </a:rPr>
                        <a:t>Aspetto del sito internet</a:t>
                      </a:r>
                      <a:endParaRPr lang="it-IT" sz="1000" dirty="0">
                        <a:latin typeface="Times New Roman"/>
                        <a:ea typeface="Times New Roman"/>
                      </a:endParaRPr>
                    </a:p>
                    <a:p>
                      <a:pPr marL="22225" algn="ctr">
                        <a:spcAft>
                          <a:spcPts val="0"/>
                        </a:spcAft>
                      </a:pPr>
                      <a:r>
                        <a:rPr lang="it-IT" sz="1000" b="1" i="1" dirty="0">
                          <a:latin typeface="Verdana"/>
                          <a:ea typeface="Times New Roman"/>
                          <a:cs typeface="Verdana"/>
                        </a:rPr>
                        <a:t>(leggere gli aspetti con rotazione)</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r>
                        <a:rPr lang="it-IT" sz="1000" b="1">
                          <a:latin typeface="Verdana"/>
                          <a:ea typeface="Times New Roman"/>
                          <a:cs typeface="Verdana"/>
                        </a:rPr>
                        <a:t>Quanto è stato soddisfatto di…. ?</a:t>
                      </a:r>
                      <a:endParaRPr lang="it-IT" sz="100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540">
                <a:tc>
                  <a:txBody>
                    <a:bodyPr/>
                    <a:lstStyle/>
                    <a:p>
                      <a:pPr algn="just">
                        <a:spcAft>
                          <a:spcPts val="0"/>
                        </a:spcAft>
                      </a:pPr>
                      <a:r>
                        <a:rPr lang="it-IT" sz="1000" dirty="0">
                          <a:latin typeface="Verdana"/>
                          <a:ea typeface="Times New Roman"/>
                        </a:rPr>
                        <a:t>la reperibilità dell’indirizzo internet</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361">
                <a:tc>
                  <a:txBody>
                    <a:bodyPr/>
                    <a:lstStyle/>
                    <a:p>
                      <a:pPr algn="just">
                        <a:spcAft>
                          <a:spcPts val="0"/>
                        </a:spcAft>
                      </a:pPr>
                      <a:r>
                        <a:rPr lang="it-IT" sz="1000" dirty="0">
                          <a:latin typeface="Verdana"/>
                          <a:ea typeface="Times New Roman"/>
                        </a:rPr>
                        <a:t>la facilità di navigazione all’interno del sito</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47">
                <a:tc>
                  <a:txBody>
                    <a:bodyPr/>
                    <a:lstStyle/>
                    <a:p>
                      <a:pPr algn="just">
                        <a:spcAft>
                          <a:spcPts val="0"/>
                        </a:spcAft>
                      </a:pPr>
                      <a:r>
                        <a:rPr lang="it-IT" sz="1000" dirty="0">
                          <a:latin typeface="Verdana"/>
                          <a:ea typeface="Times New Roman"/>
                        </a:rPr>
                        <a:t>la ricchezza delle informazioni presenti sul sito </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540">
                <a:tc>
                  <a:txBody>
                    <a:bodyPr/>
                    <a:lstStyle/>
                    <a:p>
                      <a:pPr algn="just">
                        <a:spcAft>
                          <a:spcPts val="0"/>
                        </a:spcAft>
                      </a:pPr>
                      <a:r>
                        <a:rPr lang="it-IT" sz="1000" dirty="0">
                          <a:latin typeface="Verdana"/>
                          <a:ea typeface="Times New Roman"/>
                        </a:rPr>
                        <a:t>la gamma di operazioni che si possono svolgere sul sito </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dirty="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3"/>
          <p:cNvSpPr>
            <a:spLocks noChangeArrowheads="1"/>
          </p:cNvSpPr>
          <p:nvPr/>
        </p:nvSpPr>
        <p:spPr bwMode="auto">
          <a:xfrm>
            <a:off x="857250" y="471488"/>
            <a:ext cx="8039100" cy="5634037"/>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b="1">
                <a:solidFill>
                  <a:schemeClr val="tx1"/>
                </a:solidFill>
                <a:latin typeface="Arial" charset="0"/>
                <a:cs typeface="Arial" charset="0"/>
              </a:rPr>
              <a:t>DOMANDE  ANAGRAFICHE</a:t>
            </a:r>
          </a:p>
          <a:p>
            <a:pPr marL="355600" indent="-355600" defTabSz="685800" eaLnBrk="0" hangingPunct="0">
              <a:tabLst>
                <a:tab pos="355600" algn="l"/>
              </a:tabLst>
            </a:pPr>
            <a:endParaRPr lang="it-IT" sz="1000" b="1">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Z.1. 	Abbiamo quasi finito. Qual è la sua professione? &lt;AMMESSO NON SA&gt;</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[ 1] Operaio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[ 2] Impiegato/quadro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[ 3] Insegnate/docente universitario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[ 4] Dirigente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[ 5] Imprenditore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[ 6] Consulente/libero professionista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[ 7] Commerciante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[ 8] </a:t>
            </a:r>
            <a:r>
              <a:rPr lang="it-IT" sz="1000">
                <a:solidFill>
                  <a:srgbClr val="000000"/>
                </a:solidFill>
                <a:latin typeface="Arial" charset="0"/>
                <a:cs typeface="Arial" charset="0"/>
              </a:rPr>
              <a:t>Artigiano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[ 9] Agricoltore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[10] Altro autonomo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[11] Disoccupato/in cerca di prima occupazione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[12] Casalinga</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[13] Pensionato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[14] Altro, in condizione non professionale [studente, benestante..]</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Z.2 	Il suo ultimo titolo di studio è: [LEGGERE]; &lt;AMMESSO NON SA&gt;</a:t>
            </a:r>
          </a:p>
          <a:p>
            <a:pPr marL="355600" indent="-355600" defTabSz="685800" eaLnBrk="0" hangingPunct="0">
              <a:tabLst>
                <a:tab pos="355600" algn="l"/>
              </a:tabLst>
            </a:pPr>
            <a:r>
              <a:rPr lang="it-IT" sz="1000">
                <a:solidFill>
                  <a:schemeClr val="tx1"/>
                </a:solidFill>
                <a:latin typeface="Arial" charset="0"/>
                <a:cs typeface="Arial" charset="0"/>
              </a:rPr>
              <a:t>	[1] Laurea o titolo superiore</a:t>
            </a:r>
          </a:p>
          <a:p>
            <a:pPr marL="355600" indent="-355600" defTabSz="685800" eaLnBrk="0" hangingPunct="0">
              <a:tabLst>
                <a:tab pos="355600" algn="l"/>
              </a:tabLst>
            </a:pPr>
            <a:r>
              <a:rPr lang="it-IT" sz="1000">
                <a:solidFill>
                  <a:schemeClr val="tx1"/>
                </a:solidFill>
                <a:latin typeface="Arial" charset="0"/>
                <a:cs typeface="Arial" charset="0"/>
              </a:rPr>
              <a:t>	[2] Diploma superiore </a:t>
            </a:r>
          </a:p>
          <a:p>
            <a:pPr marL="355600" indent="-355600" defTabSz="685800" eaLnBrk="0" hangingPunct="0">
              <a:tabLst>
                <a:tab pos="355600" algn="l"/>
              </a:tabLst>
            </a:pPr>
            <a:r>
              <a:rPr lang="it-IT" sz="1000">
                <a:solidFill>
                  <a:schemeClr val="tx1"/>
                </a:solidFill>
                <a:latin typeface="Arial" charset="0"/>
                <a:cs typeface="Arial" charset="0"/>
              </a:rPr>
              <a:t>	[3] Diploma inferiore </a:t>
            </a:r>
          </a:p>
          <a:p>
            <a:pPr marL="355600" indent="-355600" defTabSz="685800" eaLnBrk="0" hangingPunct="0">
              <a:tabLst>
                <a:tab pos="355600" algn="l"/>
              </a:tabLst>
            </a:pPr>
            <a:r>
              <a:rPr lang="it-IT" sz="1000">
                <a:solidFill>
                  <a:schemeClr val="tx1"/>
                </a:solidFill>
                <a:latin typeface="Arial" charset="0"/>
                <a:cs typeface="Arial" charset="0"/>
              </a:rPr>
              <a:t>	[4] Licenza elementare/nessuna scuola </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Z.3. 	Qual è la sua età? &lt;AMMESSO NON SA&gt;</a:t>
            </a:r>
          </a:p>
          <a:p>
            <a:pPr marL="355600" indent="-355600" defTabSz="685800" eaLnBrk="0" hangingPunct="0">
              <a:tabLst>
                <a:tab pos="355600" algn="l"/>
              </a:tabLst>
            </a:pPr>
            <a:r>
              <a:rPr lang="it-IT" sz="1000">
                <a:solidFill>
                  <a:schemeClr val="tx1"/>
                </a:solidFill>
                <a:latin typeface="Arial" charset="0"/>
                <a:cs typeface="Arial" charset="0"/>
              </a:rPr>
              <a:t>	[1] Da 18 a 24 anni </a:t>
            </a:r>
          </a:p>
          <a:p>
            <a:pPr marL="355600" indent="-355600" defTabSz="685800" eaLnBrk="0" hangingPunct="0">
              <a:tabLst>
                <a:tab pos="355600" algn="l"/>
              </a:tabLst>
            </a:pPr>
            <a:r>
              <a:rPr lang="it-IT" sz="1000">
                <a:solidFill>
                  <a:schemeClr val="tx1"/>
                </a:solidFill>
                <a:latin typeface="Arial" charset="0"/>
                <a:cs typeface="Arial" charset="0"/>
              </a:rPr>
              <a:t>	[2] Da 25 a 34</a:t>
            </a:r>
          </a:p>
          <a:p>
            <a:pPr marL="355600" indent="-355600" defTabSz="685800" eaLnBrk="0" hangingPunct="0">
              <a:tabLst>
                <a:tab pos="355600" algn="l"/>
              </a:tabLst>
            </a:pPr>
            <a:r>
              <a:rPr lang="it-IT" sz="1000">
                <a:solidFill>
                  <a:schemeClr val="tx1"/>
                </a:solidFill>
                <a:latin typeface="Arial" charset="0"/>
                <a:cs typeface="Arial" charset="0"/>
              </a:rPr>
              <a:t>	[4] Da 35 a 44</a:t>
            </a:r>
          </a:p>
          <a:p>
            <a:pPr marL="355600" indent="-355600" defTabSz="685800" eaLnBrk="0" hangingPunct="0">
              <a:tabLst>
                <a:tab pos="355600" algn="l"/>
              </a:tabLst>
            </a:pPr>
            <a:r>
              <a:rPr lang="it-IT" sz="1000">
                <a:solidFill>
                  <a:schemeClr val="tx1"/>
                </a:solidFill>
                <a:latin typeface="Arial" charset="0"/>
                <a:cs typeface="Arial" charset="0"/>
              </a:rPr>
              <a:t>	[5] Da 45 a 54</a:t>
            </a:r>
          </a:p>
          <a:p>
            <a:pPr marL="355600" indent="-355600" defTabSz="685800" eaLnBrk="0" hangingPunct="0">
              <a:tabLst>
                <a:tab pos="355600" algn="l"/>
              </a:tabLst>
            </a:pPr>
            <a:r>
              <a:rPr lang="it-IT" sz="1000">
                <a:solidFill>
                  <a:schemeClr val="tx1"/>
                </a:solidFill>
                <a:latin typeface="Arial" charset="0"/>
                <a:cs typeface="Arial" charset="0"/>
              </a:rPr>
              <a:t>	[6] Da 55 a 64</a:t>
            </a:r>
          </a:p>
          <a:p>
            <a:pPr marL="355600" indent="-355600" defTabSz="685800" eaLnBrk="0" hangingPunct="0">
              <a:tabLst>
                <a:tab pos="355600" algn="l"/>
              </a:tabLst>
            </a:pPr>
            <a:r>
              <a:rPr lang="it-IT" sz="1000">
                <a:solidFill>
                  <a:schemeClr val="tx1"/>
                </a:solidFill>
                <a:latin typeface="Arial" charset="0"/>
                <a:cs typeface="Arial" charset="0"/>
              </a:rPr>
              <a:t>	[7] Da 65 a 74</a:t>
            </a:r>
          </a:p>
          <a:p>
            <a:pPr marL="355600" indent="-355600" defTabSz="685800" eaLnBrk="0" hangingPunct="0">
              <a:tabLst>
                <a:tab pos="355600" algn="l"/>
              </a:tabLst>
            </a:pPr>
            <a:r>
              <a:rPr lang="it-IT" sz="1000">
                <a:solidFill>
                  <a:schemeClr val="tx1"/>
                </a:solidFill>
                <a:latin typeface="Arial" charset="0"/>
                <a:cs typeface="Arial" charset="0"/>
              </a:rPr>
              <a:t>	[8] 75 e oltre</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Z.4. Sesso</a:t>
            </a:r>
          </a:p>
          <a:p>
            <a:pPr marL="355600" indent="-355600" defTabSz="685800" eaLnBrk="0" hangingPunct="0">
              <a:tabLst>
                <a:tab pos="355600" algn="l"/>
              </a:tabLst>
            </a:pPr>
            <a:r>
              <a:rPr lang="it-IT" sz="1000">
                <a:solidFill>
                  <a:schemeClr val="tx1"/>
                </a:solidFill>
                <a:latin typeface="Arial" charset="0"/>
                <a:cs typeface="Arial" charset="0"/>
              </a:rPr>
              <a:t>	[1] Maschio</a:t>
            </a:r>
          </a:p>
          <a:p>
            <a:pPr marL="355600" indent="-355600" defTabSz="685800" eaLnBrk="0" hangingPunct="0">
              <a:tabLst>
                <a:tab pos="355600" algn="l"/>
              </a:tabLst>
            </a:pPr>
            <a:r>
              <a:rPr lang="it-IT" sz="1000">
                <a:solidFill>
                  <a:schemeClr val="tx1"/>
                </a:solidFill>
                <a:latin typeface="Arial" charset="0"/>
                <a:cs typeface="Arial" charset="0"/>
              </a:rPr>
              <a:t>	[2] Femmina</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SPORTELLO ON LINE</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DF8A76BF-A05C-4663-8E7A-75FD9E4A4406}" type="slidenum">
              <a:rPr lang="it-IT" smtClean="0"/>
              <a:pPr>
                <a:defRPr/>
              </a:pPr>
              <a:t>197</a:t>
            </a:fld>
            <a:endParaRPr lang="it-IT"/>
          </a:p>
        </p:txBody>
      </p:sp>
      <p:sp>
        <p:nvSpPr>
          <p:cNvPr id="609282" name="Rectangle 1"/>
          <p:cNvSpPr>
            <a:spLocks noChangeArrowheads="1"/>
          </p:cNvSpPr>
          <p:nvPr/>
        </p:nvSpPr>
        <p:spPr bwMode="auto">
          <a:xfrm>
            <a:off x="611188" y="592138"/>
            <a:ext cx="8532812" cy="5786437"/>
          </a:xfrm>
          <a:prstGeom prst="rect">
            <a:avLst/>
          </a:prstGeom>
          <a:noFill/>
          <a:ln w="9525">
            <a:noFill/>
            <a:miter lim="800000"/>
            <a:headEnd/>
            <a:tailEnd/>
          </a:ln>
        </p:spPr>
        <p:txBody>
          <a:bodyPr anchor="ctr">
            <a:spAutoFit/>
          </a:bodyPr>
          <a:lstStyle/>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A.1.	Per quali motivi  ha utilizzato lo sportello online? [NON LEGGERE; MULTIPLA]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Comunicazione autolettura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Aggiornamento anagrafica Cliente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Informazioni contrattuali</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[5]	 Inoltro di reclamo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[7]	Inserimento di pratiche commerciali (es. voltura, nuovi allacci, disdetta, rettifiche fatturazione)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[8]	Richieste di duplicati fatture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	Consultazione della normativa di settore e delle  procedure aziendali</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[9]	Altro [SPECIFICARE]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[10]	Non sa	 SEZIONE G (SITO INTERNET)</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A.2 Dove ha reperito l’indirizzo dello sportello online di Acquedotto del Fiora? &lt; AMMESSO NON SA/NON RICORDA&gt;; [NON LEGGERE; MULTIPLA]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bolletta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	In altre comuniicazioni aziendali (lettere, depliants)</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quotidiani</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[4]	altro (specificare)</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A.3 Quando ha cercato di accedere allo sportello online lo ha sempre trovato disponibile e funzionante? &lt;AMMESSO NON SA/NON RICORDA&gt;</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Sempre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Normalmente sì</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Normalmente no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[4]	Mai</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A.4 Operando attraverso lo sportello online riesce a trovare una risposta alle sue esigenze? [LEGGERE]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Si, del tutto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Si, in parte, alcune funzionalità sono carenti o mancano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No</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se la risposta ad A.4 è la [2]</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A.5. quali sono le carenze che riscontra nelle funzionalità dello sportello online? &lt; AMMESSO NON SA&gt; [NON LEGGERE; MULTIPLA]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Le risposte alle mie richieste / reclami arrivano in ritardo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Per concludere la pratica  ho dovuto contattare il numero verde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[4]	Altro (specificare)</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p:txBody>
      </p:sp>
      <p:sp>
        <p:nvSpPr>
          <p:cNvPr id="4" name="Rettangolo 3"/>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a:t>
            </a:r>
            <a:r>
              <a:rPr lang="it-IT" sz="1200" b="1" dirty="0">
                <a:solidFill>
                  <a:schemeClr val="tx1"/>
                </a:solidFill>
                <a:latin typeface="+mn-lt"/>
              </a:rPr>
              <a:t>SPORTELLO ON LINE</a:t>
            </a:r>
            <a:endParaRPr lang="it-IT" sz="1200" dirty="0">
              <a:solidFill>
                <a:schemeClr val="tx1"/>
              </a:solidFill>
              <a:latin typeface="+mn-lt"/>
            </a:endParaRPr>
          </a:p>
        </p:txBody>
      </p:sp>
      <p:cxnSp>
        <p:nvCxnSpPr>
          <p:cNvPr id="609284" name="Connettore 1 5"/>
          <p:cNvCxnSpPr>
            <a:cxnSpLocks noChangeShapeType="1"/>
          </p:cNvCxnSpPr>
          <p:nvPr/>
        </p:nvCxnSpPr>
        <p:spPr bwMode="auto">
          <a:xfrm flipV="1">
            <a:off x="8388350" y="6381750"/>
            <a:ext cx="287338" cy="71438"/>
          </a:xfrm>
          <a:prstGeom prst="line">
            <a:avLst/>
          </a:prstGeom>
          <a:noFill/>
          <a:ln w="12700" algn="ctr">
            <a:noFill/>
            <a:round/>
            <a:headEnd/>
            <a:tailEnd/>
          </a:ln>
        </p:spPr>
      </p:cxn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F70CE20D-60A0-419C-8052-8BCC27FF498A}" type="slidenum">
              <a:rPr lang="it-IT" smtClean="0"/>
              <a:pPr>
                <a:defRPr/>
              </a:pPr>
              <a:t>198</a:t>
            </a:fld>
            <a:endParaRPr lang="it-IT"/>
          </a:p>
        </p:txBody>
      </p:sp>
      <p:sp>
        <p:nvSpPr>
          <p:cNvPr id="330753" name="Rectangle 1"/>
          <p:cNvSpPr>
            <a:spLocks noChangeArrowheads="1"/>
          </p:cNvSpPr>
          <p:nvPr/>
        </p:nvSpPr>
        <p:spPr bwMode="auto">
          <a:xfrm>
            <a:off x="611188" y="327025"/>
            <a:ext cx="8353425" cy="5478463"/>
          </a:xfrm>
          <a:prstGeom prst="rect">
            <a:avLst/>
          </a:prstGeom>
          <a:noFill/>
          <a:ln w="9525">
            <a:noFill/>
            <a:miter lim="800000"/>
            <a:headEnd/>
            <a:tailEnd/>
          </a:ln>
          <a:effectLst/>
        </p:spPr>
        <p:txBody>
          <a:bodyPr anchor="ctr">
            <a:spAutoFit/>
          </a:bodyPr>
          <a:lstStyle/>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B.1.	Le citerò ora alcuni aspetti relativi al servizio fornitole dallo sportello online di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 Per ognuno degli aspetti mi dovrebbe dire, quanto è stato soddisfatto (utilizzando una scala di tipo scolastico da 1 a 10, dove 1=per nulla soddisfatto  e 10=totalmente soddisfatto)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	</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r>
              <a:rPr lang="it-IT" sz="1000" dirty="0">
                <a:solidFill>
                  <a:schemeClr val="tx1"/>
                </a:solidFill>
              </a:rPr>
              <a:t>B.2.	Quali dei seguenti aspetti sono per Lei i tre più importanti? (multipla, </a:t>
            </a:r>
            <a:r>
              <a:rPr lang="it-IT" sz="1000" dirty="0" err="1">
                <a:solidFill>
                  <a:schemeClr val="tx1"/>
                </a:solidFill>
              </a:rPr>
              <a:t>max</a:t>
            </a:r>
            <a:r>
              <a:rPr lang="it-IT" sz="1000" dirty="0">
                <a:solidFill>
                  <a:schemeClr val="tx1"/>
                </a:solidFill>
              </a:rPr>
              <a:t> 3 risposte)</a:t>
            </a:r>
          </a:p>
          <a:p>
            <a:pPr marL="355600" indent="-355600" defTabSz="685800" eaLnBrk="0" hangingPunct="0">
              <a:tabLst>
                <a:tab pos="355600" algn="l"/>
              </a:tabLst>
              <a:defRPr/>
            </a:pPr>
            <a:endParaRPr lang="it-IT" sz="1000" dirty="0">
              <a:solidFill>
                <a:schemeClr val="tx1"/>
              </a:solidFill>
            </a:endParaRP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facilità di accesso ai servizi dello sportello on </a:t>
            </a:r>
            <a:r>
              <a:rPr lang="it-IT" sz="1000" dirty="0" err="1">
                <a:solidFill>
                  <a:schemeClr val="tx1"/>
                </a:solidFill>
                <a:latin typeface="Verdana"/>
                <a:ea typeface="Times New Roman"/>
                <a:cs typeface="Verdana"/>
              </a:rPr>
              <a:t>line</a:t>
            </a:r>
            <a:endParaRPr lang="it-IT" sz="1000" dirty="0">
              <a:solidFill>
                <a:schemeClr val="tx1"/>
              </a:solidFill>
              <a:latin typeface="Verdana"/>
              <a:ea typeface="Times New Roman"/>
              <a:cs typeface="Verdana"/>
            </a:endParaRP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disponibilità dello sportello on </a:t>
            </a:r>
            <a:r>
              <a:rPr lang="it-IT" sz="1000" dirty="0" err="1">
                <a:solidFill>
                  <a:schemeClr val="tx1"/>
                </a:solidFill>
                <a:latin typeface="Verdana"/>
                <a:ea typeface="Times New Roman"/>
                <a:cs typeface="Verdana"/>
              </a:rPr>
              <a:t>line</a:t>
            </a:r>
            <a:r>
              <a:rPr lang="it-IT" sz="1000" dirty="0">
                <a:solidFill>
                  <a:schemeClr val="tx1"/>
                </a:solidFill>
                <a:latin typeface="Verdana"/>
                <a:ea typeface="Times New Roman"/>
                <a:cs typeface="Verdana"/>
              </a:rPr>
              <a:t> pienamente funzionante</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chiarezza delle informazioni presenti nello sportello on </a:t>
            </a:r>
            <a:r>
              <a:rPr lang="it-IT" sz="1000" dirty="0" err="1">
                <a:solidFill>
                  <a:schemeClr val="tx1"/>
                </a:solidFill>
                <a:latin typeface="Verdana"/>
                <a:ea typeface="Times New Roman"/>
                <a:cs typeface="Verdana"/>
              </a:rPr>
              <a:t>line</a:t>
            </a:r>
            <a:r>
              <a:rPr lang="it-IT" sz="1000" dirty="0">
                <a:solidFill>
                  <a:schemeClr val="tx1"/>
                </a:solidFill>
                <a:latin typeface="Verdana"/>
                <a:ea typeface="Times New Roman"/>
                <a:cs typeface="Verdana"/>
              </a:rPr>
              <a:t> </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facilità di navigazione all’interno dello sportello on </a:t>
            </a:r>
            <a:r>
              <a:rPr lang="it-IT" sz="1000" dirty="0" err="1">
                <a:solidFill>
                  <a:schemeClr val="tx1"/>
                </a:solidFill>
                <a:latin typeface="Verdana"/>
                <a:ea typeface="Times New Roman"/>
                <a:cs typeface="Verdana"/>
              </a:rPr>
              <a:t>line</a:t>
            </a:r>
            <a:endParaRPr lang="it-IT" sz="1000" dirty="0">
              <a:solidFill>
                <a:schemeClr val="tx1"/>
              </a:solidFill>
              <a:latin typeface="Verdana"/>
              <a:ea typeface="Times New Roman"/>
              <a:cs typeface="Verdana"/>
            </a:endParaRP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completezza delle risposte ai quesiti / reclami</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tempestività/rapidità delle risposte ai quesiti / reclami</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Il numero delle operazioni che è possibile fare</a:t>
            </a: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B.2.	Considerando complessivamente il servizio ricevuto attraverso lo sportello online che voto dà a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 su una scala da 1 a 10 dove 1 è il minimo della qualità e 10 il massimo?</a:t>
            </a:r>
          </a:p>
        </p:txBody>
      </p:sp>
      <p:sp>
        <p:nvSpPr>
          <p:cNvPr id="4" name="Rettangolo 3"/>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a:t>
            </a:r>
            <a:r>
              <a:rPr lang="it-IT" sz="1200" b="1" dirty="0">
                <a:solidFill>
                  <a:schemeClr val="tx1"/>
                </a:solidFill>
                <a:latin typeface="+mn-lt"/>
              </a:rPr>
              <a:t>SPORTELLO ON LINE</a:t>
            </a:r>
            <a:endParaRPr lang="it-IT" sz="1200" dirty="0">
              <a:solidFill>
                <a:schemeClr val="tx1"/>
              </a:solidFill>
              <a:latin typeface="+mn-lt"/>
            </a:endParaRPr>
          </a:p>
        </p:txBody>
      </p:sp>
      <p:graphicFrame>
        <p:nvGraphicFramePr>
          <p:cNvPr id="5" name="Tabella 4"/>
          <p:cNvGraphicFramePr>
            <a:graphicFrameLocks noGrp="1"/>
          </p:cNvGraphicFramePr>
          <p:nvPr/>
        </p:nvGraphicFramePr>
        <p:xfrm>
          <a:off x="1547813" y="1125538"/>
          <a:ext cx="6769100" cy="2159000"/>
        </p:xfrm>
        <a:graphic>
          <a:graphicData uri="http://schemas.openxmlformats.org/drawingml/2006/table">
            <a:tbl>
              <a:tblPr/>
              <a:tblGrid>
                <a:gridCol w="4859616"/>
                <a:gridCol w="1909134"/>
              </a:tblGrid>
              <a:tr h="485523">
                <a:tc>
                  <a:txBody>
                    <a:bodyPr/>
                    <a:lstStyle/>
                    <a:p>
                      <a:pPr marL="22225" algn="ctr">
                        <a:spcAft>
                          <a:spcPts val="0"/>
                        </a:spcAft>
                      </a:pPr>
                      <a:r>
                        <a:rPr lang="it-IT" sz="800" b="1" dirty="0">
                          <a:latin typeface="Verdana"/>
                          <a:ea typeface="Times New Roman"/>
                          <a:cs typeface="Verdana"/>
                        </a:rPr>
                        <a:t>Aspetti del servizio di sportello online </a:t>
                      </a:r>
                      <a:endParaRPr lang="it-IT" sz="800" dirty="0">
                        <a:latin typeface="Times New Roman"/>
                        <a:ea typeface="Times New Roman"/>
                      </a:endParaRPr>
                    </a:p>
                    <a:p>
                      <a:pPr marL="22225" algn="ctr">
                        <a:spcAft>
                          <a:spcPts val="0"/>
                        </a:spcAft>
                      </a:pPr>
                      <a:r>
                        <a:rPr lang="it-IT" sz="800" b="1" i="1" dirty="0">
                          <a:latin typeface="Verdana"/>
                          <a:ea typeface="Times New Roman"/>
                          <a:cs typeface="Verdana"/>
                        </a:rPr>
                        <a:t>(leggere gli aspetti con rotazione)</a:t>
                      </a:r>
                      <a:endParaRPr lang="it-IT" sz="8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r>
                        <a:rPr lang="it-IT" sz="800" b="1">
                          <a:latin typeface="Verdana"/>
                          <a:ea typeface="Times New Roman"/>
                          <a:cs typeface="Verdana"/>
                        </a:rPr>
                        <a:t>Quanto è stato soddisfatto di…. ?</a:t>
                      </a:r>
                      <a:endParaRPr lang="it-IT" sz="80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facilità di accesso ai servizi dello sportello on </a:t>
                      </a:r>
                      <a:r>
                        <a:rPr lang="it-IT" sz="1000" dirty="0" err="1">
                          <a:latin typeface="Verdana"/>
                          <a:ea typeface="Times New Roman"/>
                          <a:cs typeface="Verdana"/>
                        </a:rPr>
                        <a:t>line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332">
                <a:tc>
                  <a:txBody>
                    <a:bodyPr/>
                    <a:lstStyle/>
                    <a:p>
                      <a:pPr marL="21590" algn="l">
                        <a:spcAft>
                          <a:spcPts val="0"/>
                        </a:spcAft>
                      </a:pPr>
                      <a:r>
                        <a:rPr lang="it-IT" sz="1000" dirty="0">
                          <a:latin typeface="Verdana"/>
                          <a:ea typeface="Times New Roman"/>
                          <a:cs typeface="Verdana"/>
                        </a:rPr>
                        <a:t>la disponibilità dello sportello on </a:t>
                      </a:r>
                      <a:r>
                        <a:rPr lang="it-IT" sz="1000" dirty="0" err="1">
                          <a:latin typeface="Verdana"/>
                          <a:ea typeface="Times New Roman"/>
                          <a:cs typeface="Verdana"/>
                        </a:rPr>
                        <a:t>line</a:t>
                      </a:r>
                      <a:r>
                        <a:rPr lang="it-IT" sz="1000" dirty="0">
                          <a:latin typeface="Verdana"/>
                          <a:ea typeface="Times New Roman"/>
                          <a:cs typeface="Verdana"/>
                        </a:rPr>
                        <a:t> pienamente funzionante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78">
                <a:tc>
                  <a:txBody>
                    <a:bodyPr/>
                    <a:lstStyle/>
                    <a:p>
                      <a:pPr marL="21590" algn="l">
                        <a:spcAft>
                          <a:spcPts val="0"/>
                        </a:spcAft>
                      </a:pPr>
                      <a:r>
                        <a:rPr lang="it-IT" sz="1000" dirty="0">
                          <a:latin typeface="Verdana"/>
                          <a:ea typeface="Times New Roman"/>
                          <a:cs typeface="Verdana"/>
                        </a:rPr>
                        <a:t>la chiarezza delle informazioni presenti nello sportello on </a:t>
                      </a:r>
                      <a:r>
                        <a:rPr lang="it-IT" sz="1000" dirty="0" err="1">
                          <a:latin typeface="Verdana"/>
                          <a:ea typeface="Times New Roman"/>
                          <a:cs typeface="Verdana"/>
                        </a:rPr>
                        <a:t>line</a:t>
                      </a:r>
                      <a:r>
                        <a:rPr lang="it-IT" sz="1000" dirty="0">
                          <a:latin typeface="Verdana"/>
                          <a:ea typeface="Times New Roman"/>
                          <a:cs typeface="Verdana"/>
                        </a:rPr>
                        <a:t> </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facilità di navigazione all’interno dello sportello on </a:t>
                      </a:r>
                      <a:r>
                        <a:rPr lang="it-IT" sz="1000" dirty="0" err="1">
                          <a:latin typeface="Verdana"/>
                          <a:ea typeface="Times New Roman"/>
                          <a:cs typeface="Verdana"/>
                        </a:rPr>
                        <a:t>line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completezza delle risposte ai quesiti / reclami</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tempestività/rapidità delle risposte ai quesiti / reclami</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Il numero delle operazioni che è possibile fare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dirty="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D8CA85C9-9689-42AF-AEB0-AC2A4B9D82B1}" type="slidenum">
              <a:rPr lang="it-IT" smtClean="0"/>
              <a:pPr>
                <a:defRPr/>
              </a:pPr>
              <a:t>199</a:t>
            </a:fld>
            <a:endParaRPr lang="it-IT"/>
          </a:p>
        </p:txBody>
      </p:sp>
      <p:sp>
        <p:nvSpPr>
          <p:cNvPr id="330753" name="Rectangle 1"/>
          <p:cNvSpPr>
            <a:spLocks noChangeArrowheads="1"/>
          </p:cNvSpPr>
          <p:nvPr/>
        </p:nvSpPr>
        <p:spPr bwMode="auto">
          <a:xfrm>
            <a:off x="755650" y="287338"/>
            <a:ext cx="8353425" cy="6094412"/>
          </a:xfrm>
          <a:prstGeom prst="rect">
            <a:avLst/>
          </a:prstGeom>
          <a:noFill/>
          <a:ln w="9525">
            <a:noFill/>
            <a:miter lim="800000"/>
            <a:headEnd/>
            <a:tailEnd/>
          </a:ln>
          <a:effectLst/>
        </p:spPr>
        <p:txBody>
          <a:bodyPr anchor="ctr">
            <a:spAutoFit/>
          </a:bodyPr>
          <a:lstStyle/>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C.1 Oltre a usare lo sportello online, ha utilizzato qualche altro canale di contatto con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[1]	Si</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[2]	No</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&lt; Se Dom. C.1 =[</a:t>
            </a:r>
            <a:r>
              <a:rPr lang="it-IT" sz="1000" dirty="0" err="1">
                <a:solidFill>
                  <a:schemeClr val="tx1"/>
                </a:solidFill>
                <a:latin typeface="Arial" pitchFamily="34" charset="0"/>
                <a:cs typeface="Arial" pitchFamily="34" charset="0"/>
                <a:sym typeface="Wingdings" pitchFamily="2" charset="2"/>
              </a:rPr>
              <a:t>1</a:t>
            </a:r>
            <a:r>
              <a:rPr lang="it-IT" sz="1000" dirty="0">
                <a:solidFill>
                  <a:schemeClr val="tx1"/>
                </a:solidFill>
                <a:latin typeface="Arial" pitchFamily="34" charset="0"/>
                <a:cs typeface="Arial" pitchFamily="34" charset="0"/>
                <a:sym typeface="Wingdings" pitchFamily="2" charset="2"/>
              </a:rPr>
              <a:t>] &gt;</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C.2 Quali tra questi? [LEGGERE] &lt;MULTIPLA; A ROTAZIONE; AMMESSO NON SA&gt;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[1]	Sportello AZIENDALE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	SPORTELLO COMUNALE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[2]	invio e-mail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[3]	inviato lettera  O FAX</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[5]	numero verde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[6]	contatto diretto/conoscenza personale con un dipendente di Acquedotto del </a:t>
            </a:r>
            <a:r>
              <a:rPr lang="it-IT" sz="1000" dirty="0" err="1">
                <a:solidFill>
                  <a:schemeClr val="tx1"/>
                </a:solidFill>
                <a:latin typeface="Arial" pitchFamily="34" charset="0"/>
                <a:cs typeface="Arial" pitchFamily="34" charset="0"/>
                <a:sym typeface="Wingdings" pitchFamily="2" charset="2"/>
              </a:rPr>
              <a:t>Fiora</a:t>
            </a: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[7]	altro (specificare)</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&lt; Se Dom. C.1 =[</a:t>
            </a:r>
            <a:r>
              <a:rPr lang="it-IT" sz="1000" dirty="0" err="1">
                <a:solidFill>
                  <a:schemeClr val="tx1"/>
                </a:solidFill>
                <a:latin typeface="Arial" pitchFamily="34" charset="0"/>
                <a:cs typeface="Arial" pitchFamily="34" charset="0"/>
                <a:sym typeface="Wingdings" pitchFamily="2" charset="2"/>
              </a:rPr>
              <a:t>1</a:t>
            </a:r>
            <a:r>
              <a:rPr lang="it-IT" sz="1000" dirty="0">
                <a:solidFill>
                  <a:schemeClr val="tx1"/>
                </a:solidFill>
                <a:latin typeface="Arial" pitchFamily="34" charset="0"/>
                <a:cs typeface="Arial" pitchFamily="34" charset="0"/>
                <a:sym typeface="Wingdings" pitchFamily="2" charset="2"/>
              </a:rPr>
              <a:t>] &gt;</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C3. Le informazioni che ha ricevuto nei diversi contatti erano coerenti tra loro? &lt;AMMESSO NON SA&gt; [LEGGERE]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[1]	del tutto</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[2]	abbastanza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[3]	poco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[4]	per niente</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G.3.	Le citerò alcuni aspetti relativi al sito Internet di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 Per ognuno degli aspetti mi dovrebbe dire, quanto è stato soddisfatto (utilizzando una scala di tipo scolastico da 1 a 10, dove 1=per nulla soddisfatto e 10=totalmente soddisfatto)</a:t>
            </a: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r>
              <a:rPr lang="it-IT" sz="1000" dirty="0">
                <a:solidFill>
                  <a:schemeClr val="tx1"/>
                </a:solidFill>
              </a:rPr>
              <a:t>G.4..	Quali dei seguenti aspetti sono per Lei i due più importanti? (multipla, </a:t>
            </a:r>
            <a:r>
              <a:rPr lang="it-IT" sz="1000" dirty="0" err="1">
                <a:solidFill>
                  <a:schemeClr val="tx1"/>
                </a:solidFill>
              </a:rPr>
              <a:t>max</a:t>
            </a:r>
            <a:r>
              <a:rPr lang="it-IT" sz="1000" dirty="0">
                <a:solidFill>
                  <a:schemeClr val="tx1"/>
                </a:solidFill>
              </a:rPr>
              <a:t> 2 risposte)</a:t>
            </a:r>
          </a:p>
          <a:p>
            <a:pPr marL="228600" indent="-228600" fontAlgn="ctr">
              <a:buFont typeface="+mj-lt"/>
              <a:buAutoNum type="arabicPeriod"/>
              <a:defRPr/>
            </a:pPr>
            <a:r>
              <a:rPr lang="it-IT" sz="1000" dirty="0">
                <a:solidFill>
                  <a:schemeClr val="tx1"/>
                </a:solidFill>
                <a:latin typeface="Verdana"/>
                <a:ea typeface="Times New Roman"/>
                <a:cs typeface="+mn-cs"/>
              </a:rPr>
              <a:t>la reperibilità dell’indirizzo internet</a:t>
            </a:r>
          </a:p>
          <a:p>
            <a:pPr marL="228600" indent="-228600" fontAlgn="ctr">
              <a:buFont typeface="+mj-lt"/>
              <a:buAutoNum type="arabicPeriod"/>
              <a:defRPr/>
            </a:pPr>
            <a:r>
              <a:rPr lang="it-IT" sz="1000" dirty="0">
                <a:solidFill>
                  <a:schemeClr val="tx1"/>
                </a:solidFill>
                <a:latin typeface="Verdana"/>
                <a:ea typeface="Times New Roman"/>
                <a:cs typeface="+mn-cs"/>
              </a:rPr>
              <a:t>la facilità di navigazione all’interno del sito</a:t>
            </a:r>
          </a:p>
          <a:p>
            <a:pPr marL="228600" indent="-228600" fontAlgn="ctr">
              <a:buFont typeface="+mj-lt"/>
              <a:buAutoNum type="arabicPeriod"/>
              <a:defRPr/>
            </a:pPr>
            <a:r>
              <a:rPr lang="it-IT" sz="1000" dirty="0">
                <a:solidFill>
                  <a:schemeClr val="tx1"/>
                </a:solidFill>
                <a:latin typeface="Verdana"/>
                <a:ea typeface="Times New Roman"/>
                <a:cs typeface="+mn-cs"/>
              </a:rPr>
              <a:t>la ricchezza delle informazioni presenti sul sito </a:t>
            </a:r>
          </a:p>
          <a:p>
            <a:pPr marL="228600" indent="-228600" fontAlgn="ctr">
              <a:buFont typeface="+mj-lt"/>
              <a:buAutoNum type="arabicPeriod"/>
              <a:defRPr/>
            </a:pPr>
            <a:r>
              <a:rPr lang="it-IT" sz="1000" dirty="0">
                <a:solidFill>
                  <a:schemeClr val="tx1"/>
                </a:solidFill>
                <a:latin typeface="Verdana"/>
                <a:ea typeface="Times New Roman"/>
                <a:cs typeface="+mn-cs"/>
              </a:rPr>
              <a:t>la gamma di operazioni che si possono svolgere sul sito </a:t>
            </a:r>
            <a:r>
              <a:rPr lang="it-IT" sz="1000" dirty="0">
                <a:solidFill>
                  <a:schemeClr val="tx1"/>
                </a:solidFill>
                <a:latin typeface="Verdana"/>
                <a:ea typeface="Times New Roman"/>
                <a:cs typeface="+mn-cs"/>
                <a:sym typeface="Wingdings" pitchFamily="2" charset="2"/>
              </a:rPr>
              <a:t>	</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355600"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G.5.	Considerando complessivamente il sito internet che voto dà a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 su una scala da 1 a 10 dove 1 è il minimo della qualità e 10 il massimo?</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p:txBody>
      </p:sp>
      <p:sp>
        <p:nvSpPr>
          <p:cNvPr id="4" name="Rettangolo 3"/>
          <p:cNvSpPr/>
          <p:nvPr/>
        </p:nvSpPr>
        <p:spPr>
          <a:xfrm>
            <a:off x="714375" y="44450"/>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a:t>
            </a:r>
            <a:r>
              <a:rPr lang="it-IT" sz="1200" b="1" dirty="0">
                <a:solidFill>
                  <a:schemeClr val="tx1"/>
                </a:solidFill>
                <a:latin typeface="+mn-lt"/>
              </a:rPr>
              <a:t>SPORTELLO ON LINE</a:t>
            </a:r>
            <a:endParaRPr lang="it-IT" sz="1200" dirty="0">
              <a:solidFill>
                <a:schemeClr val="tx1"/>
              </a:solidFill>
              <a:latin typeface="+mn-lt"/>
            </a:endParaRPr>
          </a:p>
        </p:txBody>
      </p:sp>
      <p:graphicFrame>
        <p:nvGraphicFramePr>
          <p:cNvPr id="5" name="Tabella 4"/>
          <p:cNvGraphicFramePr>
            <a:graphicFrameLocks noGrp="1"/>
          </p:cNvGraphicFramePr>
          <p:nvPr/>
        </p:nvGraphicFramePr>
        <p:xfrm>
          <a:off x="1649413" y="3860800"/>
          <a:ext cx="6162675" cy="1008063"/>
        </p:xfrm>
        <a:graphic>
          <a:graphicData uri="http://schemas.openxmlformats.org/drawingml/2006/table">
            <a:tbl>
              <a:tblPr/>
              <a:tblGrid>
                <a:gridCol w="4424867"/>
                <a:gridCol w="1738341"/>
              </a:tblGrid>
              <a:tr h="351524">
                <a:tc>
                  <a:txBody>
                    <a:bodyPr/>
                    <a:lstStyle/>
                    <a:p>
                      <a:pPr marL="22225" algn="ctr">
                        <a:spcAft>
                          <a:spcPts val="0"/>
                        </a:spcAft>
                      </a:pPr>
                      <a:r>
                        <a:rPr lang="it-IT" sz="1000" b="1" dirty="0">
                          <a:latin typeface="Verdana"/>
                          <a:ea typeface="Times New Roman"/>
                          <a:cs typeface="Verdana"/>
                        </a:rPr>
                        <a:t>Aspetto del sito internet</a:t>
                      </a:r>
                      <a:endParaRPr lang="it-IT" sz="1000" dirty="0">
                        <a:latin typeface="Times New Roman"/>
                        <a:ea typeface="Times New Roman"/>
                      </a:endParaRPr>
                    </a:p>
                    <a:p>
                      <a:pPr marL="22225" algn="ctr">
                        <a:spcAft>
                          <a:spcPts val="0"/>
                        </a:spcAft>
                      </a:pPr>
                      <a:r>
                        <a:rPr lang="it-IT" sz="1000" b="1" i="1" dirty="0">
                          <a:latin typeface="Verdana"/>
                          <a:ea typeface="Times New Roman"/>
                          <a:cs typeface="Verdana"/>
                        </a:rPr>
                        <a:t>(leggere gli aspetti con rotazione)</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r>
                        <a:rPr lang="it-IT" sz="1000" b="1">
                          <a:latin typeface="Verdana"/>
                          <a:ea typeface="Times New Roman"/>
                          <a:cs typeface="Verdana"/>
                        </a:rPr>
                        <a:t>Quanto è stato soddisfatto di…. ?</a:t>
                      </a:r>
                      <a:endParaRPr lang="it-IT" sz="100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540">
                <a:tc>
                  <a:txBody>
                    <a:bodyPr/>
                    <a:lstStyle/>
                    <a:p>
                      <a:pPr algn="just">
                        <a:spcAft>
                          <a:spcPts val="0"/>
                        </a:spcAft>
                      </a:pPr>
                      <a:r>
                        <a:rPr lang="it-IT" sz="1000" dirty="0">
                          <a:latin typeface="Verdana"/>
                          <a:ea typeface="Times New Roman"/>
                        </a:rPr>
                        <a:t>la reperibilità dell’indirizzo internet</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361">
                <a:tc>
                  <a:txBody>
                    <a:bodyPr/>
                    <a:lstStyle/>
                    <a:p>
                      <a:pPr algn="just">
                        <a:spcAft>
                          <a:spcPts val="0"/>
                        </a:spcAft>
                      </a:pPr>
                      <a:r>
                        <a:rPr lang="it-IT" sz="1000" dirty="0">
                          <a:latin typeface="Verdana"/>
                          <a:ea typeface="Times New Roman"/>
                        </a:rPr>
                        <a:t>la facilità di navigazione all’interno del sito</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47">
                <a:tc>
                  <a:txBody>
                    <a:bodyPr/>
                    <a:lstStyle/>
                    <a:p>
                      <a:pPr algn="just">
                        <a:spcAft>
                          <a:spcPts val="0"/>
                        </a:spcAft>
                      </a:pPr>
                      <a:r>
                        <a:rPr lang="it-IT" sz="1000" dirty="0">
                          <a:latin typeface="Verdana"/>
                          <a:ea typeface="Times New Roman"/>
                        </a:rPr>
                        <a:t>la ricchezza delle informazioni presenti sul sito </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540">
                <a:tc>
                  <a:txBody>
                    <a:bodyPr/>
                    <a:lstStyle/>
                    <a:p>
                      <a:pPr algn="just">
                        <a:spcAft>
                          <a:spcPts val="0"/>
                        </a:spcAft>
                      </a:pPr>
                      <a:r>
                        <a:rPr lang="it-IT" sz="1000" dirty="0">
                          <a:latin typeface="Verdana"/>
                          <a:ea typeface="Times New Roman"/>
                        </a:rPr>
                        <a:t>la gamma di operazioni che si possono svolgere sul sito </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dirty="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p:txBody>
          <a:bodyPr/>
          <a:lstStyle/>
          <a:p>
            <a:pPr eaLnBrk="1" hangingPunct="1"/>
            <a:r>
              <a:rPr lang="it-IT" smtClean="0"/>
              <a:t>INDICE</a:t>
            </a:r>
          </a:p>
        </p:txBody>
      </p:sp>
      <p:sp>
        <p:nvSpPr>
          <p:cNvPr id="16386" name="Rectangle 6"/>
          <p:cNvSpPr>
            <a:spLocks noGrp="1" noChangeArrowheads="1"/>
          </p:cNvSpPr>
          <p:nvPr>
            <p:ph type="body" idx="4294967295"/>
          </p:nvPr>
        </p:nvSpPr>
        <p:spPr>
          <a:xfrm>
            <a:off x="900113" y="765175"/>
            <a:ext cx="8032750" cy="4764088"/>
          </a:xfrm>
        </p:spPr>
        <p:txBody>
          <a:bodyPr lIns="90000" tIns="46800" rIns="90000" bIns="46800"/>
          <a:lstStyle/>
          <a:p>
            <a:pPr marL="0" indent="0" eaLnBrk="1" hangingPunct="1">
              <a:spcBef>
                <a:spcPct val="0"/>
              </a:spcBef>
              <a:buFont typeface="Arial" charset="0"/>
              <a:buNone/>
              <a:tabLst>
                <a:tab pos="6272213" algn="l"/>
              </a:tabLst>
            </a:pPr>
            <a:r>
              <a:rPr lang="it-IT" b="1" smtClean="0"/>
              <a:t>IL PROCESSO DI CUSTOMER SATISFACTION NEL GRUPPO ACEA	pag. 3</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Gli obiettivi dell’indagine e il campione	pag. 4</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PARTE  PRIMA – La rilevazione della Customer Satisfaction	pag. 8</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PARTE  SECONDA – Altri temi rilevanti	pag. 87</a:t>
            </a:r>
          </a:p>
          <a:p>
            <a:pPr marL="0" indent="0" eaLnBrk="1" hangingPunct="1">
              <a:spcBef>
                <a:spcPct val="0"/>
              </a:spcBef>
              <a:buFontTx/>
              <a:buChar char="-"/>
              <a:tabLst>
                <a:tab pos="6272213" algn="l"/>
              </a:tabLst>
            </a:pPr>
            <a:r>
              <a:rPr lang="it-IT" b="1" smtClean="0"/>
              <a:t> </a:t>
            </a:r>
            <a:r>
              <a:rPr lang="it-IT" sz="1200" b="1" i="1" smtClean="0"/>
              <a:t>La Società fornitrice del servizio e le tariffe                                                                        pag. 88</a:t>
            </a:r>
          </a:p>
          <a:p>
            <a:pPr marL="0" indent="0" eaLnBrk="1" hangingPunct="1">
              <a:spcBef>
                <a:spcPct val="0"/>
              </a:spcBef>
              <a:buFontTx/>
              <a:buChar char="-"/>
              <a:tabLst>
                <a:tab pos="6272213" algn="l"/>
              </a:tabLst>
            </a:pPr>
            <a:r>
              <a:rPr lang="it-IT" sz="1200" b="1" i="1" smtClean="0"/>
              <a:t> La qualità e l’uso dell’acqua	pag. 93</a:t>
            </a:r>
          </a:p>
          <a:p>
            <a:pPr marL="0" indent="0" eaLnBrk="1" hangingPunct="1">
              <a:spcBef>
                <a:spcPct val="0"/>
              </a:spcBef>
              <a:buFontTx/>
              <a:buChar char="-"/>
              <a:tabLst>
                <a:tab pos="6272213" algn="l"/>
              </a:tabLst>
            </a:pPr>
            <a:r>
              <a:rPr lang="it-IT" sz="1200" b="1" i="1" smtClean="0"/>
              <a:t> Il sito Internet	pag.101</a:t>
            </a:r>
          </a:p>
          <a:p>
            <a:pPr marL="0" indent="0" eaLnBrk="1" hangingPunct="1">
              <a:spcBef>
                <a:spcPct val="0"/>
              </a:spcBef>
              <a:buFontTx/>
              <a:buChar char="-"/>
              <a:tabLst>
                <a:tab pos="6272213" algn="l"/>
              </a:tabLst>
            </a:pPr>
            <a:r>
              <a:rPr lang="it-IT" sz="1200" b="1" smtClean="0"/>
              <a:t> </a:t>
            </a:r>
            <a:r>
              <a:rPr lang="it-IT" sz="1200" b="1" i="1" smtClean="0"/>
              <a:t>Lo sportello online</a:t>
            </a:r>
            <a:r>
              <a:rPr lang="it-IT" sz="1200" b="1" smtClean="0"/>
              <a:t>	</a:t>
            </a:r>
            <a:r>
              <a:rPr lang="it-IT" sz="1200" b="1" i="1" smtClean="0"/>
              <a:t>pag. 108</a:t>
            </a:r>
            <a:r>
              <a:rPr lang="it-IT" sz="1200" b="1" smtClean="0"/>
              <a:t> </a:t>
            </a:r>
          </a:p>
          <a:p>
            <a:pPr marL="0" indent="0" eaLnBrk="1" hangingPunct="1">
              <a:spcBef>
                <a:spcPct val="0"/>
              </a:spcBef>
              <a:buFontTx/>
              <a:buChar char="-"/>
              <a:tabLst>
                <a:tab pos="6272213" algn="l"/>
              </a:tabLst>
            </a:pPr>
            <a:r>
              <a:rPr lang="it-IT" sz="1200" b="1" i="1" smtClean="0"/>
              <a:t> La comunicazione dell’azienda	pag. 123</a:t>
            </a:r>
          </a:p>
          <a:p>
            <a:pPr marL="0" indent="0" eaLnBrk="1" hangingPunct="1">
              <a:spcBef>
                <a:spcPct val="0"/>
              </a:spcBef>
              <a:buFontTx/>
              <a:buChar char="-"/>
              <a:tabLst>
                <a:tab pos="6272213" algn="l"/>
              </a:tabLst>
            </a:pPr>
            <a:endParaRPr lang="it-IT" sz="1200" b="1" i="1" smtClean="0"/>
          </a:p>
          <a:p>
            <a:pPr marL="0" indent="0" eaLnBrk="1" hangingPunct="1">
              <a:spcBef>
                <a:spcPct val="0"/>
              </a:spcBef>
              <a:buFont typeface="Arial" charset="0"/>
              <a:buNone/>
              <a:tabLst>
                <a:tab pos="6272213" algn="l"/>
              </a:tabLst>
            </a:pPr>
            <a:r>
              <a:rPr lang="it-IT" b="1" smtClean="0"/>
              <a:t>PARTE  TERZA – Call Back Numero Verde Commerciale	pag. 129</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PARTE QUARTA– Call Back Sportello	pag. 144</a:t>
            </a:r>
          </a:p>
          <a:p>
            <a:pPr marL="0" indent="0" eaLnBrk="1" hangingPunct="1">
              <a:spcBef>
                <a:spcPct val="0"/>
              </a:spcBef>
              <a:buFont typeface="Arial" charset="0"/>
              <a:buNone/>
              <a:tabLst>
                <a:tab pos="6272213" algn="l"/>
              </a:tabLst>
            </a:pPr>
            <a:r>
              <a:rPr lang="it-IT" b="1" smtClean="0"/>
              <a:t> </a:t>
            </a:r>
          </a:p>
          <a:p>
            <a:pPr marL="0" indent="0" eaLnBrk="1" hangingPunct="1">
              <a:spcBef>
                <a:spcPct val="0"/>
              </a:spcBef>
              <a:buFont typeface="Arial" charset="0"/>
              <a:buNone/>
              <a:tabLst>
                <a:tab pos="6272213" algn="l"/>
              </a:tabLst>
            </a:pPr>
            <a:r>
              <a:rPr lang="it-IT" b="1" smtClean="0"/>
              <a:t>PARTE QUINTA – Call Back Segnalazione Guasti	pag. 158</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PARTE SESTA – Call Back Intervento Tecnico 	pag. 163</a:t>
            </a:r>
          </a:p>
          <a:p>
            <a:pPr marL="0" indent="0" eaLnBrk="1" hangingPunct="1">
              <a:spcBef>
                <a:spcPct val="0"/>
              </a:spcBef>
              <a:buFont typeface="Arial" charset="0"/>
              <a:buNone/>
              <a:tabLst>
                <a:tab pos="6272213" algn="l"/>
              </a:tabLst>
            </a:pPr>
            <a:endParaRPr lang="it-IT" b="1" smtClean="0">
              <a:solidFill>
                <a:srgbClr val="000000"/>
              </a:solidFill>
            </a:endParaRPr>
          </a:p>
          <a:p>
            <a:pPr marL="0" indent="0" eaLnBrk="1" hangingPunct="1">
              <a:spcBef>
                <a:spcPct val="0"/>
              </a:spcBef>
              <a:buFont typeface="Arial" charset="0"/>
              <a:buNone/>
              <a:tabLst>
                <a:tab pos="6272213" algn="l"/>
              </a:tabLst>
            </a:pPr>
            <a:r>
              <a:rPr lang="it-IT" b="1" smtClean="0"/>
              <a:t>ALLEGATI - Questionari	pag. 165</a:t>
            </a:r>
          </a:p>
          <a:p>
            <a:pPr marL="0" indent="0" eaLnBrk="1" hangingPunct="1">
              <a:spcBef>
                <a:spcPct val="0"/>
              </a:spcBef>
              <a:buFont typeface="Arial" charset="0"/>
              <a:buNone/>
              <a:tabLst>
                <a:tab pos="6272213" algn="l"/>
              </a:tabLst>
            </a:pPr>
            <a:endParaRPr lang="it-IT" b="1" smtClean="0"/>
          </a:p>
        </p:txBody>
      </p:sp>
      <p:sp>
        <p:nvSpPr>
          <p:cNvPr id="4" name="Segnaposto numero diapositiva 3"/>
          <p:cNvSpPr>
            <a:spLocks noGrp="1"/>
          </p:cNvSpPr>
          <p:nvPr>
            <p:ph type="sldNum" sz="quarter" idx="10"/>
          </p:nvPr>
        </p:nvSpPr>
        <p:spPr/>
        <p:txBody>
          <a:bodyPr/>
          <a:lstStyle/>
          <a:p>
            <a:pPr>
              <a:defRPr/>
            </a:pPr>
            <a:fld id="{5CA140CF-A923-485C-918B-6990A5BED2E3}" type="slidenum">
              <a:rPr lang="it-IT" smtClean="0"/>
              <a:pPr>
                <a:defRPr/>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idx="4294967295"/>
          </p:nvPr>
        </p:nvSpPr>
        <p:spPr/>
        <p:txBody>
          <a:bodyPr/>
          <a:lstStyle/>
          <a:p>
            <a:pPr eaLnBrk="1" hangingPunct="1"/>
            <a:r>
              <a:rPr lang="it-IT" smtClean="0"/>
              <a:t>CLIENTI INSODDISFATTI E SODDISFATTI</a:t>
            </a:r>
          </a:p>
        </p:txBody>
      </p:sp>
      <p:sp>
        <p:nvSpPr>
          <p:cNvPr id="628739" name="Rectangle 3"/>
          <p:cNvSpPr>
            <a:spLocks noChangeArrowheads="1"/>
          </p:cNvSpPr>
          <p:nvPr/>
        </p:nvSpPr>
        <p:spPr bwMode="auto">
          <a:xfrm>
            <a:off x="747713" y="1000125"/>
            <a:ext cx="8216900" cy="4321175"/>
          </a:xfrm>
          <a:prstGeom prst="rect">
            <a:avLst/>
          </a:prstGeom>
          <a:noFill/>
          <a:ln w="9525">
            <a:noFill/>
            <a:miter lim="800000"/>
            <a:headEnd/>
            <a:tailEnd/>
          </a:ln>
        </p:spPr>
        <p:txBody>
          <a:bodyPr lIns="90000" tIns="46800" rIns="90000" bIns="46800"/>
          <a:lstStyle/>
          <a:p>
            <a:pPr algn="just">
              <a:lnSpc>
                <a:spcPct val="140000"/>
              </a:lnSpc>
              <a:spcBef>
                <a:spcPct val="20000"/>
              </a:spcBef>
              <a:buFont typeface="Arial" pitchFamily="34" charset="0"/>
              <a:buNone/>
              <a:defRPr/>
            </a:pPr>
            <a:r>
              <a:rPr lang="it-IT" dirty="0">
                <a:solidFill>
                  <a:schemeClr val="tx1"/>
                </a:solidFill>
                <a:latin typeface="Arial" pitchFamily="34" charset="0"/>
              </a:rPr>
              <a:t>L’analisi di Customer Satisfaction permette di distinguere i clienti in due gruppi:</a:t>
            </a:r>
          </a:p>
          <a:p>
            <a:pPr algn="just">
              <a:lnSpc>
                <a:spcPct val="140000"/>
              </a:lnSpc>
              <a:spcBef>
                <a:spcPct val="20000"/>
              </a:spcBef>
              <a:buFont typeface="Arial" pitchFamily="34" charset="0"/>
              <a:buNone/>
              <a:defRPr/>
            </a:pPr>
            <a:endParaRPr lang="it-IT" dirty="0">
              <a:solidFill>
                <a:schemeClr val="tx1"/>
              </a:solidFill>
              <a:latin typeface="Arial" pitchFamily="34" charset="0"/>
            </a:endParaRPr>
          </a:p>
          <a:p>
            <a:pPr marL="444500" lvl="1" indent="-265113" algn="just">
              <a:lnSpc>
                <a:spcPct val="140000"/>
              </a:lnSpc>
              <a:spcBef>
                <a:spcPct val="20000"/>
              </a:spcBef>
              <a:buFont typeface="Symbol" pitchFamily="18" charset="2"/>
              <a:buChar char="®"/>
              <a:defRPr/>
            </a:pPr>
            <a:r>
              <a:rPr lang="it-IT" b="1" i="1" dirty="0">
                <a:solidFill>
                  <a:schemeClr val="tx1"/>
                </a:solidFill>
                <a:latin typeface="Arial" pitchFamily="34" charset="0"/>
              </a:rPr>
              <a:t>soddisfatti</a:t>
            </a:r>
            <a:r>
              <a:rPr lang="it-IT" b="1" i="1" dirty="0">
                <a:solidFill>
                  <a:schemeClr val="tx1"/>
                </a:solidFill>
                <a:effectLst>
                  <a:outerShdw blurRad="38100" dist="38100" dir="2700000" algn="tl">
                    <a:srgbClr val="C0C0C0"/>
                  </a:outerShdw>
                </a:effectLst>
                <a:latin typeface="Arial" pitchFamily="34" charset="0"/>
              </a:rPr>
              <a:t> </a:t>
            </a:r>
            <a:r>
              <a:rPr lang="it-IT" dirty="0">
                <a:solidFill>
                  <a:schemeClr val="tx1"/>
                </a:solidFill>
                <a:latin typeface="Arial" pitchFamily="34" charset="0"/>
              </a:rPr>
              <a:t>danno un voto da 6 a 10 al fattore o aspetto analizzato</a:t>
            </a:r>
          </a:p>
          <a:p>
            <a:pPr marL="444500" lvl="1" indent="-265113" algn="just">
              <a:lnSpc>
                <a:spcPct val="140000"/>
              </a:lnSpc>
              <a:spcBef>
                <a:spcPct val="20000"/>
              </a:spcBef>
              <a:buFont typeface="Symbol" pitchFamily="18" charset="2"/>
              <a:buChar char="®"/>
              <a:defRPr/>
            </a:pPr>
            <a:r>
              <a:rPr lang="it-IT" b="1" i="1" dirty="0">
                <a:solidFill>
                  <a:schemeClr val="tx1"/>
                </a:solidFill>
                <a:latin typeface="Arial" pitchFamily="34" charset="0"/>
              </a:rPr>
              <a:t>insoddisfatti </a:t>
            </a:r>
            <a:r>
              <a:rPr lang="it-IT" dirty="0">
                <a:solidFill>
                  <a:schemeClr val="tx1"/>
                </a:solidFill>
                <a:latin typeface="Arial" pitchFamily="34" charset="0"/>
              </a:rPr>
              <a:t>danno un voto inferiore a 6 al fattore o aspetto analizzato  (voti da 1 a 5)</a:t>
            </a:r>
          </a:p>
          <a:p>
            <a:pPr algn="just">
              <a:lnSpc>
                <a:spcPct val="140000"/>
              </a:lnSpc>
              <a:spcBef>
                <a:spcPct val="20000"/>
              </a:spcBef>
              <a:buFont typeface="Arial" pitchFamily="34" charset="0"/>
              <a:buNone/>
              <a:defRPr/>
            </a:pPr>
            <a:endParaRPr lang="it-IT" dirty="0">
              <a:solidFill>
                <a:schemeClr val="tx1"/>
              </a:solidFill>
              <a:latin typeface="Arial" pitchFamily="34" charset="0"/>
            </a:endParaRPr>
          </a:p>
          <a:p>
            <a:pPr algn="just">
              <a:lnSpc>
                <a:spcPct val="140000"/>
              </a:lnSpc>
              <a:spcBef>
                <a:spcPct val="20000"/>
              </a:spcBef>
              <a:buFont typeface="Arial" pitchFamily="34" charset="0"/>
              <a:buNone/>
              <a:defRPr/>
            </a:pPr>
            <a:r>
              <a:rPr lang="it-IT" dirty="0">
                <a:solidFill>
                  <a:schemeClr val="tx1"/>
                </a:solidFill>
                <a:latin typeface="Arial" pitchFamily="34" charset="0"/>
              </a:rPr>
              <a:t>All’interno dei clienti insoddisfatti sono evidenziati i clienti</a:t>
            </a:r>
            <a:r>
              <a:rPr lang="it-IT" dirty="0">
                <a:solidFill>
                  <a:srgbClr val="000099"/>
                </a:solidFill>
                <a:latin typeface="Arial" pitchFamily="34" charset="0"/>
                <a:cs typeface="Times New Roman" pitchFamily="18" charset="0"/>
              </a:rPr>
              <a:t> </a:t>
            </a:r>
            <a:r>
              <a:rPr lang="it-IT" b="1" i="1" dirty="0">
                <a:solidFill>
                  <a:schemeClr val="tx1"/>
                </a:solidFill>
                <a:latin typeface="Arial" pitchFamily="34" charset="0"/>
              </a:rPr>
              <a:t>gravemente insoddisfatti</a:t>
            </a:r>
            <a:r>
              <a:rPr lang="it-IT" dirty="0">
                <a:solidFill>
                  <a:srgbClr val="000099"/>
                </a:solidFill>
                <a:latin typeface="Arial" pitchFamily="34" charset="0"/>
                <a:cs typeface="Times New Roman" pitchFamily="18" charset="0"/>
              </a:rPr>
              <a:t>, </a:t>
            </a:r>
            <a:r>
              <a:rPr lang="it-IT" dirty="0">
                <a:solidFill>
                  <a:schemeClr val="tx1"/>
                </a:solidFill>
                <a:latin typeface="Arial" pitchFamily="34" charset="0"/>
                <a:cs typeface="Times New Roman" pitchFamily="18" charset="0"/>
              </a:rPr>
              <a:t>cioè la</a:t>
            </a:r>
            <a:r>
              <a:rPr lang="it-IT" dirty="0">
                <a:solidFill>
                  <a:srgbClr val="000099"/>
                </a:solidFill>
                <a:latin typeface="Arial" pitchFamily="34" charset="0"/>
                <a:cs typeface="Times New Roman" pitchFamily="18" charset="0"/>
              </a:rPr>
              <a:t> </a:t>
            </a:r>
            <a:r>
              <a:rPr lang="it-IT" dirty="0">
                <a:solidFill>
                  <a:schemeClr val="tx1"/>
                </a:solidFill>
                <a:latin typeface="Arial" pitchFamily="34" charset="0"/>
              </a:rPr>
              <a:t>percentuale di clienti che sul singolo aspetto analizzato evidenziano un grado di insoddisfazione elevato (danno voto da 1 a 4 all’aspetto analizzato).  </a:t>
            </a:r>
          </a:p>
        </p:txBody>
      </p:sp>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i="1" dirty="0">
                <a:solidFill>
                  <a:schemeClr val="bg1"/>
                </a:solidFill>
              </a:rPr>
              <a:t>CSI </a:t>
            </a:r>
            <a:r>
              <a:rPr lang="it-IT" sz="1800" dirty="0">
                <a:solidFill>
                  <a:schemeClr val="bg1"/>
                </a:solidFill>
              </a:rPr>
              <a:t>- CUSTOMER SATISFACTION INDEX</a:t>
            </a:r>
            <a:endParaRPr lang="it-IT" sz="1800" dirty="0">
              <a:solidFill>
                <a:schemeClr val="bg1"/>
              </a:solidFill>
              <a:effectLst>
                <a:outerShdw blurRad="38100" dist="38100" dir="2700000" algn="tl">
                  <a:srgbClr val="C0C0C0"/>
                </a:outerShdw>
              </a:effectLst>
            </a:endParaRPr>
          </a:p>
        </p:txBody>
      </p:sp>
      <p:sp>
        <p:nvSpPr>
          <p:cNvPr id="5" name="Segnaposto numero diapositiva 4"/>
          <p:cNvSpPr>
            <a:spLocks noGrp="1"/>
          </p:cNvSpPr>
          <p:nvPr>
            <p:ph type="sldNum" sz="quarter" idx="10"/>
          </p:nvPr>
        </p:nvSpPr>
        <p:spPr/>
        <p:txBody>
          <a:bodyPr/>
          <a:lstStyle/>
          <a:p>
            <a:pPr>
              <a:defRPr/>
            </a:pPr>
            <a:fld id="{8471FB78-C842-4FA9-95DA-54ABEBB19AD7}" type="slidenum">
              <a:rPr lang="it-IT" smtClean="0"/>
              <a:pPr>
                <a:defRPr/>
              </a:pPr>
              <a:t>20</a:t>
            </a:fld>
            <a:endParaRPr lang="it-IT"/>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3" name="Rectangle 3"/>
          <p:cNvSpPr>
            <a:spLocks noChangeArrowheads="1"/>
          </p:cNvSpPr>
          <p:nvPr/>
        </p:nvSpPr>
        <p:spPr bwMode="auto">
          <a:xfrm>
            <a:off x="857250" y="471488"/>
            <a:ext cx="8039100" cy="5634037"/>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b="1">
                <a:solidFill>
                  <a:schemeClr val="tx1"/>
                </a:solidFill>
                <a:latin typeface="Arial" charset="0"/>
                <a:cs typeface="Arial" charset="0"/>
              </a:rPr>
              <a:t>DOMANDE  ANAGRAFICHE</a:t>
            </a:r>
          </a:p>
          <a:p>
            <a:pPr marL="355600" indent="-355600" defTabSz="685800" eaLnBrk="0" hangingPunct="0">
              <a:tabLst>
                <a:tab pos="355600" algn="l"/>
              </a:tabLst>
            </a:pPr>
            <a:endParaRPr lang="it-IT" sz="1000" b="1">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Z.1. 	Abbiamo quasi finito. Qual è la sua professione? &lt;AMMESSO NON SA&gt;</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[ 1] Operaio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[ 2] Impiegato/quadro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[ 3] Insegnate/docente universitario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[ 4] Dirigente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[ 5] Imprenditore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[ 6] Consulente/libero professionista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[ 7] Commerciante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[ 8] </a:t>
            </a:r>
            <a:r>
              <a:rPr lang="it-IT" sz="1000">
                <a:solidFill>
                  <a:srgbClr val="000000"/>
                </a:solidFill>
                <a:latin typeface="Arial" charset="0"/>
                <a:cs typeface="Arial" charset="0"/>
              </a:rPr>
              <a:t>Artigiano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[ 9] Agricoltore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[10] Altro autonomo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[11] Disoccupato/in cerca di prima occupazione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[12] Casalinga</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[13] Pensionato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[14] Altro, in condizione non professionale [studente, benestante..]</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Z.2 	Il suo ultimo titolo di studio è: [LEGGERE]; &lt;AMMESSO NON SA&gt;</a:t>
            </a:r>
          </a:p>
          <a:p>
            <a:pPr marL="355600" indent="-355600" defTabSz="685800" eaLnBrk="0" hangingPunct="0">
              <a:tabLst>
                <a:tab pos="355600" algn="l"/>
              </a:tabLst>
            </a:pPr>
            <a:r>
              <a:rPr lang="it-IT" sz="1000">
                <a:solidFill>
                  <a:schemeClr val="tx1"/>
                </a:solidFill>
                <a:latin typeface="Arial" charset="0"/>
                <a:cs typeface="Arial" charset="0"/>
              </a:rPr>
              <a:t>	[1] Laurea o titolo superiore</a:t>
            </a:r>
          </a:p>
          <a:p>
            <a:pPr marL="355600" indent="-355600" defTabSz="685800" eaLnBrk="0" hangingPunct="0">
              <a:tabLst>
                <a:tab pos="355600" algn="l"/>
              </a:tabLst>
            </a:pPr>
            <a:r>
              <a:rPr lang="it-IT" sz="1000">
                <a:solidFill>
                  <a:schemeClr val="tx1"/>
                </a:solidFill>
                <a:latin typeface="Arial" charset="0"/>
                <a:cs typeface="Arial" charset="0"/>
              </a:rPr>
              <a:t>	[2] Diploma superiore </a:t>
            </a:r>
          </a:p>
          <a:p>
            <a:pPr marL="355600" indent="-355600" defTabSz="685800" eaLnBrk="0" hangingPunct="0">
              <a:tabLst>
                <a:tab pos="355600" algn="l"/>
              </a:tabLst>
            </a:pPr>
            <a:r>
              <a:rPr lang="it-IT" sz="1000">
                <a:solidFill>
                  <a:schemeClr val="tx1"/>
                </a:solidFill>
                <a:latin typeface="Arial" charset="0"/>
                <a:cs typeface="Arial" charset="0"/>
              </a:rPr>
              <a:t>	[3] Diploma inferiore </a:t>
            </a:r>
          </a:p>
          <a:p>
            <a:pPr marL="355600" indent="-355600" defTabSz="685800" eaLnBrk="0" hangingPunct="0">
              <a:tabLst>
                <a:tab pos="355600" algn="l"/>
              </a:tabLst>
            </a:pPr>
            <a:r>
              <a:rPr lang="it-IT" sz="1000">
                <a:solidFill>
                  <a:schemeClr val="tx1"/>
                </a:solidFill>
                <a:latin typeface="Arial" charset="0"/>
                <a:cs typeface="Arial" charset="0"/>
              </a:rPr>
              <a:t>	[4] Licenza elementare/nessuna scuola </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Z.3. 	Qual è la sua età? &lt;AMMESSO NON SA&gt;</a:t>
            </a:r>
          </a:p>
          <a:p>
            <a:pPr marL="355600" indent="-355600" defTabSz="685800" eaLnBrk="0" hangingPunct="0">
              <a:tabLst>
                <a:tab pos="355600" algn="l"/>
              </a:tabLst>
            </a:pPr>
            <a:r>
              <a:rPr lang="it-IT" sz="1000">
                <a:solidFill>
                  <a:schemeClr val="tx1"/>
                </a:solidFill>
                <a:latin typeface="Arial" charset="0"/>
                <a:cs typeface="Arial" charset="0"/>
              </a:rPr>
              <a:t>	[1] Da 18 a 24 anni </a:t>
            </a:r>
          </a:p>
          <a:p>
            <a:pPr marL="355600" indent="-355600" defTabSz="685800" eaLnBrk="0" hangingPunct="0">
              <a:tabLst>
                <a:tab pos="355600" algn="l"/>
              </a:tabLst>
            </a:pPr>
            <a:r>
              <a:rPr lang="it-IT" sz="1000">
                <a:solidFill>
                  <a:schemeClr val="tx1"/>
                </a:solidFill>
                <a:latin typeface="Arial" charset="0"/>
                <a:cs typeface="Arial" charset="0"/>
              </a:rPr>
              <a:t>	[2] Da 25 a 34</a:t>
            </a:r>
          </a:p>
          <a:p>
            <a:pPr marL="355600" indent="-355600" defTabSz="685800" eaLnBrk="0" hangingPunct="0">
              <a:tabLst>
                <a:tab pos="355600" algn="l"/>
              </a:tabLst>
            </a:pPr>
            <a:r>
              <a:rPr lang="it-IT" sz="1000">
                <a:solidFill>
                  <a:schemeClr val="tx1"/>
                </a:solidFill>
                <a:latin typeface="Arial" charset="0"/>
                <a:cs typeface="Arial" charset="0"/>
              </a:rPr>
              <a:t>	[4] Da 35 a 44</a:t>
            </a:r>
          </a:p>
          <a:p>
            <a:pPr marL="355600" indent="-355600" defTabSz="685800" eaLnBrk="0" hangingPunct="0">
              <a:tabLst>
                <a:tab pos="355600" algn="l"/>
              </a:tabLst>
            </a:pPr>
            <a:r>
              <a:rPr lang="it-IT" sz="1000">
                <a:solidFill>
                  <a:schemeClr val="tx1"/>
                </a:solidFill>
                <a:latin typeface="Arial" charset="0"/>
                <a:cs typeface="Arial" charset="0"/>
              </a:rPr>
              <a:t>	[5] Da 45 a 54</a:t>
            </a:r>
          </a:p>
          <a:p>
            <a:pPr marL="355600" indent="-355600" defTabSz="685800" eaLnBrk="0" hangingPunct="0">
              <a:tabLst>
                <a:tab pos="355600" algn="l"/>
              </a:tabLst>
            </a:pPr>
            <a:r>
              <a:rPr lang="it-IT" sz="1000">
                <a:solidFill>
                  <a:schemeClr val="tx1"/>
                </a:solidFill>
                <a:latin typeface="Arial" charset="0"/>
                <a:cs typeface="Arial" charset="0"/>
              </a:rPr>
              <a:t>	[6] Da 55 a 64</a:t>
            </a:r>
          </a:p>
          <a:p>
            <a:pPr marL="355600" indent="-355600" defTabSz="685800" eaLnBrk="0" hangingPunct="0">
              <a:tabLst>
                <a:tab pos="355600" algn="l"/>
              </a:tabLst>
            </a:pPr>
            <a:r>
              <a:rPr lang="it-IT" sz="1000">
                <a:solidFill>
                  <a:schemeClr val="tx1"/>
                </a:solidFill>
                <a:latin typeface="Arial" charset="0"/>
                <a:cs typeface="Arial" charset="0"/>
              </a:rPr>
              <a:t>	[7] Da 65 a 74</a:t>
            </a:r>
          </a:p>
          <a:p>
            <a:pPr marL="355600" indent="-355600" defTabSz="685800" eaLnBrk="0" hangingPunct="0">
              <a:tabLst>
                <a:tab pos="355600" algn="l"/>
              </a:tabLst>
            </a:pPr>
            <a:r>
              <a:rPr lang="it-IT" sz="1000">
                <a:solidFill>
                  <a:schemeClr val="tx1"/>
                </a:solidFill>
                <a:latin typeface="Arial" charset="0"/>
                <a:cs typeface="Arial" charset="0"/>
              </a:rPr>
              <a:t>	[8] 75 e oltre</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Z.4. Sesso</a:t>
            </a:r>
          </a:p>
          <a:p>
            <a:pPr marL="355600" indent="-355600" defTabSz="685800" eaLnBrk="0" hangingPunct="0">
              <a:tabLst>
                <a:tab pos="355600" algn="l"/>
              </a:tabLst>
            </a:pPr>
            <a:r>
              <a:rPr lang="it-IT" sz="1000">
                <a:solidFill>
                  <a:schemeClr val="tx1"/>
                </a:solidFill>
                <a:latin typeface="Arial" charset="0"/>
                <a:cs typeface="Arial" charset="0"/>
              </a:rPr>
              <a:t>	[1] Maschio</a:t>
            </a:r>
          </a:p>
          <a:p>
            <a:pPr marL="355600" indent="-355600" defTabSz="685800" eaLnBrk="0" hangingPunct="0">
              <a:tabLst>
                <a:tab pos="355600" algn="l"/>
              </a:tabLst>
            </a:pPr>
            <a:r>
              <a:rPr lang="it-IT" sz="1000">
                <a:solidFill>
                  <a:schemeClr val="tx1"/>
                </a:solidFill>
                <a:latin typeface="Arial" charset="0"/>
                <a:cs typeface="Arial" charset="0"/>
              </a:rPr>
              <a:t>	[2] Femmina</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SPORTELLO ON LINE</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I fattori di soddisfazione</a:t>
            </a:r>
          </a:p>
        </p:txBody>
      </p:sp>
      <p:sp>
        <p:nvSpPr>
          <p:cNvPr id="3" name="Segnaposto numero diapositiva 2"/>
          <p:cNvSpPr>
            <a:spLocks noGrp="1"/>
          </p:cNvSpPr>
          <p:nvPr>
            <p:ph type="sldNum" sz="quarter" idx="10"/>
          </p:nvPr>
        </p:nvSpPr>
        <p:spPr/>
        <p:txBody>
          <a:bodyPr/>
          <a:lstStyle/>
          <a:p>
            <a:pPr>
              <a:defRPr/>
            </a:pPr>
            <a:fld id="{DC7255CA-1E39-4929-B1E9-2081533BBF3B}" type="slidenum">
              <a:rPr lang="it-IT" smtClean="0"/>
              <a:pPr>
                <a:defRPr/>
              </a:pPr>
              <a:t>21</a:t>
            </a:fld>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585" name="Object 71"/>
          <p:cNvGraphicFramePr>
            <a:graphicFrameLocks noChangeAspect="1"/>
          </p:cNvGraphicFramePr>
          <p:nvPr/>
        </p:nvGraphicFramePr>
        <p:xfrm>
          <a:off x="731838" y="1720850"/>
          <a:ext cx="8261350" cy="4343400"/>
        </p:xfrm>
        <a:graphic>
          <a:graphicData uri="http://schemas.openxmlformats.org/presentationml/2006/ole">
            <p:oleObj spid="_x0000_s195585" r:id="rId3" imgW="8260796" imgH="4346825" progId="Excel.Chart.8">
              <p:embed/>
            </p:oleObj>
          </a:graphicData>
        </a:graphic>
      </p:graphicFrame>
      <p:sp>
        <p:nvSpPr>
          <p:cNvPr id="195586" name="Rectangle 14"/>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9" name="Segnaposto numero diapositiva 8"/>
          <p:cNvSpPr>
            <a:spLocks noGrp="1"/>
          </p:cNvSpPr>
          <p:nvPr>
            <p:ph type="sldNum" sz="quarter" idx="10"/>
          </p:nvPr>
        </p:nvSpPr>
        <p:spPr/>
        <p:txBody>
          <a:bodyPr/>
          <a:lstStyle/>
          <a:p>
            <a:pPr>
              <a:defRPr/>
            </a:pPr>
            <a:fld id="{12E81F6E-411B-4D1F-98FF-4BE63D010E29}" type="slidenum">
              <a:rPr lang="it-IT" smtClean="0"/>
              <a:pPr>
                <a:defRPr/>
              </a:pPr>
              <a:t>22</a:t>
            </a:fld>
            <a:endParaRPr lang="it-IT"/>
          </a:p>
        </p:txBody>
      </p:sp>
      <p:sp>
        <p:nvSpPr>
          <p:cNvPr id="1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RAPPORTO QUALITÀ – PREZZO</a:t>
            </a:r>
            <a:br>
              <a:rPr lang="it-IT" sz="1800" dirty="0">
                <a:solidFill>
                  <a:schemeClr val="bg1"/>
                </a:solidFill>
              </a:rPr>
            </a:br>
            <a:r>
              <a:rPr lang="it-IT" sz="1800" i="1" dirty="0">
                <a:solidFill>
                  <a:schemeClr val="bg1"/>
                </a:solidFill>
              </a:rPr>
              <a:t>Soddisfazione </a:t>
            </a:r>
            <a:r>
              <a:rPr lang="it-IT" sz="1800" i="1" dirty="0" err="1">
                <a:solidFill>
                  <a:schemeClr val="bg1"/>
                </a:solidFill>
              </a:rPr>
              <a:t>sub-overall</a:t>
            </a:r>
            <a:endParaRPr lang="it-IT" sz="1800" i="1" dirty="0">
              <a:solidFill>
                <a:schemeClr val="bg1"/>
              </a:solidFill>
              <a:effectLst>
                <a:outerShdw blurRad="38100" dist="38100" dir="2700000" algn="tl">
                  <a:srgbClr val="C0C0C0"/>
                </a:outerShdw>
              </a:effectLst>
            </a:endParaRPr>
          </a:p>
        </p:txBody>
      </p:sp>
      <p:sp>
        <p:nvSpPr>
          <p:cNvPr id="19558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RAPPORTO QUALITÀ – PREZZO </a:t>
            </a:r>
            <a:br>
              <a:rPr lang="it-IT" sz="2100">
                <a:solidFill>
                  <a:srgbClr val="3366CC"/>
                </a:solidFill>
                <a:cs typeface="Arial" charset="0"/>
              </a:rPr>
            </a:br>
            <a:r>
              <a:rPr lang="it-IT" sz="2100" i="1">
                <a:solidFill>
                  <a:srgbClr val="3366CC"/>
                </a:solidFill>
                <a:cs typeface="Arial" charset="0"/>
              </a:rPr>
              <a:t>TREND</a:t>
            </a:r>
          </a:p>
        </p:txBody>
      </p:sp>
      <p:sp>
        <p:nvSpPr>
          <p:cNvPr id="13" name="Text Box 3"/>
          <p:cNvSpPr txBox="1">
            <a:spLocks noChangeArrowheads="1"/>
          </p:cNvSpPr>
          <p:nvPr/>
        </p:nvSpPr>
        <p:spPr bwMode="auto">
          <a:xfrm>
            <a:off x="747713" y="1092200"/>
            <a:ext cx="8137525" cy="620713"/>
          </a:xfrm>
          <a:prstGeom prst="rect">
            <a:avLst/>
          </a:prstGeom>
          <a:noFill/>
          <a:ln w="9525">
            <a:noFill/>
            <a:miter lim="800000"/>
            <a:headEnd/>
            <a:tailEnd/>
          </a:ln>
        </p:spPr>
        <p:txBody>
          <a:bodyPr lIns="169695" tIns="124443" rIns="169695" bIns="124443" anchor="ctr">
            <a:spAutoFit/>
          </a:bodyPr>
          <a:lstStyle/>
          <a:p>
            <a:pPr marL="177800" indent="-177800" algn="just" defTabSz="957263">
              <a:buClr>
                <a:srgbClr val="000000"/>
              </a:buClr>
              <a:buSzPct val="100000"/>
              <a:buFontTx/>
              <a:buBlip>
                <a:blip r:embed="rId4"/>
              </a:buBlip>
              <a:defRPr/>
            </a:pPr>
            <a:r>
              <a:rPr lang="it-IT" sz="1200" dirty="0">
                <a:solidFill>
                  <a:schemeClr val="tx1"/>
                </a:solidFill>
                <a:latin typeface="+mn-lt"/>
                <a:cs typeface="Arial" pitchFamily="34" charset="0"/>
              </a:rPr>
              <a:t>Pensando alla qualità del servizio offerto rispetto alla tariffa, che voto dà ad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 Spa su una scala da 1 a 10, dove 1 è il minimo della qualità e 10 il massimo? </a:t>
            </a:r>
          </a:p>
        </p:txBody>
      </p:sp>
      <p:sp>
        <p:nvSpPr>
          <p:cNvPr id="19559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RAPPORTO QUALITÀ – PREZZO </a:t>
            </a:r>
            <a:br>
              <a:rPr lang="it-IT" sz="2100">
                <a:solidFill>
                  <a:srgbClr val="3366CC"/>
                </a:solidFill>
                <a:cs typeface="Arial" charset="0"/>
              </a:rPr>
            </a:br>
            <a:r>
              <a:rPr lang="it-IT" sz="2100" i="1">
                <a:solidFill>
                  <a:srgbClr val="3366CC"/>
                </a:solidFill>
                <a:cs typeface="Arial" charset="0"/>
              </a:rPr>
              <a:t>TREND</a:t>
            </a:r>
          </a:p>
        </p:txBody>
      </p:sp>
      <p:sp>
        <p:nvSpPr>
          <p:cNvPr id="406783" name="Text Box 3"/>
          <p:cNvSpPr txBox="1">
            <a:spLocks noChangeArrowheads="1"/>
          </p:cNvSpPr>
          <p:nvPr/>
        </p:nvSpPr>
        <p:spPr bwMode="auto">
          <a:xfrm>
            <a:off x="747713" y="1092200"/>
            <a:ext cx="8137525" cy="620713"/>
          </a:xfrm>
          <a:prstGeom prst="rect">
            <a:avLst/>
          </a:prstGeom>
          <a:noFill/>
          <a:ln w="9525">
            <a:noFill/>
            <a:miter lim="800000"/>
            <a:headEnd/>
            <a:tailEnd/>
          </a:ln>
        </p:spPr>
        <p:txBody>
          <a:bodyPr lIns="169695" tIns="124443" rIns="169695" bIns="124443" anchor="ctr">
            <a:spAutoFit/>
          </a:bodyPr>
          <a:lstStyle/>
          <a:p>
            <a:pPr marL="177800" indent="-177800" algn="just" defTabSz="957263">
              <a:buClr>
                <a:srgbClr val="000000"/>
              </a:buClr>
              <a:buSzPct val="100000"/>
              <a:buFontTx/>
              <a:buBlip>
                <a:blip r:embed="rId2"/>
              </a:buBlip>
              <a:defRPr/>
            </a:pPr>
            <a:r>
              <a:rPr lang="it-IT" sz="1200" dirty="0">
                <a:solidFill>
                  <a:schemeClr val="tx1"/>
                </a:solidFill>
                <a:latin typeface="+mn-lt"/>
                <a:cs typeface="Arial" pitchFamily="34" charset="0"/>
              </a:rPr>
              <a:t>Pensando alla qualità del servizio offerto rispetto alla tariffa, che voto dà ad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 Spa su una scala da 1 a 10, dove 1 è il minimo della qualità e 10 il massimo? </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RAPPORTO QUALITÀ – PREZZO</a:t>
            </a:r>
            <a:br>
              <a:rPr lang="it-IT" sz="1800" dirty="0">
                <a:solidFill>
                  <a:schemeClr val="bg1"/>
                </a:solidFill>
              </a:rPr>
            </a:br>
            <a:r>
              <a:rPr lang="it-IT" sz="1800" i="1" dirty="0">
                <a:solidFill>
                  <a:schemeClr val="bg1"/>
                </a:solidFill>
              </a:rPr>
              <a:t>Soddisfazione </a:t>
            </a:r>
            <a:r>
              <a:rPr lang="it-IT" sz="1800" i="1" dirty="0" err="1">
                <a:solidFill>
                  <a:schemeClr val="bg1"/>
                </a:solidFill>
              </a:rPr>
              <a:t>sub-overall</a:t>
            </a:r>
            <a:endParaRPr lang="it-IT" sz="1800" i="1" dirty="0">
              <a:solidFill>
                <a:schemeClr val="bg1"/>
              </a:solidFill>
              <a:effectLst>
                <a:outerShdw blurRad="38100" dist="38100" dir="2700000" algn="tl">
                  <a:srgbClr val="C0C0C0"/>
                </a:outerShdw>
              </a:effectLst>
            </a:endParaRPr>
          </a:p>
        </p:txBody>
      </p:sp>
      <p:sp>
        <p:nvSpPr>
          <p:cNvPr id="7" name="Segnaposto numero diapositiva 6"/>
          <p:cNvSpPr>
            <a:spLocks noGrp="1"/>
          </p:cNvSpPr>
          <p:nvPr>
            <p:ph type="sldNum" sz="quarter" idx="10"/>
          </p:nvPr>
        </p:nvSpPr>
        <p:spPr/>
        <p:txBody>
          <a:bodyPr/>
          <a:lstStyle/>
          <a:p>
            <a:pPr>
              <a:defRPr/>
            </a:pPr>
            <a:fld id="{D26CBA4C-0DD4-4208-B07E-A9B28E97E241}" type="slidenum">
              <a:rPr lang="it-IT" smtClean="0"/>
              <a:pPr>
                <a:defRPr/>
              </a:pPr>
              <a:t>23</a:t>
            </a:fld>
            <a:endParaRPr lang="it-IT"/>
          </a:p>
        </p:txBody>
      </p:sp>
      <p:graphicFrame>
        <p:nvGraphicFramePr>
          <p:cNvPr id="10" name="Group 107"/>
          <p:cNvGraphicFramePr>
            <a:graphicFrameLocks noGrp="1"/>
          </p:cNvGraphicFramePr>
          <p:nvPr/>
        </p:nvGraphicFramePr>
        <p:xfrm>
          <a:off x="1500188" y="1920875"/>
          <a:ext cx="7032625" cy="3668713"/>
        </p:xfrm>
        <a:graphic>
          <a:graphicData uri="http://schemas.openxmlformats.org/drawingml/2006/table">
            <a:tbl>
              <a:tblPr/>
              <a:tblGrid>
                <a:gridCol w="2042135"/>
                <a:gridCol w="1663372"/>
                <a:gridCol w="1663372"/>
                <a:gridCol w="1663372"/>
              </a:tblGrid>
              <a:tr h="5381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8%</a:t>
                      </a: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1" u="none" strike="noStrike" dirty="0">
                          <a:effectLst/>
                        </a:rPr>
                        <a:t>4%</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smtClean="0">
                          <a:latin typeface="Arial"/>
                        </a:rPr>
                        <a:t>19%</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1" u="none" strike="noStrike" dirty="0">
                          <a:effectLst/>
                        </a:rPr>
                        <a:t>14%</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smtClean="0">
                          <a:latin typeface="Arial"/>
                        </a:rPr>
                        <a:t>48%</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61%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1" u="none" strike="noStrike" dirty="0">
                          <a:effectLst/>
                        </a:rPr>
                        <a:t>54%</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latin typeface="Arial"/>
                        </a:rPr>
                        <a:t>25%</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latin typeface="Arial"/>
                        </a:rPr>
                        <a:t>20%</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1" u="none" strike="noStrike" dirty="0">
                          <a:effectLst/>
                        </a:rPr>
                        <a:t>28%</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6,5</a:t>
                      </a:r>
                      <a:endParaRPr lang="it-IT" sz="1400" b="1"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6,4</a:t>
                      </a:r>
                      <a:endParaRPr lang="it-IT" sz="1400" b="1"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6.2</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96650"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RAPPORTO QUALITÀ – PREZZO </a:t>
            </a:r>
            <a:br>
              <a:rPr lang="it-IT" sz="2100">
                <a:solidFill>
                  <a:srgbClr val="3366CC"/>
                </a:solidFill>
                <a:cs typeface="Arial" charset="0"/>
              </a:rPr>
            </a:br>
            <a:r>
              <a:rPr lang="it-IT" sz="2100" i="1">
                <a:solidFill>
                  <a:srgbClr val="3366CC"/>
                </a:solidFill>
                <a:cs typeface="Arial" charset="0"/>
              </a:rPr>
              <a:t>2° SEMESTRE 2012– PER ZONA</a:t>
            </a:r>
          </a:p>
        </p:txBody>
      </p:sp>
      <p:sp>
        <p:nvSpPr>
          <p:cNvPr id="406783" name="Text Box 3"/>
          <p:cNvSpPr txBox="1">
            <a:spLocks noChangeArrowheads="1"/>
          </p:cNvSpPr>
          <p:nvPr/>
        </p:nvSpPr>
        <p:spPr bwMode="auto">
          <a:xfrm>
            <a:off x="747713" y="1092200"/>
            <a:ext cx="8137525" cy="620713"/>
          </a:xfrm>
          <a:prstGeom prst="rect">
            <a:avLst/>
          </a:prstGeom>
          <a:noFill/>
          <a:ln w="9525">
            <a:noFill/>
            <a:miter lim="800000"/>
            <a:headEnd/>
            <a:tailEnd/>
          </a:ln>
        </p:spPr>
        <p:txBody>
          <a:bodyPr lIns="169695" tIns="124443" rIns="169695" bIns="124443" anchor="ctr">
            <a:spAutoFit/>
          </a:bodyPr>
          <a:lstStyle/>
          <a:p>
            <a:pPr marL="177800" indent="-177800" algn="just" defTabSz="957263">
              <a:buClr>
                <a:srgbClr val="000000"/>
              </a:buClr>
              <a:buSzPct val="100000"/>
              <a:buFontTx/>
              <a:buBlip>
                <a:blip r:embed="rId2"/>
              </a:buBlip>
              <a:defRPr/>
            </a:pPr>
            <a:r>
              <a:rPr lang="it-IT" sz="1200" dirty="0">
                <a:solidFill>
                  <a:schemeClr val="tx1"/>
                </a:solidFill>
                <a:latin typeface="+mn-lt"/>
                <a:cs typeface="Arial" pitchFamily="34" charset="0"/>
              </a:rPr>
              <a:t>Pensando alla qualità del servizio offerto rispetto alla tariffa, che voto dà ad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 Spa su una scala da 1 a 10, dove 1 è il minimo della qualità e 10 il massimo? </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RAPPORTO QUALITÀ – PREZZO</a:t>
            </a:r>
            <a:br>
              <a:rPr lang="it-IT" sz="1800" dirty="0">
                <a:solidFill>
                  <a:schemeClr val="bg1"/>
                </a:solidFill>
              </a:rPr>
            </a:br>
            <a:r>
              <a:rPr lang="it-IT" sz="1800" i="1" dirty="0">
                <a:solidFill>
                  <a:schemeClr val="bg1"/>
                </a:solidFill>
              </a:rPr>
              <a:t>Soddisfazione </a:t>
            </a:r>
            <a:r>
              <a:rPr lang="it-IT" sz="1800" i="1" dirty="0" err="1">
                <a:solidFill>
                  <a:schemeClr val="bg1"/>
                </a:solidFill>
              </a:rPr>
              <a:t>sub-overall</a:t>
            </a:r>
            <a:endParaRPr lang="it-IT" sz="1800" i="1" dirty="0">
              <a:solidFill>
                <a:schemeClr val="bg1"/>
              </a:solidFill>
              <a:effectLst>
                <a:outerShdw blurRad="38100" dist="38100" dir="2700000" algn="tl">
                  <a:srgbClr val="C0C0C0"/>
                </a:outerShdw>
              </a:effectLst>
            </a:endParaRPr>
          </a:p>
        </p:txBody>
      </p:sp>
      <p:sp>
        <p:nvSpPr>
          <p:cNvPr id="7" name="Segnaposto numero diapositiva 6"/>
          <p:cNvSpPr>
            <a:spLocks noGrp="1"/>
          </p:cNvSpPr>
          <p:nvPr>
            <p:ph type="sldNum" sz="quarter" idx="10"/>
          </p:nvPr>
        </p:nvSpPr>
        <p:spPr/>
        <p:txBody>
          <a:bodyPr/>
          <a:lstStyle/>
          <a:p>
            <a:pPr>
              <a:defRPr/>
            </a:pPr>
            <a:fld id="{88BC83F7-8625-4D34-A23A-01AF93AECB01}" type="slidenum">
              <a:rPr lang="it-IT" smtClean="0"/>
              <a:pPr>
                <a:defRPr/>
              </a:pPr>
              <a:t>24</a:t>
            </a:fld>
            <a:endParaRPr lang="it-IT"/>
          </a:p>
        </p:txBody>
      </p:sp>
      <p:graphicFrame>
        <p:nvGraphicFramePr>
          <p:cNvPr id="10" name="Group 107"/>
          <p:cNvGraphicFramePr>
            <a:graphicFrameLocks noGrp="1"/>
          </p:cNvGraphicFramePr>
          <p:nvPr/>
        </p:nvGraphicFramePr>
        <p:xfrm>
          <a:off x="1500188" y="1920875"/>
          <a:ext cx="6961187" cy="3668713"/>
        </p:xfrm>
        <a:graphic>
          <a:graphicData uri="http://schemas.openxmlformats.org/drawingml/2006/table">
            <a:tbl>
              <a:tblPr/>
              <a:tblGrid>
                <a:gridCol w="1634797"/>
                <a:gridCol w="1331585"/>
                <a:gridCol w="1331585"/>
                <a:gridCol w="1331585"/>
                <a:gridCol w="1331585"/>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1" u="none" strike="noStrike" dirty="0">
                          <a:effectLst/>
                        </a:rPr>
                        <a:t>4%</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algn="ctr" defTabSz="914400" rtl="0" eaLnBrk="1" fontAlgn="ctr" latinLnBrk="0" hangingPunct="1"/>
                      <a:r>
                        <a:rPr lang="en-US" sz="1400" b="0" u="none" strike="noStrike" kern="1200" dirty="0">
                          <a:solidFill>
                            <a:schemeClr val="tx1"/>
                          </a:solidFill>
                          <a:effectLst/>
                          <a:latin typeface="+mn-lt"/>
                          <a:ea typeface="+mn-ea"/>
                          <a:cs typeface="+mn-cs"/>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algn="ctr" defTabSz="914400" rtl="0" eaLnBrk="1" fontAlgn="ctr" latinLnBrk="0" hangingPunct="1"/>
                      <a:r>
                        <a:rPr lang="en-US" sz="1400" b="0" u="none" strike="noStrike" kern="1200" dirty="0">
                          <a:solidFill>
                            <a:schemeClr val="tx1"/>
                          </a:solidFill>
                          <a:effectLst/>
                          <a:latin typeface="+mn-lt"/>
                          <a:ea typeface="+mn-ea"/>
                          <a:cs typeface="+mn-cs"/>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algn="ctr" defTabSz="914400" rtl="0" eaLnBrk="1" fontAlgn="ctr" latinLnBrk="0" hangingPunct="1"/>
                      <a:r>
                        <a:rPr lang="en-US" sz="1400" b="0" u="none" strike="noStrike" kern="1200">
                          <a:solidFill>
                            <a:schemeClr val="tx1"/>
                          </a:solidFill>
                          <a:effectLst/>
                          <a:latin typeface="+mn-lt"/>
                          <a:ea typeface="+mn-ea"/>
                          <a:cs typeface="+mn-cs"/>
                        </a:rPr>
                        <a:t>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1" u="none" strike="noStrike" dirty="0">
                          <a:effectLst/>
                        </a:rPr>
                        <a:t>14%</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algn="ctr" defTabSz="914400" rtl="0" eaLnBrk="1" fontAlgn="ctr" latinLnBrk="0" hangingPunct="1"/>
                      <a:r>
                        <a:rPr lang="en-US" sz="1400" b="0" u="none" strike="noStrike" kern="1200" dirty="0">
                          <a:solidFill>
                            <a:schemeClr val="tx1"/>
                          </a:solidFill>
                          <a:effectLst/>
                          <a:latin typeface="+mn-lt"/>
                          <a:ea typeface="+mn-ea"/>
                          <a:cs typeface="+mn-cs"/>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algn="ctr" defTabSz="914400" rtl="0" eaLnBrk="1" fontAlgn="ctr" latinLnBrk="0" hangingPunct="1"/>
                      <a:r>
                        <a:rPr lang="en-US" sz="1400" b="0" u="none" strike="noStrike" kern="1200" dirty="0">
                          <a:solidFill>
                            <a:schemeClr val="tx1"/>
                          </a:solidFill>
                          <a:effectLst/>
                          <a:latin typeface="+mn-lt"/>
                          <a:ea typeface="+mn-ea"/>
                          <a:cs typeface="+mn-cs"/>
                        </a:rPr>
                        <a:t>13%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algn="ctr" defTabSz="914400" rtl="0" eaLnBrk="1" fontAlgn="ctr" latinLnBrk="0" hangingPunct="1"/>
                      <a:r>
                        <a:rPr lang="en-US" sz="1400" b="0" u="none" strike="noStrike" kern="1200">
                          <a:solidFill>
                            <a:schemeClr val="tx1"/>
                          </a:solidFill>
                          <a:effectLst/>
                          <a:latin typeface="+mn-lt"/>
                          <a:ea typeface="+mn-ea"/>
                          <a:cs typeface="+mn-cs"/>
                        </a:rPr>
                        <a:t>16%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1" u="none" strike="noStrike" dirty="0">
                          <a:effectLst/>
                        </a:rPr>
                        <a:t>54%</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algn="ctr" defTabSz="914400" rtl="0" eaLnBrk="1" fontAlgn="ctr" latinLnBrk="0" hangingPunct="1"/>
                      <a:r>
                        <a:rPr lang="en-US" sz="1400" b="0" u="none" strike="noStrike" kern="1200">
                          <a:solidFill>
                            <a:schemeClr val="tx1"/>
                          </a:solidFill>
                          <a:effectLst/>
                          <a:latin typeface="+mn-lt"/>
                          <a:ea typeface="+mn-ea"/>
                          <a:cs typeface="+mn-cs"/>
                        </a:rPr>
                        <a:t>56%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algn="ctr" defTabSz="914400" rtl="0" eaLnBrk="1" fontAlgn="ctr" latinLnBrk="0" hangingPunct="1"/>
                      <a:r>
                        <a:rPr lang="en-US" sz="1400" b="0" u="none" strike="noStrike" kern="1200" dirty="0">
                          <a:solidFill>
                            <a:schemeClr val="tx1"/>
                          </a:solidFill>
                          <a:effectLst/>
                          <a:latin typeface="+mn-lt"/>
                          <a:ea typeface="+mn-ea"/>
                          <a:cs typeface="+mn-cs"/>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algn="ctr" defTabSz="914400" rtl="0" eaLnBrk="1" fontAlgn="ctr" latinLnBrk="0" hangingPunct="1"/>
                      <a:r>
                        <a:rPr lang="en-US" sz="1400" b="0" u="none" strike="noStrike" kern="1200" dirty="0">
                          <a:solidFill>
                            <a:schemeClr val="tx1"/>
                          </a:solidFill>
                          <a:effectLst/>
                          <a:latin typeface="+mn-lt"/>
                          <a:ea typeface="+mn-ea"/>
                          <a:cs typeface="+mn-cs"/>
                        </a:rPr>
                        <a:t>59%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1" u="none" strike="noStrike" dirty="0">
                          <a:effectLst/>
                        </a:rPr>
                        <a:t>28%</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algn="ctr" defTabSz="914400" rtl="0" eaLnBrk="1" fontAlgn="ctr" latinLnBrk="0" hangingPunct="1"/>
                      <a:r>
                        <a:rPr lang="en-US" sz="1400" b="0" u="none" strike="noStrike" kern="1200">
                          <a:solidFill>
                            <a:schemeClr val="tx1"/>
                          </a:solidFill>
                          <a:effectLst/>
                          <a:latin typeface="+mn-lt"/>
                          <a:ea typeface="+mn-ea"/>
                          <a:cs typeface="+mn-cs"/>
                        </a:rPr>
                        <a:t>26%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algn="ctr" defTabSz="914400" rtl="0" eaLnBrk="1" fontAlgn="ctr" latinLnBrk="0" hangingPunct="1"/>
                      <a:r>
                        <a:rPr lang="en-US" sz="1400" b="0" u="none" strike="noStrike" kern="1200" dirty="0">
                          <a:solidFill>
                            <a:schemeClr val="tx1"/>
                          </a:solidFill>
                          <a:effectLst/>
                          <a:latin typeface="+mn-lt"/>
                          <a:ea typeface="+mn-ea"/>
                          <a:cs typeface="+mn-cs"/>
                        </a:rPr>
                        <a:t>38%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algn="ctr" defTabSz="914400" rtl="0" eaLnBrk="1" fontAlgn="ctr" latinLnBrk="0" hangingPunct="1"/>
                      <a:r>
                        <a:rPr lang="en-US" sz="1400" b="0" u="none" strike="noStrike" kern="1200" dirty="0">
                          <a:solidFill>
                            <a:schemeClr val="tx1"/>
                          </a:solidFill>
                          <a:effectLst/>
                          <a:latin typeface="+mn-lt"/>
                          <a:ea typeface="+mn-ea"/>
                          <a:cs typeface="+mn-cs"/>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6.2</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marL="0" algn="ctr" defTabSz="914400" rtl="0" eaLnBrk="1" fontAlgn="ctr" latinLnBrk="0" hangingPunct="1"/>
                      <a:r>
                        <a:rPr lang="en-US" sz="1400" b="1" u="none" strike="noStrike" kern="1200" dirty="0">
                          <a:solidFill>
                            <a:schemeClr val="tx1"/>
                          </a:solidFill>
                          <a:effectLst/>
                          <a:latin typeface="+mn-lt"/>
                          <a:ea typeface="+mn-ea"/>
                          <a:cs typeface="+mn-cs"/>
                        </a:rPr>
                        <a:t>6.3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marL="0" algn="ctr" defTabSz="914400" rtl="0" eaLnBrk="1" fontAlgn="ctr" latinLnBrk="0" hangingPunct="1"/>
                      <a:r>
                        <a:rPr lang="en-US" sz="1400" b="1" u="none" strike="noStrike" kern="1200" dirty="0">
                          <a:solidFill>
                            <a:schemeClr val="tx1"/>
                          </a:solidFill>
                          <a:effectLst/>
                          <a:latin typeface="+mn-lt"/>
                          <a:ea typeface="+mn-ea"/>
                          <a:cs typeface="+mn-cs"/>
                        </a:rPr>
                        <a:t>6.0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marL="0" algn="ctr" defTabSz="914400" rtl="0" eaLnBrk="1" fontAlgn="ctr" latinLnBrk="0" hangingPunct="1"/>
                      <a:r>
                        <a:rPr lang="en-US" sz="1400" b="1" u="none" strike="noStrike" kern="1200" dirty="0">
                          <a:solidFill>
                            <a:schemeClr val="tx1"/>
                          </a:solidFill>
                          <a:effectLst/>
                          <a:latin typeface="+mn-lt"/>
                          <a:ea typeface="+mn-ea"/>
                          <a:cs typeface="+mn-cs"/>
                        </a:rPr>
                        <a:t>6.4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9768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RAPPORTO QUALITÀ – PREZZO</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19865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DEL RAPPORTO QUALITÀ – PREZZO </a:t>
            </a:r>
            <a:br>
              <a:rPr lang="it-IT" sz="2100">
                <a:solidFill>
                  <a:srgbClr val="3366CC"/>
                </a:solidFill>
                <a:cs typeface="Arial" charset="0"/>
              </a:rPr>
            </a:br>
            <a:r>
              <a:rPr lang="it-IT" sz="2100" i="1">
                <a:solidFill>
                  <a:srgbClr val="3366CC"/>
                </a:solidFill>
                <a:cs typeface="Arial" charset="0"/>
              </a:rPr>
              <a:t>2° SEMESTRE 2012</a:t>
            </a:r>
          </a:p>
        </p:txBody>
      </p:sp>
      <p:sp>
        <p:nvSpPr>
          <p:cNvPr id="23" name="Segnaposto numero diapositiva 22"/>
          <p:cNvSpPr>
            <a:spLocks noGrp="1"/>
          </p:cNvSpPr>
          <p:nvPr>
            <p:ph type="sldNum" sz="quarter" idx="10"/>
          </p:nvPr>
        </p:nvSpPr>
        <p:spPr/>
        <p:txBody>
          <a:bodyPr/>
          <a:lstStyle/>
          <a:p>
            <a:pPr>
              <a:defRPr/>
            </a:pPr>
            <a:fld id="{E9ACC8EB-BAA7-426F-91B7-CDECB2D38204}" type="slidenum">
              <a:rPr lang="it-IT" smtClean="0"/>
              <a:pPr>
                <a:defRPr/>
              </a:pPr>
              <a:t>25</a:t>
            </a:fld>
            <a:endParaRPr lang="it-IT"/>
          </a:p>
        </p:txBody>
      </p:sp>
      <p:sp>
        <p:nvSpPr>
          <p:cNvPr id="198660"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pSp>
        <p:nvGrpSpPr>
          <p:cNvPr id="198661" name="Group 3"/>
          <p:cNvGrpSpPr>
            <a:grpSpLocks/>
          </p:cNvGrpSpPr>
          <p:nvPr/>
        </p:nvGrpSpPr>
        <p:grpSpPr bwMode="auto">
          <a:xfrm>
            <a:off x="941388" y="1789113"/>
            <a:ext cx="7956550" cy="3584575"/>
            <a:chOff x="585" y="1146"/>
            <a:chExt cx="5012" cy="2258"/>
          </a:xfrm>
        </p:grpSpPr>
        <p:grpSp>
          <p:nvGrpSpPr>
            <p:cNvPr id="198663" name="Group 4"/>
            <p:cNvGrpSpPr>
              <a:grpSpLocks/>
            </p:cNvGrpSpPr>
            <p:nvPr/>
          </p:nvGrpSpPr>
          <p:grpSpPr bwMode="auto">
            <a:xfrm>
              <a:off x="585" y="1146"/>
              <a:ext cx="2223" cy="2258"/>
              <a:chOff x="585" y="1344"/>
              <a:chExt cx="2223" cy="2258"/>
            </a:xfrm>
          </p:grpSpPr>
          <p:graphicFrame>
            <p:nvGraphicFramePr>
              <p:cNvPr id="198670" name="Object 5"/>
              <p:cNvGraphicFramePr>
                <a:graphicFrameLocks noChangeAspect="1"/>
              </p:cNvGraphicFramePr>
              <p:nvPr/>
            </p:nvGraphicFramePr>
            <p:xfrm>
              <a:off x="584" y="1721"/>
              <a:ext cx="2256" cy="1904"/>
            </p:xfrm>
            <a:graphic>
              <a:graphicData uri="http://schemas.openxmlformats.org/presentationml/2006/ole">
                <p:oleObj spid="_x0000_s198670" r:id="rId3" imgW="3584759" imgH="3023878" progId="Excel.Chart.8">
                  <p:embed/>
                </p:oleObj>
              </a:graphicData>
            </a:graphic>
          </p:graphicFrame>
          <p:sp>
            <p:nvSpPr>
              <p:cNvPr id="32" name="Rettangolo 19"/>
              <p:cNvSpPr/>
              <p:nvPr/>
            </p:nvSpPr>
            <p:spPr bwMode="auto">
              <a:xfrm>
                <a:off x="585" y="1751"/>
                <a:ext cx="2223"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198672"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198673"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198674"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198675"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198664" name="Group 11"/>
            <p:cNvGrpSpPr>
              <a:grpSpLocks/>
            </p:cNvGrpSpPr>
            <p:nvPr/>
          </p:nvGrpSpPr>
          <p:grpSpPr bwMode="auto">
            <a:xfrm>
              <a:off x="3243" y="1146"/>
              <a:ext cx="2354" cy="2258"/>
              <a:chOff x="3243" y="1344"/>
              <a:chExt cx="2354" cy="2258"/>
            </a:xfrm>
          </p:grpSpPr>
          <p:sp>
            <p:nvSpPr>
              <p:cNvPr id="26" name="Rettangolo 25"/>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198666"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198667"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198668"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198669"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198662" name="Object 3"/>
          <p:cNvGraphicFramePr>
            <a:graphicFrameLocks noChangeAspect="1"/>
          </p:cNvGraphicFramePr>
          <p:nvPr/>
        </p:nvGraphicFramePr>
        <p:xfrm>
          <a:off x="5207000" y="2463800"/>
          <a:ext cx="3663950" cy="2967038"/>
        </p:xfrm>
        <a:graphic>
          <a:graphicData uri="http://schemas.openxmlformats.org/presentationml/2006/ole">
            <p:oleObj spid="_x0000_s198662" r:id="rId4" imgW="3664014" imgH="2969009" progId="Excel.Chart.8">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idx="4294967295"/>
          </p:nvPr>
        </p:nvSpPr>
        <p:spPr/>
        <p:txBody>
          <a:bodyPr/>
          <a:lstStyle/>
          <a:p>
            <a:pPr eaLnBrk="1" hangingPunct="1"/>
            <a:r>
              <a:rPr lang="it-IT" smtClean="0"/>
              <a:t>GLI ASPETTI TECNICI DEL SERVIZIO</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8A54BDBB-A928-48F2-A447-9859FB739FC8}" type="slidenum">
              <a:rPr lang="it-IT" smtClean="0"/>
              <a:pPr>
                <a:defRPr/>
              </a:pPr>
              <a:t>26</a:t>
            </a:fld>
            <a:endParaRPr lang="it-IT" dirty="0"/>
          </a:p>
        </p:txBody>
      </p:sp>
      <p:sp>
        <p:nvSpPr>
          <p:cNvPr id="199684" name="Rectangle 7"/>
          <p:cNvSpPr>
            <a:spLocks noChangeArrowheads="1"/>
          </p:cNvSpPr>
          <p:nvPr/>
        </p:nvSpPr>
        <p:spPr bwMode="auto">
          <a:xfrm>
            <a:off x="1547813" y="2492375"/>
            <a:ext cx="6696075" cy="1584325"/>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3300"/>
                </a:solidFill>
                <a:latin typeface="Arial" charset="0"/>
              </a:rPr>
              <a:t>ASPETTI TECNICI DEL SERVIZIO</a:t>
            </a:r>
          </a:p>
          <a:p>
            <a:pPr marL="355600" indent="-266700" algn="ctr" defTabSz="266700" eaLnBrk="0" fontAlgn="b" hangingPunct="0"/>
            <a:endParaRPr lang="it-IT" sz="1200" b="1">
              <a:solidFill>
                <a:srgbClr val="CC3300"/>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continuità del servizio, cioè l’assenza di interruzioni</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Il livello di pressione dell’acqua</a:t>
            </a:r>
          </a:p>
        </p:txBody>
      </p:sp>
      <p:sp>
        <p:nvSpPr>
          <p:cNvPr id="199685"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Soddisfazione </a:t>
            </a:r>
            <a:r>
              <a:rPr lang="it-IT" sz="1800" i="1" dirty="0" err="1">
                <a:solidFill>
                  <a:schemeClr val="bg1"/>
                </a:solidFill>
              </a:rPr>
              <a:t>sub-overall</a:t>
            </a:r>
            <a:endParaRPr lang="it-IT" sz="1800" i="1" dirty="0">
              <a:solidFill>
                <a:schemeClr val="bg1"/>
              </a:solidFill>
              <a:effectLst>
                <a:outerShdw blurRad="38100" dist="38100" dir="2700000" algn="tl">
                  <a:srgbClr val="C0C0C0"/>
                </a:outerShdw>
              </a:effectLst>
            </a:endParaRPr>
          </a:p>
        </p:txBody>
      </p:sp>
      <p:sp>
        <p:nvSpPr>
          <p:cNvPr id="20070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SUGLI ASPETTI TECNICI DEL SERVIZIO</a:t>
            </a:r>
            <a:br>
              <a:rPr lang="it-IT" sz="2100">
                <a:solidFill>
                  <a:srgbClr val="3366CC"/>
                </a:solidFill>
                <a:cs typeface="Arial" charset="0"/>
              </a:rPr>
            </a:br>
            <a:r>
              <a:rPr lang="it-IT" sz="2100" i="1">
                <a:solidFill>
                  <a:srgbClr val="3366CC"/>
                </a:solidFill>
                <a:cs typeface="Arial" charset="0"/>
              </a:rPr>
              <a:t>TREND</a:t>
            </a:r>
          </a:p>
        </p:txBody>
      </p:sp>
      <p:graphicFrame>
        <p:nvGraphicFramePr>
          <p:cNvPr id="200707" name="Object 71"/>
          <p:cNvGraphicFramePr>
            <a:graphicFrameLocks noChangeAspect="1"/>
          </p:cNvGraphicFramePr>
          <p:nvPr/>
        </p:nvGraphicFramePr>
        <p:xfrm>
          <a:off x="711200" y="1506538"/>
          <a:ext cx="8483600" cy="4802187"/>
        </p:xfrm>
        <a:graphic>
          <a:graphicData uri="http://schemas.openxmlformats.org/presentationml/2006/ole">
            <p:oleObj spid="_x0000_s200707" r:id="rId3" imgW="8480271" imgH="4804064" progId="Excel.Chart.8">
              <p:embed/>
            </p:oleObj>
          </a:graphicData>
        </a:graphic>
      </p:graphicFrame>
      <p:sp>
        <p:nvSpPr>
          <p:cNvPr id="423949"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4"/>
              </a:buBlip>
              <a:defRPr/>
            </a:pPr>
            <a:r>
              <a:rPr lang="it-IT" sz="1200" dirty="0">
                <a:solidFill>
                  <a:schemeClr val="tx1"/>
                </a:solidFill>
                <a:latin typeface="+mn-lt"/>
                <a:cs typeface="Arial" pitchFamily="34" charset="0"/>
              </a:rPr>
              <a:t>Considerando complessivamente gli aspetti tecnici del servizio, negli ultimi 6 mesi, che voto dà ad Acquedotto del Fiora Spa, su una scala da 1 a 10 dove 1 esprime il minimo della qualità e 10 il massimo?</a:t>
            </a:r>
          </a:p>
        </p:txBody>
      </p:sp>
      <p:sp>
        <p:nvSpPr>
          <p:cNvPr id="200709" name="Rectangle 14"/>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9" name="Segnaposto numero diapositiva 8"/>
          <p:cNvSpPr>
            <a:spLocks noGrp="1"/>
          </p:cNvSpPr>
          <p:nvPr>
            <p:ph type="sldNum" sz="quarter" idx="10"/>
          </p:nvPr>
        </p:nvSpPr>
        <p:spPr/>
        <p:txBody>
          <a:bodyPr/>
          <a:lstStyle/>
          <a:p>
            <a:pPr>
              <a:defRPr/>
            </a:pPr>
            <a:fld id="{BC09F3A6-AFB2-453A-B207-06B960B58368}" type="slidenum">
              <a:rPr lang="it-IT" smtClean="0"/>
              <a:pPr>
                <a:defRPr/>
              </a:pPr>
              <a:t>27</a:t>
            </a:fld>
            <a:endParaRPr lang="it-IT"/>
          </a:p>
        </p:txBody>
      </p:sp>
      <p:sp>
        <p:nvSpPr>
          <p:cNvPr id="20071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Soddisfazione </a:t>
            </a:r>
            <a:r>
              <a:rPr lang="it-IT" sz="1800" i="1" dirty="0" err="1">
                <a:solidFill>
                  <a:schemeClr val="bg1"/>
                </a:solidFill>
              </a:rPr>
              <a:t>sub-overall</a:t>
            </a:r>
            <a:endParaRPr lang="it-IT" sz="1800" i="1" dirty="0">
              <a:solidFill>
                <a:schemeClr val="bg1"/>
              </a:solidFill>
              <a:effectLst>
                <a:outerShdw blurRad="38100" dist="38100" dir="2700000" algn="tl">
                  <a:srgbClr val="C0C0C0"/>
                </a:outerShdw>
              </a:effectLst>
            </a:endParaRPr>
          </a:p>
        </p:txBody>
      </p:sp>
      <p:sp>
        <p:nvSpPr>
          <p:cNvPr id="20173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SUGLI ASPETTI TECNICI DEL SERVIZIO</a:t>
            </a:r>
            <a:br>
              <a:rPr lang="it-IT" sz="2100">
                <a:solidFill>
                  <a:srgbClr val="3366CC"/>
                </a:solidFill>
                <a:cs typeface="Arial" charset="0"/>
              </a:rPr>
            </a:br>
            <a:r>
              <a:rPr lang="it-IT" sz="2100" i="1">
                <a:solidFill>
                  <a:srgbClr val="3366CC"/>
                </a:solidFill>
                <a:cs typeface="Arial" charset="0"/>
              </a:rPr>
              <a:t>TREND</a:t>
            </a:r>
          </a:p>
        </p:txBody>
      </p:sp>
      <p:sp>
        <p:nvSpPr>
          <p:cNvPr id="7" name="Segnaposto numero diapositiva 6"/>
          <p:cNvSpPr>
            <a:spLocks noGrp="1"/>
          </p:cNvSpPr>
          <p:nvPr>
            <p:ph type="sldNum" sz="quarter" idx="10"/>
          </p:nvPr>
        </p:nvSpPr>
        <p:spPr/>
        <p:txBody>
          <a:bodyPr/>
          <a:lstStyle/>
          <a:p>
            <a:pPr>
              <a:defRPr/>
            </a:pPr>
            <a:fld id="{E0D85C59-0245-4F27-A2FE-8171FF448989}" type="slidenum">
              <a:rPr lang="it-IT" smtClean="0"/>
              <a:pPr>
                <a:defRPr/>
              </a:pPr>
              <a:t>28</a:t>
            </a:fld>
            <a:endParaRPr lang="it-IT"/>
          </a:p>
        </p:txBody>
      </p:sp>
      <p:sp>
        <p:nvSpPr>
          <p:cNvPr id="20173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10"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gli aspetti tecnici del servizio, negli ultimi 6 mesi, che voto dà ad Acquedotto del Fiora Spa, su una scala da 1 a 10 dove 1 esprime il minimo della qualità e 10 il massimo?</a:t>
            </a:r>
          </a:p>
        </p:txBody>
      </p:sp>
      <p:graphicFrame>
        <p:nvGraphicFramePr>
          <p:cNvPr id="11" name="Group 107"/>
          <p:cNvGraphicFramePr>
            <a:graphicFrameLocks noGrp="1"/>
          </p:cNvGraphicFramePr>
          <p:nvPr/>
        </p:nvGraphicFramePr>
        <p:xfrm>
          <a:off x="1500188" y="1920875"/>
          <a:ext cx="6527800" cy="3668713"/>
        </p:xfrm>
        <a:graphic>
          <a:graphicData uri="http://schemas.openxmlformats.org/drawingml/2006/table">
            <a:tbl>
              <a:tblPr/>
              <a:tblGrid>
                <a:gridCol w="1895759"/>
                <a:gridCol w="1544146"/>
                <a:gridCol w="1544146"/>
                <a:gridCol w="1544146"/>
              </a:tblGrid>
              <a:tr h="5381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9</a:t>
                      </a:r>
                      <a:r>
                        <a:rPr kumimoji="0" lang="it-IT" sz="1200" b="0" i="0" u="none" strike="noStrike" cap="none" normalizeH="0" baseline="0" dirty="0" smtClean="0">
                          <a:ln>
                            <a:noFill/>
                          </a:ln>
                          <a:solidFill>
                            <a:schemeClr val="tx1"/>
                          </a:solidFill>
                          <a:effectLst/>
                          <a:latin typeface="Arial" pitchFamily="34" charset="0"/>
                        </a:rPr>
                        <a:t>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smtClean="0">
                          <a:latin typeface="Arial"/>
                        </a:rPr>
                        <a:t>28%</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1" u="none" strike="noStrike" dirty="0">
                          <a:effectLst/>
                        </a:rPr>
                        <a:t>19%</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a:t>
                      </a:r>
                      <a:r>
                        <a:rPr kumimoji="0" lang="it-IT" sz="1200" b="0" i="0" u="none" strike="noStrike" cap="none" normalizeH="0" baseline="0" dirty="0" err="1" smtClean="0">
                          <a:ln>
                            <a:noFill/>
                          </a:ln>
                          <a:solidFill>
                            <a:schemeClr val="tx1"/>
                          </a:solidFill>
                          <a:effectLst/>
                          <a:latin typeface="Arial" pitchFamily="34" charset="0"/>
                        </a:rPr>
                        <a:t>8</a:t>
                      </a:r>
                      <a:r>
                        <a:rPr kumimoji="0" lang="it-IT" sz="1200" b="0" i="0" u="none" strike="noStrike" cap="none" normalizeH="0" baseline="0" dirty="0" smtClean="0">
                          <a:ln>
                            <a:noFill/>
                          </a:ln>
                          <a:solidFill>
                            <a:schemeClr val="tx1"/>
                          </a:solidFill>
                          <a:effectLst/>
                          <a:latin typeface="Arial" pitchFamily="34" charset="0"/>
                        </a:rPr>
                        <a:t>)</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smtClean="0">
                          <a:latin typeface="Arial"/>
                        </a:rPr>
                        <a:t>35%</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1" u="none" strike="noStrike" dirty="0">
                          <a:effectLst/>
                        </a:rPr>
                        <a:t>34%</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6</a:t>
                      </a:r>
                      <a:r>
                        <a:rPr kumimoji="0" lang="it-IT" sz="1200" b="0" i="0" u="none" strike="noStrike" cap="none" normalizeH="0" baseline="0" dirty="0" smtClean="0">
                          <a:ln>
                            <a:noFill/>
                          </a:ln>
                          <a:solidFill>
                            <a:schemeClr val="tx1"/>
                          </a:solidFill>
                          <a:effectLst/>
                          <a:latin typeface="Arial" pitchFamily="34" charset="0"/>
                        </a:rPr>
                        <a:t> e </a:t>
                      </a:r>
                      <a:r>
                        <a:rPr kumimoji="0" lang="it-IT" sz="1200" b="0" i="0" u="none" strike="noStrike" cap="none" normalizeH="0" baseline="0" dirty="0" err="1" smtClean="0">
                          <a:ln>
                            <a:noFill/>
                          </a:ln>
                          <a:solidFill>
                            <a:schemeClr val="tx1"/>
                          </a:solidFill>
                          <a:effectLst/>
                          <a:latin typeface="Arial" pitchFamily="34" charset="0"/>
                        </a:rPr>
                        <a:t>7</a:t>
                      </a:r>
                      <a:r>
                        <a:rPr kumimoji="0" lang="it-IT" sz="1200" b="0" i="0" u="none" strike="noStrike" cap="none" normalizeH="0" baseline="0" dirty="0" smtClean="0">
                          <a:ln>
                            <a:noFill/>
                          </a:ln>
                          <a:solidFill>
                            <a:schemeClr val="tx1"/>
                          </a:solidFill>
                          <a:effectLst/>
                          <a:latin typeface="Arial" pitchFamily="34" charset="0"/>
                        </a:rPr>
                        <a:t>)</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smtClean="0">
                          <a:latin typeface="Arial"/>
                        </a:rPr>
                        <a:t>31%</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1" u="none" strike="noStrike" dirty="0">
                          <a:effectLst/>
                        </a:rPr>
                        <a:t>39%</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6</a:t>
                      </a:r>
                      <a:r>
                        <a:rPr lang="it-IT" sz="1400" b="0" i="0" u="none" strike="noStrike" dirty="0" smtClean="0">
                          <a:latin typeface="Arial"/>
                        </a:rPr>
                        <a:t>%</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1" u="none" strike="noStrike" dirty="0">
                          <a:effectLst/>
                        </a:rPr>
                        <a:t>8%</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7,8</a:t>
                      </a:r>
                      <a:endParaRPr lang="it-IT" sz="1400" b="1"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7.5</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Soddisfazione </a:t>
            </a:r>
            <a:r>
              <a:rPr lang="it-IT" sz="1800" i="1" dirty="0" err="1">
                <a:solidFill>
                  <a:schemeClr val="bg1"/>
                </a:solidFill>
              </a:rPr>
              <a:t>sub-overall</a:t>
            </a:r>
            <a:endParaRPr lang="it-IT" sz="1800" i="1" dirty="0">
              <a:solidFill>
                <a:schemeClr val="bg1"/>
              </a:solidFill>
              <a:effectLst>
                <a:outerShdw blurRad="38100" dist="38100" dir="2700000" algn="tl">
                  <a:srgbClr val="C0C0C0"/>
                </a:outerShdw>
              </a:effectLst>
            </a:endParaRPr>
          </a:p>
        </p:txBody>
      </p:sp>
      <p:sp>
        <p:nvSpPr>
          <p:cNvPr id="20275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SUGLI ASPETTI TECNICI DEL SERVIZIO</a:t>
            </a:r>
            <a:br>
              <a:rPr lang="it-IT" sz="2100">
                <a:solidFill>
                  <a:srgbClr val="3366CC"/>
                </a:solidFill>
                <a:cs typeface="Arial" charset="0"/>
              </a:rPr>
            </a:br>
            <a:r>
              <a:rPr lang="it-IT" sz="2100" i="1">
                <a:solidFill>
                  <a:srgbClr val="3366CC"/>
                </a:solidFill>
                <a:cs typeface="Arial" charset="0"/>
              </a:rPr>
              <a:t>2° SEMESTRE 2012– PER ZONA</a:t>
            </a:r>
          </a:p>
        </p:txBody>
      </p:sp>
      <p:sp>
        <p:nvSpPr>
          <p:cNvPr id="7" name="Segnaposto numero diapositiva 6"/>
          <p:cNvSpPr>
            <a:spLocks noGrp="1"/>
          </p:cNvSpPr>
          <p:nvPr>
            <p:ph type="sldNum" sz="quarter" idx="10"/>
          </p:nvPr>
        </p:nvSpPr>
        <p:spPr/>
        <p:txBody>
          <a:bodyPr/>
          <a:lstStyle/>
          <a:p>
            <a:pPr>
              <a:defRPr/>
            </a:pPr>
            <a:fld id="{B508A00E-E7A1-4536-8B21-5E2557529AB5}" type="slidenum">
              <a:rPr lang="it-IT" smtClean="0"/>
              <a:pPr>
                <a:defRPr/>
              </a:pPr>
              <a:t>29</a:t>
            </a:fld>
            <a:endParaRPr lang="it-IT"/>
          </a:p>
        </p:txBody>
      </p:sp>
      <p:sp>
        <p:nvSpPr>
          <p:cNvPr id="202756"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10"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gli aspetti tecnici del servizio, negli ultimi 6 mesi, che voto dà ad Acquedotto del Fiora Spa, su una scala da 1 a 10 dove 1 esprime il minimo della qualità e 10 il massimo?</a:t>
            </a:r>
          </a:p>
        </p:txBody>
      </p:sp>
      <p:graphicFrame>
        <p:nvGraphicFramePr>
          <p:cNvPr id="11" name="Group 107"/>
          <p:cNvGraphicFramePr>
            <a:graphicFrameLocks noGrp="1"/>
          </p:cNvGraphicFramePr>
          <p:nvPr/>
        </p:nvGraphicFramePr>
        <p:xfrm>
          <a:off x="1500188" y="1920875"/>
          <a:ext cx="6961187" cy="3668713"/>
        </p:xfrm>
        <a:graphic>
          <a:graphicData uri="http://schemas.openxmlformats.org/drawingml/2006/table">
            <a:tbl>
              <a:tblPr/>
              <a:tblGrid>
                <a:gridCol w="1634797"/>
                <a:gridCol w="1331585"/>
                <a:gridCol w="1331585"/>
                <a:gridCol w="1331585"/>
                <a:gridCol w="1331585"/>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9</a:t>
                      </a:r>
                      <a:r>
                        <a:rPr kumimoji="0" lang="it-IT" sz="1200" b="0" i="0" u="none" strike="noStrike" cap="none" normalizeH="0" baseline="0" dirty="0" smtClean="0">
                          <a:ln>
                            <a:noFill/>
                          </a:ln>
                          <a:solidFill>
                            <a:schemeClr val="tx1"/>
                          </a:solidFill>
                          <a:effectLst/>
                          <a:latin typeface="Arial" pitchFamily="34" charset="0"/>
                        </a:rPr>
                        <a:t>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1" u="none" strike="noStrike" dirty="0">
                          <a:effectLst/>
                        </a:rPr>
                        <a:t>19%</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u="none" strike="noStrike" dirty="0">
                          <a:effectLst/>
                        </a:rPr>
                        <a:t>20%</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u="none" strike="noStrike">
                          <a:effectLst/>
                        </a:rPr>
                        <a:t>19%</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u="none" strike="noStrike">
                          <a:effectLst/>
                        </a:rPr>
                        <a:t>18%</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a:t>
                      </a:r>
                      <a:r>
                        <a:rPr kumimoji="0" lang="it-IT" sz="1200" b="0" i="0" u="none" strike="noStrike" cap="none" normalizeH="0" baseline="0" dirty="0" err="1" smtClean="0">
                          <a:ln>
                            <a:noFill/>
                          </a:ln>
                          <a:solidFill>
                            <a:schemeClr val="tx1"/>
                          </a:solidFill>
                          <a:effectLst/>
                          <a:latin typeface="Arial" pitchFamily="34" charset="0"/>
                        </a:rPr>
                        <a:t>8</a:t>
                      </a:r>
                      <a:r>
                        <a:rPr kumimoji="0" lang="it-IT" sz="1200" b="0" i="0" u="none" strike="noStrike" cap="none" normalizeH="0" baseline="0" dirty="0" smtClean="0">
                          <a:ln>
                            <a:noFill/>
                          </a:ln>
                          <a:solidFill>
                            <a:schemeClr val="tx1"/>
                          </a:solidFill>
                          <a:effectLst/>
                          <a:latin typeface="Arial" pitchFamily="34" charset="0"/>
                        </a:rPr>
                        <a:t>)</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1" u="none" strike="noStrike" dirty="0">
                          <a:effectLst/>
                        </a:rPr>
                        <a:t>34%</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u="none" strike="noStrike" dirty="0">
                          <a:effectLst/>
                        </a:rPr>
                        <a:t>32%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u="none" strike="noStrike" dirty="0">
                          <a:effectLst/>
                        </a:rPr>
                        <a:t>30%</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u="none" strike="noStrike">
                          <a:effectLst/>
                        </a:rPr>
                        <a:t>40%</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6</a:t>
                      </a:r>
                      <a:r>
                        <a:rPr kumimoji="0" lang="it-IT" sz="1200" b="0" i="0" u="none" strike="noStrike" cap="none" normalizeH="0" baseline="0" dirty="0" smtClean="0">
                          <a:ln>
                            <a:noFill/>
                          </a:ln>
                          <a:solidFill>
                            <a:schemeClr val="tx1"/>
                          </a:solidFill>
                          <a:effectLst/>
                          <a:latin typeface="Arial" pitchFamily="34" charset="0"/>
                        </a:rPr>
                        <a:t> e </a:t>
                      </a:r>
                      <a:r>
                        <a:rPr kumimoji="0" lang="it-IT" sz="1200" b="0" i="0" u="none" strike="noStrike" cap="none" normalizeH="0" baseline="0" dirty="0" err="1" smtClean="0">
                          <a:ln>
                            <a:noFill/>
                          </a:ln>
                          <a:solidFill>
                            <a:schemeClr val="tx1"/>
                          </a:solidFill>
                          <a:effectLst/>
                          <a:latin typeface="Arial" pitchFamily="34" charset="0"/>
                        </a:rPr>
                        <a:t>7</a:t>
                      </a:r>
                      <a:r>
                        <a:rPr kumimoji="0" lang="it-IT" sz="1200" b="0" i="0" u="none" strike="noStrike" cap="none" normalizeH="0" baseline="0" dirty="0" smtClean="0">
                          <a:ln>
                            <a:noFill/>
                          </a:ln>
                          <a:solidFill>
                            <a:schemeClr val="tx1"/>
                          </a:solidFill>
                          <a:effectLst/>
                          <a:latin typeface="Arial" pitchFamily="34" charset="0"/>
                        </a:rPr>
                        <a:t>)</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1" u="none" strike="noStrike" dirty="0">
                          <a:effectLst/>
                        </a:rPr>
                        <a:t>39%</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u="none" strike="noStrike">
                          <a:effectLst/>
                        </a:rPr>
                        <a:t>37%</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u="none" strike="noStrike" dirty="0" smtClean="0">
                          <a:effectLst/>
                        </a:rPr>
                        <a:t>45%</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u="none" strike="noStrike" dirty="0" smtClean="0">
                          <a:effectLst/>
                        </a:rPr>
                        <a:t>38%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1" u="none" strike="noStrike" dirty="0">
                          <a:effectLst/>
                        </a:rPr>
                        <a:t>8%</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u="none" strike="noStrike">
                          <a:effectLst/>
                        </a:rPr>
                        <a:t>11%</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u="none" strike="noStrike" dirty="0">
                          <a:effectLst/>
                        </a:rPr>
                        <a:t>6%</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u="none" strike="noStrike" dirty="0">
                          <a:effectLst/>
                        </a:rPr>
                        <a:t>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7.5</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7.4</a:t>
                      </a:r>
                      <a:endParaRPr lang="en-US" sz="1400" b="1" i="0" u="none" strike="noStrike" dirty="0">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7.4</a:t>
                      </a:r>
                      <a:endParaRPr lang="en-US" sz="1400" b="1" i="0" u="none" strike="noStrike" dirty="0">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7.6</a:t>
                      </a:r>
                      <a:endParaRPr lang="en-US" sz="1400" b="1" i="0" u="none" strike="noStrike" dirty="0">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p:txBody>
          <a:bodyPr/>
          <a:lstStyle/>
          <a:p>
            <a:pPr eaLnBrk="1" hangingPunct="1"/>
            <a:r>
              <a:rPr lang="it-IT" sz="1900" smtClean="0"/>
              <a:t>IL PROCESSO DI CUSTOMER SATISFACTION NEL GRUPPO ACEA</a:t>
            </a:r>
          </a:p>
        </p:txBody>
      </p:sp>
      <p:sp>
        <p:nvSpPr>
          <p:cNvPr id="4" name="Segnaposto numero diapositiva 3"/>
          <p:cNvSpPr>
            <a:spLocks noGrp="1"/>
          </p:cNvSpPr>
          <p:nvPr>
            <p:ph type="sldNum" sz="quarter" idx="10"/>
          </p:nvPr>
        </p:nvSpPr>
        <p:spPr/>
        <p:txBody>
          <a:bodyPr/>
          <a:lstStyle/>
          <a:p>
            <a:pPr>
              <a:defRPr/>
            </a:pPr>
            <a:fld id="{4FCCFE8C-E612-4BFA-A5E4-66F8E0864E52}" type="slidenum">
              <a:rPr lang="it-IT" smtClean="0"/>
              <a:pPr>
                <a:defRPr/>
              </a:pPr>
              <a:t>3</a:t>
            </a:fld>
            <a:endParaRPr lang="it-IT"/>
          </a:p>
        </p:txBody>
      </p:sp>
      <p:sp>
        <p:nvSpPr>
          <p:cNvPr id="8" name="Rectangle 205"/>
          <p:cNvSpPr txBox="1">
            <a:spLocks noChangeArrowheads="1"/>
          </p:cNvSpPr>
          <p:nvPr/>
        </p:nvSpPr>
        <p:spPr bwMode="auto">
          <a:xfrm>
            <a:off x="899592" y="4869160"/>
            <a:ext cx="7931150" cy="1214437"/>
          </a:xfrm>
          <a:prstGeom prst="rect">
            <a:avLst/>
          </a:prstGeom>
          <a:solidFill>
            <a:schemeClr val="bg1"/>
          </a:solidFill>
          <a:ln w="9525">
            <a:noFill/>
            <a:miter lim="800000"/>
            <a:headEnd/>
            <a:tailEnd/>
          </a:ln>
        </p:spPr>
        <p:txBody>
          <a:bodyPr lIns="90000" tIns="46800" rIns="90000" bIns="46800"/>
          <a:lstStyle/>
          <a:p>
            <a:pPr algn="just">
              <a:spcBef>
                <a:spcPct val="20000"/>
              </a:spcBef>
              <a:buFont typeface="Arial" charset="0"/>
              <a:buNone/>
              <a:defRPr/>
            </a:pPr>
            <a:endParaRPr lang="it-IT" sz="1200" b="1" kern="0" dirty="0">
              <a:solidFill>
                <a:schemeClr val="tx1"/>
              </a:solidFill>
              <a:latin typeface="+mn-lt"/>
              <a:cs typeface="+mn-cs"/>
            </a:endParaRPr>
          </a:p>
          <a:p>
            <a:pPr algn="just">
              <a:spcBef>
                <a:spcPct val="20000"/>
              </a:spcBef>
              <a:buFont typeface="Arial" charset="0"/>
              <a:buNone/>
              <a:defRPr/>
            </a:pPr>
            <a:endParaRPr lang="it-IT" sz="1200" b="1" kern="0" dirty="0">
              <a:solidFill>
                <a:schemeClr val="tx1"/>
              </a:solidFill>
              <a:latin typeface="+mn-lt"/>
              <a:cs typeface="+mn-cs"/>
            </a:endParaRPr>
          </a:p>
          <a:p>
            <a:pPr algn="just">
              <a:spcBef>
                <a:spcPct val="20000"/>
              </a:spcBef>
              <a:buFont typeface="Arial" charset="0"/>
              <a:buNone/>
              <a:defRPr/>
            </a:pPr>
            <a:r>
              <a:rPr lang="it-IT" sz="1200" b="1" kern="0" dirty="0">
                <a:solidFill>
                  <a:schemeClr val="tx1"/>
                </a:solidFill>
                <a:latin typeface="+mn-lt"/>
                <a:cs typeface="+mn-cs"/>
              </a:rPr>
              <a:t>Affari </a:t>
            </a:r>
            <a:r>
              <a:rPr lang="it-IT" sz="1200" b="1" kern="0" dirty="0">
                <a:solidFill>
                  <a:schemeClr val="tx1"/>
                </a:solidFill>
                <a:latin typeface="+mn-lt"/>
                <a:cs typeface="+mn-cs"/>
              </a:rPr>
              <a:t>Istituzionali</a:t>
            </a:r>
            <a:endParaRPr lang="it-IT" sz="1200" b="1" strike="sngStrike" kern="0" dirty="0">
              <a:solidFill>
                <a:srgbClr val="FF0000"/>
              </a:solidFill>
              <a:latin typeface="+mn-lt"/>
              <a:cs typeface="+mn-cs"/>
            </a:endParaRPr>
          </a:p>
          <a:p>
            <a:pPr algn="just">
              <a:spcBef>
                <a:spcPct val="20000"/>
              </a:spcBef>
              <a:buFont typeface="Arial" charset="0"/>
              <a:buNone/>
              <a:defRPr/>
            </a:pPr>
            <a:r>
              <a:rPr lang="it-IT" sz="1200" kern="0" dirty="0">
                <a:solidFill>
                  <a:schemeClr val="tx1"/>
                </a:solidFill>
                <a:latin typeface="+mn-lt"/>
                <a:cs typeface="+mn-cs"/>
              </a:rPr>
              <a:t>Pietro </a:t>
            </a:r>
            <a:r>
              <a:rPr lang="it-IT" sz="1200" kern="0" dirty="0">
                <a:solidFill>
                  <a:schemeClr val="tx1"/>
                </a:solidFill>
                <a:latin typeface="+mn-lt"/>
                <a:cs typeface="+mn-cs"/>
              </a:rPr>
              <a:t>Giannotti, </a:t>
            </a:r>
            <a:r>
              <a:rPr lang="it-IT" sz="1200" kern="0" dirty="0">
                <a:solidFill>
                  <a:schemeClr val="tx1"/>
                </a:solidFill>
                <a:latin typeface="+mn-lt"/>
                <a:cs typeface="+mn-cs"/>
              </a:rPr>
              <a:t>Valentina </a:t>
            </a:r>
            <a:r>
              <a:rPr lang="it-IT" sz="1200" kern="0" dirty="0">
                <a:solidFill>
                  <a:schemeClr val="tx1"/>
                </a:solidFill>
                <a:latin typeface="+mn-lt"/>
                <a:cs typeface="+mn-cs"/>
              </a:rPr>
              <a:t>Muffatto</a:t>
            </a:r>
          </a:p>
        </p:txBody>
      </p:sp>
      <p:graphicFrame>
        <p:nvGraphicFramePr>
          <p:cNvPr id="9" name="Tabella 8"/>
          <p:cNvGraphicFramePr>
            <a:graphicFrameLocks noGrp="1"/>
          </p:cNvGraphicFramePr>
          <p:nvPr/>
        </p:nvGraphicFramePr>
        <p:xfrm>
          <a:off x="755578" y="3068960"/>
          <a:ext cx="8357642" cy="2230721"/>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003163"/>
                <a:gridCol w="848831"/>
                <a:gridCol w="969675"/>
                <a:gridCol w="849443"/>
                <a:gridCol w="1015415"/>
                <a:gridCol w="937307"/>
                <a:gridCol w="937307"/>
                <a:gridCol w="624870"/>
                <a:gridCol w="624870"/>
                <a:gridCol w="546761"/>
              </a:tblGrid>
              <a:tr h="928694">
                <a:tc gridSpan="3">
                  <a:txBody>
                    <a:bodyPr/>
                    <a:lstStyle/>
                    <a:p>
                      <a:pPr algn="ctr"/>
                      <a:r>
                        <a:rPr lang="it-IT" dirty="0" smtClean="0">
                          <a:solidFill>
                            <a:schemeClr val="tx1"/>
                          </a:solidFill>
                        </a:rPr>
                        <a:t>Servizio elettrico</a:t>
                      </a:r>
                      <a:endParaRPr lang="it-IT" dirty="0">
                        <a:solidFill>
                          <a:schemeClr val="tx1"/>
                        </a:solidFill>
                      </a:endParaRPr>
                    </a:p>
                  </a:txBody>
                  <a:tcPr anchor="ctr">
                    <a:solidFill>
                      <a:srgbClr val="FFFF00"/>
                    </a:solidFill>
                  </a:tcPr>
                </a:tc>
                <a:tc hMerge="1">
                  <a:txBody>
                    <a:bodyPr/>
                    <a:lstStyle/>
                    <a:p>
                      <a:endParaRPr lang="it-IT" sz="1000" dirty="0"/>
                    </a:p>
                  </a:txBody>
                  <a:tcPr/>
                </a:tc>
                <a:tc hMerge="1">
                  <a:txBody>
                    <a:bodyPr/>
                    <a:lstStyle/>
                    <a:p>
                      <a:endParaRPr lang="it-IT" sz="1000" dirty="0"/>
                    </a:p>
                  </a:txBody>
                  <a:tcPr/>
                </a:tc>
                <a:tc gridSpan="7">
                  <a:txBody>
                    <a:bodyPr/>
                    <a:lstStyle/>
                    <a:p>
                      <a:pPr algn="ctr"/>
                      <a:r>
                        <a:rPr lang="it-IT" dirty="0" smtClean="0">
                          <a:solidFill>
                            <a:schemeClr val="tx1"/>
                          </a:solidFill>
                        </a:rPr>
                        <a:t>Servizio</a:t>
                      </a:r>
                      <a:r>
                        <a:rPr lang="it-IT" baseline="0" dirty="0" smtClean="0">
                          <a:solidFill>
                            <a:schemeClr val="tx1"/>
                          </a:solidFill>
                        </a:rPr>
                        <a:t> idrico</a:t>
                      </a:r>
                      <a:endParaRPr lang="it-IT" dirty="0">
                        <a:solidFill>
                          <a:schemeClr val="tx1"/>
                        </a:solidFill>
                      </a:endParaRPr>
                    </a:p>
                  </a:txBody>
                  <a:tcPr anchor="ctr">
                    <a:solidFill>
                      <a:srgbClr val="00B0F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000" dirty="0"/>
                    </a:p>
                  </a:txBody>
                  <a:tcPr/>
                </a:tc>
                <a:tc hMerge="1">
                  <a:txBody>
                    <a:bodyPr/>
                    <a:lstStyle/>
                    <a:p>
                      <a:endParaRPr lang="it-IT" sz="1000"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r>
              <a:tr h="671601">
                <a:tc>
                  <a:txBody>
                    <a:bodyPr/>
                    <a:lstStyle/>
                    <a:p>
                      <a:pPr algn="ctr"/>
                      <a:r>
                        <a:rPr lang="it-IT" sz="800" dirty="0" smtClean="0"/>
                        <a:t>ACEA DISTRIBUZIONE</a:t>
                      </a:r>
                    </a:p>
                    <a:p>
                      <a:pPr algn="ctr"/>
                      <a:r>
                        <a:rPr lang="it-IT" sz="800" dirty="0" smtClean="0"/>
                        <a:t>(ROMA E FORMELLO)</a:t>
                      </a:r>
                      <a:endParaRPr lang="it-IT" sz="800" dirty="0"/>
                    </a:p>
                  </a:txBody>
                  <a:tcPr anchor="ctr">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0" scaled="1"/>
                      <a:tileRect/>
                    </a:gradFill>
                  </a:tcPr>
                </a:tc>
                <a:tc>
                  <a:txBody>
                    <a:bodyPr/>
                    <a:lstStyle/>
                    <a:p>
                      <a:pPr algn="ctr"/>
                      <a:r>
                        <a:rPr lang="it-IT" sz="800" dirty="0" smtClean="0"/>
                        <a:t>ACEA ENERGIA (MERCATO LIBERO ELETTRICO E GAS)</a:t>
                      </a:r>
                      <a:endParaRPr lang="it-IT" sz="800" dirty="0"/>
                    </a:p>
                  </a:txBody>
                  <a:tcPr anchor="ctr">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0" scaled="1"/>
                      <a:tileRect/>
                    </a:gradFill>
                  </a:tcPr>
                </a:tc>
                <a:tc>
                  <a:txBody>
                    <a:bodyPr/>
                    <a:lstStyle/>
                    <a:p>
                      <a:pPr algn="ctr"/>
                      <a:r>
                        <a:rPr lang="it-IT" sz="800" dirty="0" smtClean="0"/>
                        <a:t>ILLUMINAZIONE PUBBLICA</a:t>
                      </a:r>
                      <a:r>
                        <a:rPr lang="it-IT" sz="800" baseline="0" dirty="0" smtClean="0"/>
                        <a:t> (ROMA)</a:t>
                      </a:r>
                      <a:endParaRPr lang="it-IT" sz="800" dirty="0"/>
                    </a:p>
                  </a:txBody>
                  <a:tcPr anchor="ctr">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0" scaled="1"/>
                      <a:tileRect/>
                    </a:gradFill>
                  </a:tcPr>
                </a:tc>
                <a:tc>
                  <a:txBody>
                    <a:bodyPr/>
                    <a:lstStyle/>
                    <a:p>
                      <a:pPr algn="ctr"/>
                      <a:r>
                        <a:rPr lang="it-IT" sz="800" dirty="0" smtClean="0"/>
                        <a:t>ACEA ATO 2 </a:t>
                      </a:r>
                    </a:p>
                    <a:p>
                      <a:pPr algn="ctr"/>
                      <a:r>
                        <a:rPr lang="it-IT" sz="800" dirty="0" smtClean="0"/>
                        <a:t>ROMA E FIUMICINO</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dirty="0" smtClean="0"/>
                        <a:t>ACEA ATO 2 PROVINCIA </a:t>
                      </a:r>
                      <a:r>
                        <a:rPr lang="it-IT" sz="800" dirty="0" err="1" smtClean="0"/>
                        <a:t>DI</a:t>
                      </a:r>
                      <a:r>
                        <a:rPr lang="it-IT" sz="800" baseline="0" dirty="0" smtClean="0"/>
                        <a:t> </a:t>
                      </a:r>
                      <a:r>
                        <a:rPr lang="it-IT" sz="800" dirty="0" smtClean="0"/>
                        <a:t>ROMA </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algn="ctr"/>
                      <a:r>
                        <a:rPr lang="it-IT" sz="800" baseline="0" dirty="0" smtClean="0"/>
                        <a:t>ACEA ATO 5 FROSINONE</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dirty="0" smtClean="0"/>
                        <a:t>ACQUEDOTTO</a:t>
                      </a:r>
                      <a:r>
                        <a:rPr lang="it-IT" sz="800" baseline="0" dirty="0" smtClean="0"/>
                        <a:t> DEL FIORA</a:t>
                      </a:r>
                      <a:endParaRPr lang="it-IT" sz="800" dirty="0" smtClean="0"/>
                    </a:p>
                    <a:p>
                      <a:pPr algn="ct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algn="ctr"/>
                      <a:r>
                        <a:rPr lang="it-IT" sz="800" dirty="0" smtClean="0"/>
                        <a:t>ACQUE </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algn="ctr"/>
                      <a:r>
                        <a:rPr lang="it-IT" sz="800" dirty="0" smtClean="0"/>
                        <a:t>UMBRA ACQUE</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algn="ctr"/>
                      <a:r>
                        <a:rPr lang="it-IT" sz="800" dirty="0" smtClean="0"/>
                        <a:t>GORI</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r>
              <a:tr h="479067">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r>
            </a:tbl>
          </a:graphicData>
        </a:graphic>
      </p:graphicFrame>
      <p:sp>
        <p:nvSpPr>
          <p:cNvPr id="10" name="Rectangle 205"/>
          <p:cNvSpPr txBox="1">
            <a:spLocks noChangeArrowheads="1"/>
          </p:cNvSpPr>
          <p:nvPr/>
        </p:nvSpPr>
        <p:spPr bwMode="auto">
          <a:xfrm>
            <a:off x="755650" y="549275"/>
            <a:ext cx="8074025" cy="2143125"/>
          </a:xfrm>
          <a:prstGeom prst="rect">
            <a:avLst/>
          </a:prstGeom>
          <a:solidFill>
            <a:schemeClr val="bg1"/>
          </a:solidFill>
          <a:ln w="9525">
            <a:noFill/>
            <a:miter lim="800000"/>
            <a:headEnd/>
            <a:tailEnd/>
          </a:ln>
        </p:spPr>
        <p:txBody>
          <a:bodyPr lIns="90000" tIns="46800" rIns="90000" bIns="46800"/>
          <a:lstStyle/>
          <a:p>
            <a:pPr algn="just">
              <a:spcBef>
                <a:spcPct val="20000"/>
              </a:spcBef>
              <a:buFont typeface="Arial" pitchFamily="34" charset="0"/>
              <a:buNone/>
              <a:defRPr/>
            </a:pPr>
            <a:r>
              <a:rPr lang="it-IT" kern="0" dirty="0">
                <a:solidFill>
                  <a:schemeClr val="tx1"/>
                </a:solidFill>
                <a:latin typeface="+mn-lt"/>
                <a:cs typeface="+mn-cs"/>
              </a:rPr>
              <a:t>Il Gruppo Acea è impegnato sin dal 1996 in un processo di ascolto dei propri clienti, attraverso rilevazioni periodiche di </a:t>
            </a:r>
            <a:r>
              <a:rPr lang="it-IT" kern="0" dirty="0" err="1">
                <a:solidFill>
                  <a:schemeClr val="tx1"/>
                </a:solidFill>
                <a:latin typeface="+mn-lt"/>
                <a:cs typeface="+mn-cs"/>
              </a:rPr>
              <a:t>customer</a:t>
            </a:r>
            <a:r>
              <a:rPr lang="it-IT" kern="0" dirty="0">
                <a:solidFill>
                  <a:schemeClr val="tx1"/>
                </a:solidFill>
                <a:latin typeface="+mn-lt"/>
                <a:cs typeface="+mn-cs"/>
              </a:rPr>
              <a:t> </a:t>
            </a:r>
            <a:r>
              <a:rPr lang="it-IT" kern="0" dirty="0" err="1">
                <a:solidFill>
                  <a:schemeClr val="tx1"/>
                </a:solidFill>
                <a:latin typeface="+mn-lt"/>
                <a:cs typeface="+mn-cs"/>
              </a:rPr>
              <a:t>satisfaction</a:t>
            </a:r>
            <a:r>
              <a:rPr lang="it-IT" kern="0" dirty="0">
                <a:solidFill>
                  <a:schemeClr val="tx1"/>
                </a:solidFill>
                <a:latin typeface="+mn-lt"/>
                <a:cs typeface="+mn-cs"/>
              </a:rPr>
              <a:t> volte a misurare il grado di soddisfazione della clientela rispetto ai servizi erogati e ai prodotti commerciali offerti dalle società del Gruppo.</a:t>
            </a:r>
          </a:p>
          <a:p>
            <a:pPr algn="just">
              <a:spcBef>
                <a:spcPct val="20000"/>
              </a:spcBef>
              <a:buFont typeface="Arial" pitchFamily="34" charset="0"/>
              <a:buNone/>
              <a:defRPr/>
            </a:pPr>
            <a:r>
              <a:rPr lang="it-IT" kern="0" dirty="0">
                <a:solidFill>
                  <a:schemeClr val="tx1"/>
                </a:solidFill>
                <a:latin typeface="+mn-lt"/>
                <a:cs typeface="+mn-cs"/>
              </a:rPr>
              <a:t>Coerentemente con l’ampliamento dei business, il Gruppo ha ritenuto opportuno estendere le rilevazioni alle società progressivamente acquisite.</a:t>
            </a:r>
          </a:p>
          <a:p>
            <a:pPr algn="just">
              <a:spcBef>
                <a:spcPct val="20000"/>
              </a:spcBef>
              <a:buFont typeface="Arial" pitchFamily="34" charset="0"/>
              <a:buNone/>
              <a:defRPr/>
            </a:pPr>
            <a:r>
              <a:rPr lang="it-IT" kern="0" dirty="0">
                <a:solidFill>
                  <a:schemeClr val="tx1"/>
                </a:solidFill>
                <a:latin typeface="+mn-lt"/>
                <a:cs typeface="+mn-cs"/>
              </a:rPr>
              <a:t>Nel corso del 2011 sono state effettuate due rilevazioni semestrali che hanno previsto la somministrazione telefonica da parte dell’Istituto Piepoli di questionari strutturati a un totale di </a:t>
            </a:r>
            <a:r>
              <a:rPr lang="it-IT" b="1" kern="0" dirty="0">
                <a:solidFill>
                  <a:schemeClr val="tx1"/>
                </a:solidFill>
                <a:latin typeface="+mn-lt"/>
                <a:cs typeface="+mn-cs"/>
              </a:rPr>
              <a:t>32.000 clienti</a:t>
            </a:r>
            <a:r>
              <a:rPr lang="it-IT" kern="0" dirty="0">
                <a:solidFill>
                  <a:schemeClr val="tx1"/>
                </a:solidFill>
                <a:latin typeface="+mn-lt"/>
                <a:cs typeface="+mn-cs"/>
              </a:rPr>
              <a:t>.</a:t>
            </a:r>
          </a:p>
          <a:p>
            <a:pPr algn="just">
              <a:spcBef>
                <a:spcPct val="20000"/>
              </a:spcBef>
              <a:buFont typeface="Arial" pitchFamily="34" charset="0"/>
              <a:buNone/>
              <a:defRPr/>
            </a:pPr>
            <a:r>
              <a:rPr lang="it-IT" kern="0" dirty="0">
                <a:solidFill>
                  <a:schemeClr val="tx1"/>
                </a:solidFill>
                <a:latin typeface="+mn-lt"/>
                <a:cs typeface="+mn-cs"/>
              </a:rPr>
              <a:t>Anche per il </a:t>
            </a:r>
            <a:r>
              <a:rPr lang="it-IT" b="1" kern="0" dirty="0">
                <a:solidFill>
                  <a:schemeClr val="tx1"/>
                </a:solidFill>
                <a:latin typeface="+mn-lt"/>
                <a:cs typeface="+mn-cs"/>
              </a:rPr>
              <a:t>2012 </a:t>
            </a:r>
            <a:r>
              <a:rPr lang="it-IT" kern="0" dirty="0">
                <a:solidFill>
                  <a:schemeClr val="tx1"/>
                </a:solidFill>
                <a:latin typeface="+mn-lt"/>
                <a:cs typeface="+mn-cs"/>
              </a:rPr>
              <a:t>sono previste due rilevazioni semestrali, una in primavera e una in autunno. In questo documento vengono presentati i risultati del secondo semestre.</a:t>
            </a:r>
          </a:p>
          <a:p>
            <a:pPr algn="just">
              <a:spcBef>
                <a:spcPct val="20000"/>
              </a:spcBef>
              <a:buFont typeface="Arial" pitchFamily="34" charset="0"/>
              <a:buNone/>
              <a:defRPr/>
            </a:pPr>
            <a:endParaRPr lang="it-IT" kern="0" dirty="0">
              <a:solidFill>
                <a:schemeClr val="tx1"/>
              </a:solidFill>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DEGLI ASPETTI TECNICI DEL SERVIZIO</a:t>
            </a:r>
            <a:br>
              <a:rPr lang="it-IT" sz="2100">
                <a:solidFill>
                  <a:srgbClr val="3366CC"/>
                </a:solidFill>
                <a:cs typeface="Arial" charset="0"/>
              </a:rPr>
            </a:br>
            <a:r>
              <a:rPr lang="it-IT" sz="2100" i="1">
                <a:solidFill>
                  <a:srgbClr val="3366CC"/>
                </a:solidFill>
                <a:cs typeface="Arial" charset="0"/>
              </a:rPr>
              <a:t>2° SEMESTRE 2012</a:t>
            </a:r>
          </a:p>
        </p:txBody>
      </p:sp>
      <p:sp>
        <p:nvSpPr>
          <p:cNvPr id="601097" name="Text Box 9"/>
          <p:cNvSpPr txBox="1">
            <a:spLocks noChangeArrowheads="1"/>
          </p:cNvSpPr>
          <p:nvPr/>
        </p:nvSpPr>
        <p:spPr bwMode="auto">
          <a:xfrm rot="-5400000">
            <a:off x="-2617788" y="2697163"/>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ASPETTI TECNICI DEL SERVIZIO</a:t>
            </a:r>
            <a:br>
              <a:rPr lang="it-IT" sz="1800">
                <a:solidFill>
                  <a:schemeClr val="bg1"/>
                </a:solidFill>
              </a:rPr>
            </a:br>
            <a:r>
              <a:rPr lang="it-IT" sz="1800" i="1">
                <a:solidFill>
                  <a:schemeClr val="bg1"/>
                </a:solidFill>
              </a:rPr>
              <a:t>CSI parziali</a:t>
            </a:r>
            <a:endParaRPr lang="it-IT" sz="1800" i="1">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A8663C06-B872-4239-B11F-0F5E709973C9}" type="slidenum">
              <a:rPr lang="it-IT" smtClean="0"/>
              <a:pPr>
                <a:defRPr/>
              </a:pPr>
              <a:t>30</a:t>
            </a:fld>
            <a:endParaRPr lang="it-IT"/>
          </a:p>
        </p:txBody>
      </p:sp>
      <p:grpSp>
        <p:nvGrpSpPr>
          <p:cNvPr id="203780" name="Group 3"/>
          <p:cNvGrpSpPr>
            <a:grpSpLocks/>
          </p:cNvGrpSpPr>
          <p:nvPr/>
        </p:nvGrpSpPr>
        <p:grpSpPr bwMode="auto">
          <a:xfrm>
            <a:off x="914400" y="1789113"/>
            <a:ext cx="7983538" cy="3621087"/>
            <a:chOff x="568" y="1146"/>
            <a:chExt cx="5029" cy="2281"/>
          </a:xfrm>
        </p:grpSpPr>
        <p:grpSp>
          <p:nvGrpSpPr>
            <p:cNvPr id="203782" name="Group 4"/>
            <p:cNvGrpSpPr>
              <a:grpSpLocks/>
            </p:cNvGrpSpPr>
            <p:nvPr/>
          </p:nvGrpSpPr>
          <p:grpSpPr bwMode="auto">
            <a:xfrm>
              <a:off x="568" y="1146"/>
              <a:ext cx="2256" cy="2281"/>
              <a:chOff x="568" y="1344"/>
              <a:chExt cx="2256" cy="2281"/>
            </a:xfrm>
          </p:grpSpPr>
          <p:graphicFrame>
            <p:nvGraphicFramePr>
              <p:cNvPr id="203789" name="Object 5"/>
              <p:cNvGraphicFramePr>
                <a:graphicFrameLocks noChangeAspect="1"/>
              </p:cNvGraphicFramePr>
              <p:nvPr/>
            </p:nvGraphicFramePr>
            <p:xfrm>
              <a:off x="536" y="1721"/>
              <a:ext cx="2320" cy="1936"/>
            </p:xfrm>
            <a:graphic>
              <a:graphicData uri="http://schemas.openxmlformats.org/presentationml/2006/ole">
                <p:oleObj spid="_x0000_s203789" r:id="rId3" imgW="3682303" imgH="3072650" progId="Excel.Chart.8">
                  <p:embed/>
                </p:oleObj>
              </a:graphicData>
            </a:graphic>
          </p:graphicFrame>
          <p:sp>
            <p:nvSpPr>
              <p:cNvPr id="31" name="Rettangolo 19"/>
              <p:cNvSpPr/>
              <p:nvPr/>
            </p:nvSpPr>
            <p:spPr bwMode="auto">
              <a:xfrm>
                <a:off x="585" y="1751"/>
                <a:ext cx="2223"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03791"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03792"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03793"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03794"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03783" name="Group 11"/>
            <p:cNvGrpSpPr>
              <a:grpSpLocks/>
            </p:cNvGrpSpPr>
            <p:nvPr/>
          </p:nvGrpSpPr>
          <p:grpSpPr bwMode="auto">
            <a:xfrm>
              <a:off x="3243" y="1146"/>
              <a:ext cx="2354" cy="2258"/>
              <a:chOff x="3243" y="1344"/>
              <a:chExt cx="2354" cy="2258"/>
            </a:xfrm>
          </p:grpSpPr>
          <p:sp>
            <p:nvSpPr>
              <p:cNvPr id="25" name="Rettangolo 24"/>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03785"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03786"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03787"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03788"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03781" name="Object 3"/>
          <p:cNvGraphicFramePr>
            <a:graphicFrameLocks noChangeAspect="1"/>
          </p:cNvGraphicFramePr>
          <p:nvPr/>
        </p:nvGraphicFramePr>
        <p:xfrm>
          <a:off x="5130800" y="2387600"/>
          <a:ext cx="3759200" cy="3073400"/>
        </p:xfrm>
        <a:graphic>
          <a:graphicData uri="http://schemas.openxmlformats.org/presentationml/2006/ole">
            <p:oleObj spid="_x0000_s203781" r:id="rId4" imgW="3755461" imgH="3072650" progId="Excel.Chart.8">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ChangeArrowheads="1"/>
          </p:cNvSpPr>
          <p:nvPr/>
        </p:nvSpPr>
        <p:spPr bwMode="auto">
          <a:xfrm>
            <a:off x="615950" y="0"/>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 2° SEMESTRE 2012</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 utenti 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E4790DD7-24ED-44F0-9ABA-00D125E2385C}" type="slidenum">
              <a:rPr lang="it-IT" smtClean="0"/>
              <a:pPr>
                <a:defRPr/>
              </a:pPr>
              <a:t>31</a:t>
            </a:fld>
            <a:endParaRPr lang="it-IT"/>
          </a:p>
        </p:txBody>
      </p:sp>
      <p:sp>
        <p:nvSpPr>
          <p:cNvPr id="204804"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04805"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204806" name="Text Box 4"/>
          <p:cNvSpPr txBox="1">
            <a:spLocks noChangeAspect="1" noChangeArrowheads="1"/>
          </p:cNvSpPr>
          <p:nvPr/>
        </p:nvSpPr>
        <p:spPr bwMode="auto">
          <a:xfrm>
            <a:off x="6802438" y="1622425"/>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9" name="Rectangle 100"/>
          <p:cNvSpPr>
            <a:spLocks noChangeArrowheads="1"/>
          </p:cNvSpPr>
          <p:nvPr/>
        </p:nvSpPr>
        <p:spPr bwMode="auto">
          <a:xfrm>
            <a:off x="684213" y="981075"/>
            <a:ext cx="8351837"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10" name="Rectangle 101"/>
          <p:cNvSpPr>
            <a:spLocks noChangeArrowheads="1"/>
          </p:cNvSpPr>
          <p:nvPr/>
        </p:nvSpPr>
        <p:spPr bwMode="auto">
          <a:xfrm>
            <a:off x="11160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11" name="Rectangle 102"/>
          <p:cNvSpPr>
            <a:spLocks noChangeArrowheads="1"/>
          </p:cNvSpPr>
          <p:nvPr/>
        </p:nvSpPr>
        <p:spPr bwMode="auto">
          <a:xfrm>
            <a:off x="1089025"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12" name="Rettangolo arrotondato 11"/>
          <p:cNvSpPr/>
          <p:nvPr/>
        </p:nvSpPr>
        <p:spPr bwMode="auto">
          <a:xfrm>
            <a:off x="7019925" y="1557338"/>
            <a:ext cx="1584325" cy="4175125"/>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18" name="Ovale 17"/>
          <p:cNvSpPr/>
          <p:nvPr/>
        </p:nvSpPr>
        <p:spPr bwMode="auto">
          <a:xfrm>
            <a:off x="7061200" y="486886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9" name="Ovale 18"/>
          <p:cNvSpPr/>
          <p:nvPr/>
        </p:nvSpPr>
        <p:spPr bwMode="auto">
          <a:xfrm>
            <a:off x="7059613" y="292417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04813" name="Text Box 4"/>
          <p:cNvSpPr txBox="1">
            <a:spLocks noChangeAspect="1" noChangeArrowheads="1"/>
          </p:cNvSpPr>
          <p:nvPr/>
        </p:nvSpPr>
        <p:spPr bwMode="auto">
          <a:xfrm>
            <a:off x="7019925" y="2420938"/>
            <a:ext cx="1046163" cy="247650"/>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ISEM.2012</a:t>
            </a:r>
          </a:p>
        </p:txBody>
      </p:sp>
      <p:sp>
        <p:nvSpPr>
          <p:cNvPr id="204814" name="Freccia in giù 22"/>
          <p:cNvSpPr>
            <a:spLocks noChangeArrowheads="1"/>
          </p:cNvSpPr>
          <p:nvPr/>
        </p:nvSpPr>
        <p:spPr bwMode="auto">
          <a:xfrm flipV="1">
            <a:off x="8615363" y="2995613"/>
            <a:ext cx="360362" cy="258762"/>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graphicFrame>
        <p:nvGraphicFramePr>
          <p:cNvPr id="204815" name="Object 3"/>
          <p:cNvGraphicFramePr>
            <a:graphicFrameLocks noChangeAspect="1"/>
          </p:cNvGraphicFramePr>
          <p:nvPr/>
        </p:nvGraphicFramePr>
        <p:xfrm>
          <a:off x="711200" y="1625600"/>
          <a:ext cx="5816600" cy="4664075"/>
        </p:xfrm>
        <a:graphic>
          <a:graphicData uri="http://schemas.openxmlformats.org/presentationml/2006/ole">
            <p:oleObj spid="_x0000_s204815" r:id="rId3" imgW="5816088" imgH="4663844" progId="Excel.Chart.8">
              <p:embed/>
            </p:oleObj>
          </a:graphicData>
        </a:graphic>
      </p:graphicFrame>
      <p:sp>
        <p:nvSpPr>
          <p:cNvPr id="28" name="Ovale 27"/>
          <p:cNvSpPr/>
          <p:nvPr/>
        </p:nvSpPr>
        <p:spPr bwMode="auto">
          <a:xfrm>
            <a:off x="7862888" y="4872038"/>
            <a:ext cx="647700" cy="360362"/>
          </a:xfrm>
          <a:prstGeom prst="ellipse">
            <a:avLst/>
          </a:prstGeom>
          <a:noFill/>
          <a:ln w="38100" cap="flat" cmpd="sng" algn="ctr">
            <a:solidFill>
              <a:srgbClr val="008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9" name="Ovale 28"/>
          <p:cNvSpPr/>
          <p:nvPr/>
        </p:nvSpPr>
        <p:spPr bwMode="auto">
          <a:xfrm>
            <a:off x="7862888" y="2927350"/>
            <a:ext cx="647700" cy="360363"/>
          </a:xfrm>
          <a:prstGeom prst="ellipse">
            <a:avLst/>
          </a:prstGeom>
          <a:noFill/>
          <a:ln w="38100" cap="flat" cmpd="sng" algn="ctr">
            <a:solidFill>
              <a:srgbClr val="008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04818" name="Text Box 4"/>
          <p:cNvSpPr txBox="1">
            <a:spLocks noChangeAspect="1" noChangeArrowheads="1"/>
          </p:cNvSpPr>
          <p:nvPr/>
        </p:nvSpPr>
        <p:spPr bwMode="auto">
          <a:xfrm>
            <a:off x="7716838" y="2422525"/>
            <a:ext cx="1046162" cy="247650"/>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 II SEM.2012</a:t>
            </a:r>
          </a:p>
        </p:txBody>
      </p:sp>
      <p:sp>
        <p:nvSpPr>
          <p:cNvPr id="31" name="CasellaDiTesto 30"/>
          <p:cNvSpPr txBox="1"/>
          <p:nvPr/>
        </p:nvSpPr>
        <p:spPr>
          <a:xfrm>
            <a:off x="7977188" y="4879975"/>
            <a:ext cx="433387" cy="306388"/>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32" name="CasellaDiTesto 31"/>
          <p:cNvSpPr txBox="1"/>
          <p:nvPr/>
        </p:nvSpPr>
        <p:spPr>
          <a:xfrm>
            <a:off x="7978775" y="2970213"/>
            <a:ext cx="431800" cy="307975"/>
          </a:xfrm>
          <a:prstGeom prst="rect">
            <a:avLst/>
          </a:prstGeom>
          <a:noFill/>
        </p:spPr>
        <p:txBody>
          <a:bodyPr wrap="none">
            <a:spAutoFit/>
          </a:bodyPr>
          <a:lstStyle/>
          <a:p>
            <a:pPr>
              <a:defRPr/>
            </a:pPr>
            <a:r>
              <a:rPr lang="it-IT" b="1" dirty="0">
                <a:solidFill>
                  <a:schemeClr val="tx1"/>
                </a:solidFill>
                <a:latin typeface="+mn-lt"/>
              </a:rPr>
              <a:t>7,7</a:t>
            </a:r>
            <a:endParaRPr lang="it-IT" b="1" dirty="0">
              <a:solidFill>
                <a:schemeClr val="tx1"/>
              </a:solidFill>
              <a:latin typeface="+mn-lt"/>
            </a:endParaRPr>
          </a:p>
        </p:txBody>
      </p:sp>
      <p:sp>
        <p:nvSpPr>
          <p:cNvPr id="33" name="CasellaDiTesto 32"/>
          <p:cNvSpPr txBox="1"/>
          <p:nvPr/>
        </p:nvSpPr>
        <p:spPr>
          <a:xfrm>
            <a:off x="7162800" y="4906963"/>
            <a:ext cx="433388" cy="306387"/>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34" name="CasellaDiTesto 33"/>
          <p:cNvSpPr txBox="1"/>
          <p:nvPr/>
        </p:nvSpPr>
        <p:spPr>
          <a:xfrm>
            <a:off x="7162800" y="2970213"/>
            <a:ext cx="433388" cy="307975"/>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26" name="Equal 25"/>
          <p:cNvSpPr/>
          <p:nvPr/>
        </p:nvSpPr>
        <p:spPr bwMode="auto">
          <a:xfrm>
            <a:off x="8594725" y="4822825"/>
            <a:ext cx="400050" cy="392113"/>
          </a:xfrm>
          <a:prstGeom prst="mathEqual">
            <a:avLst/>
          </a:prstGeom>
          <a:solidFill>
            <a:schemeClr val="tx1"/>
          </a:solidFill>
          <a:ln w="12700" cap="flat" cmpd="sng" algn="ctr">
            <a:noFill/>
            <a:prstDash val="solid"/>
            <a:round/>
            <a:headEnd type="none" w="med" len="med"/>
            <a:tailEnd type="none" w="med" len="med"/>
          </a:ln>
          <a:effectLst/>
        </p:spPr>
        <p:txBody>
          <a:bodyPr lIns="90000" tIns="46800" rIns="90000" bIns="468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49263">
              <a:buClr>
                <a:srgbClr val="000000"/>
              </a:buClr>
              <a:buSzPct val="100000"/>
              <a:buFont typeface="Times" pitchFamily="18" charset="0"/>
              <a:buNone/>
              <a:defRPr/>
            </a:pPr>
            <a:endParaRPr lang="en-US" sz="1400">
              <a:latin typeface="Verdana"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p>
          <a:p>
            <a:pPr>
              <a:spcBef>
                <a:spcPct val="20000"/>
              </a:spcBef>
            </a:pP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 utenti soddisfatti, insoddisfatti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F0050CCA-9E39-4A88-9112-8BA0A0436ED8}" type="slidenum">
              <a:rPr lang="it-IT" smtClean="0"/>
              <a:pPr>
                <a:defRPr/>
              </a:pPr>
              <a:t>32</a:t>
            </a:fld>
            <a:endParaRPr lang="it-IT"/>
          </a:p>
        </p:txBody>
      </p:sp>
      <p:sp>
        <p:nvSpPr>
          <p:cNvPr id="205828"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16" name="Group 761"/>
          <p:cNvGraphicFramePr>
            <a:graphicFrameLocks noGrp="1"/>
          </p:cNvGraphicFramePr>
          <p:nvPr/>
        </p:nvGraphicFramePr>
        <p:xfrm>
          <a:off x="755650" y="1196975"/>
          <a:ext cx="8137525" cy="3594100"/>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79208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TECNICI DEL SERVIZIO</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 SEMESTRE 2011</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 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 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53153">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924738">
                <a:tc>
                  <a:txBody>
                    <a:bodyPr/>
                    <a:lstStyle/>
                    <a:p>
                      <a:pPr algn="l" rtl="0" fontAlgn="ctr"/>
                      <a:r>
                        <a:rPr lang="it-IT" sz="1200" b="0" i="1" u="none" strike="noStrike" dirty="0">
                          <a:solidFill>
                            <a:srgbClr val="000000"/>
                          </a:solidFill>
                          <a:latin typeface="Arial"/>
                        </a:rPr>
                        <a:t>Continuità del servizio </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200" b="0" i="0" u="none" strike="noStrike" dirty="0">
                          <a:latin typeface="Arial"/>
                        </a:rPr>
                        <a:t>3%</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3%</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94%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a:latin typeface="Arial"/>
                        </a:rPr>
                        <a:t>7,8</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7,6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u="none" strike="noStrike" dirty="0">
                          <a:effectLst/>
                        </a:rPr>
                        <a:t>2%</a:t>
                      </a:r>
                      <a:endParaRPr lang="en-US" sz="1400" b="1"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u="none" strike="noStrike" dirty="0">
                          <a:effectLst/>
                        </a:rPr>
                        <a:t>6</a:t>
                      </a:r>
                      <a:r>
                        <a:rPr lang="en-US" sz="1400" b="1" u="none" strike="noStrike" dirty="0" smtClean="0">
                          <a:effectLst/>
                        </a:rPr>
                        <a:t>%</a:t>
                      </a:r>
                      <a:endParaRPr lang="en-US" sz="1400" b="1" i="0" u="none" strike="noStrike" dirty="0">
                        <a:effectLst/>
                        <a:latin typeface="Arial" panose="020B0604020202020204" pitchFamily="34" charset="0"/>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u="none" strike="noStrike" dirty="0">
                          <a:effectLst/>
                        </a:rPr>
                        <a:t>92%</a:t>
                      </a:r>
                      <a:endParaRPr lang="en-US" sz="1400" b="1" i="0" u="none" strike="noStrike" dirty="0">
                        <a:effectLst/>
                        <a:latin typeface="Arial" panose="020B0604020202020204" pitchFamily="34" charset="0"/>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u="none" strike="noStrike">
                          <a:effectLst/>
                        </a:rPr>
                        <a:t>7.7</a:t>
                      </a:r>
                      <a:endParaRPr lang="en-US" sz="1400" b="1" i="0" u="none" strike="noStrike">
                        <a:effectLst/>
                        <a:latin typeface="Arial" panose="020B0604020202020204" pitchFamily="34" charset="0"/>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924738">
                <a:tc>
                  <a:txBody>
                    <a:bodyPr/>
                    <a:lstStyle/>
                    <a:p>
                      <a:pPr algn="l" rtl="0" fontAlgn="ctr"/>
                      <a:r>
                        <a:rPr lang="it-IT" sz="1200" b="0" i="1" u="none" strike="noStrike" dirty="0">
                          <a:solidFill>
                            <a:srgbClr val="000000"/>
                          </a:solidFill>
                          <a:latin typeface="Arial"/>
                        </a:rPr>
                        <a:t>Livello di pressione dell'acqua </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200" b="0" i="0" u="none" strike="noStrike">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200" b="0" i="0" u="none" strike="noStrike" dirty="0">
                          <a:latin typeface="Arial"/>
                        </a:rPr>
                        <a:t>4%</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200" b="0" i="0" u="none" strike="noStrike" dirty="0">
                          <a:latin typeface="Arial"/>
                        </a:rPr>
                        <a:t>93%</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200" b="0" i="0" u="none" strike="noStrike" dirty="0">
                          <a:latin typeface="Arial"/>
                        </a:rPr>
                        <a:t>7,9</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latin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7,5</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u="none" strike="noStrike">
                          <a:effectLst/>
                        </a:rPr>
                        <a:t>4%</a:t>
                      </a:r>
                      <a:endParaRPr lang="en-US" sz="1400" b="1"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en-US" sz="1400" b="1" u="none" strike="noStrike" dirty="0">
                          <a:effectLst/>
                        </a:rPr>
                        <a:t>7%</a:t>
                      </a:r>
                      <a:endParaRPr lang="en-US" sz="1400" b="1"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1" u="none" strike="noStrike" dirty="0">
                          <a:effectLst/>
                        </a:rPr>
                        <a:t>89%</a:t>
                      </a:r>
                      <a:endParaRPr lang="en-US" sz="1400" b="1"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1" u="none" strike="noStrike" dirty="0">
                          <a:effectLst/>
                        </a:rPr>
                        <a:t>7.5</a:t>
                      </a:r>
                      <a:endParaRPr lang="en-US" sz="1400" b="1"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205882" name="CasellaDiTesto 16"/>
          <p:cNvSpPr txBox="1">
            <a:spLocks noChangeArrowheads="1"/>
          </p:cNvSpPr>
          <p:nvPr/>
        </p:nvSpPr>
        <p:spPr bwMode="auto">
          <a:xfrm>
            <a:off x="1908175" y="2636838"/>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05883" name="CasellaDiTesto 17"/>
          <p:cNvSpPr txBox="1">
            <a:spLocks noChangeArrowheads="1"/>
          </p:cNvSpPr>
          <p:nvPr/>
        </p:nvSpPr>
        <p:spPr bwMode="auto">
          <a:xfrm>
            <a:off x="2582863" y="2617788"/>
            <a:ext cx="403225"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05884" name="CasellaDiTesto 18"/>
          <p:cNvSpPr txBox="1">
            <a:spLocks noChangeArrowheads="1"/>
          </p:cNvSpPr>
          <p:nvPr/>
        </p:nvSpPr>
        <p:spPr bwMode="auto">
          <a:xfrm>
            <a:off x="3087688" y="2617788"/>
            <a:ext cx="660400"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05885" name="CasellaDiTesto 19"/>
          <p:cNvSpPr txBox="1">
            <a:spLocks noChangeArrowheads="1"/>
          </p:cNvSpPr>
          <p:nvPr/>
        </p:nvSpPr>
        <p:spPr bwMode="auto">
          <a:xfrm>
            <a:off x="4211638" y="2617788"/>
            <a:ext cx="561975"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05886" name="CasellaDiTesto 20"/>
          <p:cNvSpPr txBox="1">
            <a:spLocks noChangeArrowheads="1"/>
          </p:cNvSpPr>
          <p:nvPr/>
        </p:nvSpPr>
        <p:spPr bwMode="auto">
          <a:xfrm>
            <a:off x="4919663" y="2619375"/>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05887" name="CasellaDiTesto 21"/>
          <p:cNvSpPr txBox="1">
            <a:spLocks noChangeArrowheads="1"/>
          </p:cNvSpPr>
          <p:nvPr/>
        </p:nvSpPr>
        <p:spPr bwMode="auto">
          <a:xfrm>
            <a:off x="5422900" y="2619375"/>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05888" name="CasellaDiTesto 22"/>
          <p:cNvSpPr txBox="1">
            <a:spLocks noChangeArrowheads="1"/>
          </p:cNvSpPr>
          <p:nvPr/>
        </p:nvSpPr>
        <p:spPr bwMode="auto">
          <a:xfrm>
            <a:off x="6629400" y="2643188"/>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05889" name="CasellaDiTesto 23"/>
          <p:cNvSpPr txBox="1">
            <a:spLocks noChangeArrowheads="1"/>
          </p:cNvSpPr>
          <p:nvPr/>
        </p:nvSpPr>
        <p:spPr bwMode="auto">
          <a:xfrm>
            <a:off x="7304088" y="2622550"/>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05890" name="CasellaDiTesto 26"/>
          <p:cNvSpPr txBox="1">
            <a:spLocks noChangeArrowheads="1"/>
          </p:cNvSpPr>
          <p:nvPr/>
        </p:nvSpPr>
        <p:spPr bwMode="auto">
          <a:xfrm>
            <a:off x="7808913" y="2622550"/>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TECNICI DEL SERVIZIO - </a:t>
            </a:r>
            <a:r>
              <a:rPr lang="it-IT" sz="2100" i="1">
                <a:solidFill>
                  <a:srgbClr val="3366CC"/>
                </a:solidFill>
                <a:cs typeface="Arial" charset="0"/>
              </a:rPr>
              <a:t>2° SEMESTRE 2012</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513032" name="Text Box 3"/>
          <p:cNvSpPr txBox="1">
            <a:spLocks noChangeArrowheads="1"/>
          </p:cNvSpPr>
          <p:nvPr/>
        </p:nvSpPr>
        <p:spPr bwMode="auto">
          <a:xfrm>
            <a:off x="755650" y="1093788"/>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è per Lei il più importante? </a:t>
            </a:r>
            <a:endParaRPr lang="it-IT" sz="1200" dirty="0">
              <a:solidFill>
                <a:schemeClr val="tx1"/>
              </a:solidFill>
              <a:latin typeface="+mn-lt"/>
              <a:cs typeface="Arial" pitchFamily="34" charset="0"/>
            </a:endParaRPr>
          </a:p>
        </p:txBody>
      </p:sp>
      <p:sp>
        <p:nvSpPr>
          <p:cNvPr id="8" name="Segnaposto numero diapositiva 7"/>
          <p:cNvSpPr>
            <a:spLocks noGrp="1"/>
          </p:cNvSpPr>
          <p:nvPr>
            <p:ph type="sldNum" sz="quarter" idx="10"/>
          </p:nvPr>
        </p:nvSpPr>
        <p:spPr/>
        <p:txBody>
          <a:bodyPr/>
          <a:lstStyle/>
          <a:p>
            <a:pPr>
              <a:defRPr/>
            </a:pPr>
            <a:fld id="{D19F7284-E430-402B-B820-21FB3247A51D}" type="slidenum">
              <a:rPr lang="it-IT" smtClean="0"/>
              <a:pPr>
                <a:defRPr/>
              </a:pPr>
              <a:t>33</a:t>
            </a:fld>
            <a:endParaRPr lang="it-IT"/>
          </a:p>
        </p:txBody>
      </p:sp>
      <p:sp>
        <p:nvSpPr>
          <p:cNvPr id="206853"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206854" name="Object 3"/>
          <p:cNvGraphicFramePr>
            <a:graphicFrameLocks noChangeAspect="1"/>
          </p:cNvGraphicFramePr>
          <p:nvPr/>
        </p:nvGraphicFramePr>
        <p:xfrm>
          <a:off x="849313" y="1649413"/>
          <a:ext cx="7223125" cy="4664075"/>
        </p:xfrm>
        <a:graphic>
          <a:graphicData uri="http://schemas.openxmlformats.org/presentationml/2006/ole">
            <p:oleObj spid="_x0000_s206854" r:id="rId4" imgW="7224386" imgH="4663844" progId="Excel.Chart.8">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Text Box 4"/>
          <p:cNvSpPr txBox="1">
            <a:spLocks noChangeArrowheads="1"/>
          </p:cNvSpPr>
          <p:nvPr/>
        </p:nvSpPr>
        <p:spPr bwMode="auto">
          <a:xfrm>
            <a:off x="1416050" y="887413"/>
            <a:ext cx="1230313"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243638" y="88741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286500" y="5480050"/>
            <a:ext cx="1184275" cy="23018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382713" y="5475288"/>
            <a:ext cx="1182687" cy="230187"/>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357313" y="5578475"/>
            <a:ext cx="6072187"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5400000">
            <a:off x="-1014412" y="298767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5400000">
            <a:off x="821531" y="4702969"/>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307242" name="Rectangle 23"/>
          <p:cNvSpPr>
            <a:spLocks noChangeArrowheads="1"/>
          </p:cNvSpPr>
          <p:nvPr/>
        </p:nvSpPr>
        <p:spPr bwMode="auto">
          <a:xfrm>
            <a:off x="1341438" y="3030538"/>
            <a:ext cx="1931987" cy="195262"/>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b="1" dirty="0">
                <a:solidFill>
                  <a:schemeClr val="tx1"/>
                </a:solidFill>
                <a:latin typeface="+mn-lt"/>
              </a:rPr>
              <a:t>88%</a:t>
            </a:r>
          </a:p>
        </p:txBody>
      </p:sp>
      <p:sp>
        <p:nvSpPr>
          <p:cNvPr id="20788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MAPPA DELLE PRIORITÀ - </a:t>
            </a:r>
            <a:r>
              <a:rPr lang="it-IT" sz="1600" i="1">
                <a:solidFill>
                  <a:srgbClr val="3366CC"/>
                </a:solidFill>
                <a:cs typeface="Arial" charset="0"/>
              </a:rPr>
              <a:t>ASPETTI TECNICI</a:t>
            </a:r>
          </a:p>
        </p:txBody>
      </p:sp>
      <p:pic>
        <p:nvPicPr>
          <p:cNvPr id="207882" name="Picture 40" descr="AEN_159"/>
          <p:cNvPicPr>
            <a:picLocks noChangeAspect="1" noChangeArrowheads="1"/>
          </p:cNvPicPr>
          <p:nvPr/>
        </p:nvPicPr>
        <p:blipFill>
          <a:blip r:embed="rId3"/>
          <a:srcRect/>
          <a:stretch>
            <a:fillRect/>
          </a:stretch>
        </p:blipFill>
        <p:spPr bwMode="auto">
          <a:xfrm>
            <a:off x="7500938" y="714375"/>
            <a:ext cx="582612" cy="595313"/>
          </a:xfrm>
          <a:prstGeom prst="rect">
            <a:avLst/>
          </a:prstGeom>
          <a:solidFill>
            <a:schemeClr val="bg1"/>
          </a:solidFill>
          <a:ln w="28575">
            <a:noFill/>
            <a:miter lim="800000"/>
            <a:headEnd/>
            <a:tailEnd/>
          </a:ln>
        </p:spPr>
      </p:pic>
      <p:pic>
        <p:nvPicPr>
          <p:cNvPr id="207883" name="Picture 41" descr="lente"/>
          <p:cNvPicPr>
            <a:picLocks noChangeAspect="1" noChangeArrowheads="1"/>
          </p:cNvPicPr>
          <p:nvPr/>
        </p:nvPicPr>
        <p:blipFill>
          <a:blip r:embed="rId4"/>
          <a:srcRect/>
          <a:stretch>
            <a:fillRect/>
          </a:stretch>
        </p:blipFill>
        <p:spPr bwMode="auto">
          <a:xfrm>
            <a:off x="785813" y="581025"/>
            <a:ext cx="639762" cy="642938"/>
          </a:xfrm>
          <a:prstGeom prst="rect">
            <a:avLst/>
          </a:prstGeom>
          <a:solidFill>
            <a:schemeClr val="bg1"/>
          </a:solidFill>
          <a:ln w="28575">
            <a:noFill/>
            <a:miter lim="800000"/>
            <a:headEnd/>
            <a:tailEnd/>
          </a:ln>
        </p:spPr>
      </p:pic>
      <p:pic>
        <p:nvPicPr>
          <p:cNvPr id="207884" name="Picture 45" descr="marketing_usability_main">
            <a:hlinkClick r:id="rId5"/>
          </p:cNvPr>
          <p:cNvPicPr>
            <a:picLocks noChangeAspect="1" noChangeArrowheads="1"/>
          </p:cNvPicPr>
          <p:nvPr/>
        </p:nvPicPr>
        <p:blipFill>
          <a:blip r:embed="rId6"/>
          <a:srcRect/>
          <a:stretch>
            <a:fillRect/>
          </a:stretch>
        </p:blipFill>
        <p:spPr bwMode="auto">
          <a:xfrm>
            <a:off x="7500938" y="5429250"/>
            <a:ext cx="747712" cy="592138"/>
          </a:xfrm>
          <a:prstGeom prst="rect">
            <a:avLst/>
          </a:prstGeom>
          <a:solidFill>
            <a:schemeClr val="bg1"/>
          </a:solidFill>
          <a:ln w="28575">
            <a:noFill/>
            <a:miter lim="800000"/>
            <a:headEnd/>
            <a:tailEnd/>
          </a:ln>
        </p:spPr>
      </p:pic>
      <p:pic>
        <p:nvPicPr>
          <p:cNvPr id="207885" name="Picture 46" descr="BWBW0157"/>
          <p:cNvPicPr>
            <a:picLocks noChangeAspect="1" noChangeArrowheads="1"/>
          </p:cNvPicPr>
          <p:nvPr/>
        </p:nvPicPr>
        <p:blipFill>
          <a:blip r:embed="rId7"/>
          <a:srcRect/>
          <a:stretch>
            <a:fillRect/>
          </a:stretch>
        </p:blipFill>
        <p:spPr bwMode="auto">
          <a:xfrm>
            <a:off x="860425" y="5257800"/>
            <a:ext cx="450850" cy="514350"/>
          </a:xfrm>
          <a:prstGeom prst="rect">
            <a:avLst/>
          </a:prstGeom>
          <a:noFill/>
          <a:ln w="9525">
            <a:noFill/>
            <a:miter lim="800000"/>
            <a:headEnd/>
            <a:tailEnd/>
          </a:ln>
        </p:spPr>
      </p:pic>
      <p:graphicFrame>
        <p:nvGraphicFramePr>
          <p:cNvPr id="207886" name="Grafico 31"/>
          <p:cNvGraphicFramePr>
            <a:graphicFrameLocks/>
          </p:cNvGraphicFramePr>
          <p:nvPr/>
        </p:nvGraphicFramePr>
        <p:xfrm>
          <a:off x="1320800" y="1149350"/>
          <a:ext cx="6350000" cy="4346575"/>
        </p:xfrm>
        <a:graphic>
          <a:graphicData uri="http://schemas.openxmlformats.org/presentationml/2006/ole">
            <p:oleObj spid="_x0000_s207886" r:id="rId8" imgW="6346486" imgH="4352921" progId="Excel.Chart.8">
              <p:embed/>
            </p:oleObj>
          </a:graphicData>
        </a:graphic>
      </p:graphicFrame>
      <p:sp>
        <p:nvSpPr>
          <p:cNvPr id="37" name="Rectangle 23"/>
          <p:cNvSpPr>
            <a:spLocks noChangeArrowheads="1"/>
          </p:cNvSpPr>
          <p:nvPr/>
        </p:nvSpPr>
        <p:spPr bwMode="auto">
          <a:xfrm rot="16200000">
            <a:off x="3711575" y="4560888"/>
            <a:ext cx="1703387" cy="160338"/>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50%</a:t>
            </a:r>
            <a:endParaRPr lang="it-IT" sz="900" b="1" dirty="0">
              <a:solidFill>
                <a:schemeClr val="tx1"/>
              </a:solidFill>
              <a:latin typeface="+mn-lt"/>
            </a:endParaRPr>
          </a:p>
        </p:txBody>
      </p:sp>
      <p:sp>
        <p:nvSpPr>
          <p:cNvPr id="38" name="Text Box 36"/>
          <p:cNvSpPr txBox="1">
            <a:spLocks noChangeArrowheads="1"/>
          </p:cNvSpPr>
          <p:nvPr/>
        </p:nvSpPr>
        <p:spPr bwMode="auto">
          <a:xfrm rot="-5400000">
            <a:off x="819944" y="1226344"/>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214438" y="569912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6911975"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34" name="Rectangle 22"/>
          <p:cNvSpPr>
            <a:spLocks noChangeArrowheads="1"/>
          </p:cNvSpPr>
          <p:nvPr/>
        </p:nvSpPr>
        <p:spPr bwMode="auto">
          <a:xfrm>
            <a:off x="6413500" y="1892300"/>
            <a:ext cx="995363"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CONTINUITÀ DEL SERVIZIO</a:t>
            </a:r>
          </a:p>
        </p:txBody>
      </p:sp>
      <p:sp>
        <p:nvSpPr>
          <p:cNvPr id="35" name="Rectangle 22"/>
          <p:cNvSpPr>
            <a:spLocks noChangeArrowheads="1"/>
          </p:cNvSpPr>
          <p:nvPr/>
        </p:nvSpPr>
        <p:spPr bwMode="auto">
          <a:xfrm>
            <a:off x="1627188" y="3817938"/>
            <a:ext cx="1917700" cy="30480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LIVELLO </a:t>
            </a:r>
            <a:r>
              <a:rPr lang="it-IT" sz="900" dirty="0" err="1">
                <a:solidFill>
                  <a:schemeClr val="tx1"/>
                </a:solidFill>
                <a:latin typeface="+mn-lt"/>
              </a:rPr>
              <a:t>DI</a:t>
            </a:r>
            <a:r>
              <a:rPr lang="it-IT" sz="900" dirty="0">
                <a:solidFill>
                  <a:schemeClr val="tx1"/>
                </a:solidFill>
                <a:latin typeface="+mn-lt"/>
              </a:rPr>
              <a:t> PRESSIONE DELL'ACQUA</a:t>
            </a:r>
          </a:p>
        </p:txBody>
      </p:sp>
      <p:sp>
        <p:nvSpPr>
          <p:cNvPr id="33"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a:solidFill>
                  <a:schemeClr val="bg1"/>
                </a:solidFill>
              </a:rPr>
              <a:t>LE PRIORITÀ DI INTERVENTO</a:t>
            </a:r>
            <a:endParaRPr lang="it-IT" sz="1800">
              <a:solidFill>
                <a:schemeClr val="bg1"/>
              </a:solidFill>
              <a:effectLst>
                <a:outerShdw blurRad="38100" dist="38100" dir="2700000" algn="tl">
                  <a:srgbClr val="C0C0C0"/>
                </a:outerShdw>
              </a:effectLst>
            </a:endParaRPr>
          </a:p>
        </p:txBody>
      </p:sp>
      <p:sp>
        <p:nvSpPr>
          <p:cNvPr id="27" name="Rectangle 23"/>
          <p:cNvSpPr>
            <a:spLocks noChangeArrowheads="1"/>
          </p:cNvSpPr>
          <p:nvPr/>
        </p:nvSpPr>
        <p:spPr bwMode="auto">
          <a:xfrm>
            <a:off x="1335088" y="3308350"/>
            <a:ext cx="2286000" cy="14605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dirty="0">
                <a:solidFill>
                  <a:schemeClr val="tx1"/>
                </a:solidFill>
                <a:latin typeface="+mn-lt"/>
              </a:rPr>
              <a:t>90,1%</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897" name="Object 71"/>
          <p:cNvGraphicFramePr>
            <a:graphicFrameLocks noChangeAspect="1"/>
          </p:cNvGraphicFramePr>
          <p:nvPr/>
        </p:nvGraphicFramePr>
        <p:xfrm>
          <a:off x="1244600" y="1625600"/>
          <a:ext cx="5472113" cy="4597400"/>
        </p:xfrm>
        <a:graphic>
          <a:graphicData uri="http://schemas.openxmlformats.org/presentationml/2006/ole">
            <p:oleObj spid="_x0000_s208897" r:id="rId3" imgW="5474682" imgH="4596782" progId="Excel.Chart.8">
              <p:embed/>
            </p:oleObj>
          </a:graphicData>
        </a:graphic>
      </p:graphicFrame>
      <p:sp>
        <p:nvSpPr>
          <p:cNvPr id="208898" name="Rectangle 12"/>
          <p:cNvSpPr>
            <a:spLocks noChangeArrowheads="1"/>
          </p:cNvSpPr>
          <p:nvPr/>
        </p:nvSpPr>
        <p:spPr bwMode="auto">
          <a:xfrm>
            <a:off x="6737350" y="1679575"/>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08899" name="Rectangle 13"/>
          <p:cNvSpPr>
            <a:spLocks noChangeArrowheads="1"/>
          </p:cNvSpPr>
          <p:nvPr/>
        </p:nvSpPr>
        <p:spPr bwMode="auto">
          <a:xfrm>
            <a:off x="6665913" y="3573463"/>
            <a:ext cx="1728787"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08900" name="Rectangle 14"/>
          <p:cNvSpPr>
            <a:spLocks noChangeArrowheads="1"/>
          </p:cNvSpPr>
          <p:nvPr/>
        </p:nvSpPr>
        <p:spPr bwMode="auto">
          <a:xfrm>
            <a:off x="6737350" y="5283200"/>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0890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SUGLI ASPETTI TECNICI DEL SERVIZIO</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420881" name="Text Box 3"/>
          <p:cNvSpPr txBox="1">
            <a:spLocks noChangeArrowheads="1"/>
          </p:cNvSpPr>
          <p:nvPr/>
        </p:nvSpPr>
        <p:spPr bwMode="auto">
          <a:xfrm>
            <a:off x="755650" y="987425"/>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Sempre considerando gli aspetti di intervento tecnico, ritiene che il servizio …</a:t>
            </a:r>
          </a:p>
        </p:txBody>
      </p:sp>
      <p:sp>
        <p:nvSpPr>
          <p:cNvPr id="11" name="Segnaposto numero diapositiva 10"/>
          <p:cNvSpPr>
            <a:spLocks noGrp="1"/>
          </p:cNvSpPr>
          <p:nvPr>
            <p:ph type="sldNum" sz="quarter" idx="10"/>
          </p:nvPr>
        </p:nvSpPr>
        <p:spPr/>
        <p:txBody>
          <a:bodyPr/>
          <a:lstStyle/>
          <a:p>
            <a:pPr>
              <a:defRPr/>
            </a:pPr>
            <a:fld id="{F5161A78-E673-4352-8910-9B209A21043D}" type="slidenum">
              <a:rPr lang="it-IT" smtClean="0"/>
              <a:pPr>
                <a:defRPr/>
              </a:pPr>
              <a:t>35</a:t>
            </a:fld>
            <a:endParaRPr lang="it-IT"/>
          </a:p>
        </p:txBody>
      </p:sp>
      <p:sp>
        <p:nvSpPr>
          <p:cNvPr id="208905"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idx="4294967295"/>
          </p:nvPr>
        </p:nvSpPr>
        <p:spPr/>
        <p:txBody>
          <a:bodyPr/>
          <a:lstStyle/>
          <a:p>
            <a:pPr eaLnBrk="1" hangingPunct="1"/>
            <a:r>
              <a:rPr lang="it-IT" smtClean="0"/>
              <a:t>IL SERVIZIO TELEFONICO DI SEGNALAZIONE GUASTI</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A345ECCA-A923-42CB-A97D-208A39D91527}" type="slidenum">
              <a:rPr lang="it-IT" smtClean="0"/>
              <a:pPr>
                <a:defRPr/>
              </a:pPr>
              <a:t>36</a:t>
            </a:fld>
            <a:endParaRPr lang="it-IT"/>
          </a:p>
        </p:txBody>
      </p:sp>
      <p:sp>
        <p:nvSpPr>
          <p:cNvPr id="209924" name="Rectangle 7"/>
          <p:cNvSpPr>
            <a:spLocks noChangeArrowheads="1"/>
          </p:cNvSpPr>
          <p:nvPr/>
        </p:nvSpPr>
        <p:spPr bwMode="auto">
          <a:xfrm>
            <a:off x="1547813" y="2492375"/>
            <a:ext cx="6696075" cy="2592388"/>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3300"/>
                </a:solidFill>
                <a:latin typeface="Arial" charset="0"/>
              </a:rPr>
              <a:t>SEGNALAZIONE GUASTI</a:t>
            </a:r>
          </a:p>
          <a:p>
            <a:pPr marL="355600" indent="-266700" algn="ctr" defTabSz="266700" eaLnBrk="0" fontAlgn="b" hangingPunct="0"/>
            <a:endParaRPr lang="it-IT" sz="1200" b="1">
              <a:solidFill>
                <a:srgbClr val="660066"/>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facilità di trovare libera la linea</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facilità di seguire le indicazione date dal risponditore automatico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I tempi di attesa al telefono per parlare con l’operatore</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chiarezza e le correttezza delle informazioni fornite dall’addetto che le ha risposto al telefono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cortesia dell’operatore che le ha risposto al telefono</a:t>
            </a:r>
          </a:p>
        </p:txBody>
      </p:sp>
      <p:sp>
        <p:nvSpPr>
          <p:cNvPr id="209925"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Soddisfazione </a:t>
            </a:r>
            <a:r>
              <a:rPr lang="it-IT" sz="1800" i="1" dirty="0" err="1">
                <a:solidFill>
                  <a:schemeClr val="bg1"/>
                </a:solidFill>
              </a:rPr>
              <a:t>sub-overall</a:t>
            </a:r>
            <a:endParaRPr lang="it-IT" sz="1800" i="1" dirty="0">
              <a:solidFill>
                <a:schemeClr val="bg1"/>
              </a:solidFill>
              <a:effectLst>
                <a:outerShdw blurRad="38100" dist="38100" dir="2700000" algn="tl">
                  <a:srgbClr val="C0C0C0"/>
                </a:outerShdw>
              </a:effectLst>
            </a:endParaRPr>
          </a:p>
        </p:txBody>
      </p:sp>
      <p:sp>
        <p:nvSpPr>
          <p:cNvPr id="21094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SEGNALAZIONE GUASTI</a:t>
            </a:r>
            <a:br>
              <a:rPr lang="it-IT" sz="2100">
                <a:solidFill>
                  <a:srgbClr val="3366CC"/>
                </a:solidFill>
                <a:cs typeface="Arial" charset="0"/>
              </a:rPr>
            </a:br>
            <a:r>
              <a:rPr lang="it-IT" sz="2100" i="1">
                <a:solidFill>
                  <a:srgbClr val="3366CC"/>
                </a:solidFill>
                <a:cs typeface="Arial" charset="0"/>
              </a:rPr>
              <a:t>TREND</a:t>
            </a:r>
          </a:p>
        </p:txBody>
      </p:sp>
      <p:graphicFrame>
        <p:nvGraphicFramePr>
          <p:cNvPr id="210947" name="Object 71"/>
          <p:cNvGraphicFramePr>
            <a:graphicFrameLocks noChangeAspect="1"/>
          </p:cNvGraphicFramePr>
          <p:nvPr/>
        </p:nvGraphicFramePr>
        <p:xfrm>
          <a:off x="863600" y="1549400"/>
          <a:ext cx="8045450" cy="4337050"/>
        </p:xfrm>
        <a:graphic>
          <a:graphicData uri="http://schemas.openxmlformats.org/presentationml/2006/ole">
            <p:oleObj spid="_x0000_s210947" r:id="rId3" imgW="8047417" imgH="4340728" progId="Excel.Chart.8">
              <p:embed/>
            </p:oleObj>
          </a:graphicData>
        </a:graphic>
      </p:graphicFrame>
      <p:sp>
        <p:nvSpPr>
          <p:cNvPr id="460805" name="Text Box 3"/>
          <p:cNvSpPr txBox="1">
            <a:spLocks noChangeArrowheads="1"/>
          </p:cNvSpPr>
          <p:nvPr/>
        </p:nvSpPr>
        <p:spPr bwMode="auto">
          <a:xfrm>
            <a:off x="755650" y="985838"/>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4"/>
              </a:buBlip>
              <a:defRPr/>
            </a:pPr>
            <a:r>
              <a:rPr lang="it-IT" sz="1200" dirty="0">
                <a:solidFill>
                  <a:schemeClr val="tx1"/>
                </a:solidFill>
                <a:latin typeface="+mn-lt"/>
                <a:cs typeface="Arial" pitchFamily="34" charset="0"/>
              </a:rPr>
              <a:t>Considerando complessivamente la relazione telefonica per la segnalazione guasti, negli ultimi 6 mesi, che voto dà ad Acquedotto del Fiora spa su una scala da 1 a 10 dove 1 è il minimo della qualità e 10 il massimo?</a:t>
            </a:r>
          </a:p>
        </p:txBody>
      </p:sp>
      <p:sp>
        <p:nvSpPr>
          <p:cNvPr id="210949" name="Rectangle 6"/>
          <p:cNvSpPr>
            <a:spLocks noChangeArrowheads="1"/>
          </p:cNvSpPr>
          <p:nvPr/>
        </p:nvSpPr>
        <p:spPr bwMode="auto">
          <a:xfrm>
            <a:off x="4035425" y="1606550"/>
            <a:ext cx="1655763" cy="249238"/>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210950"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(204 CASI AD HOC)</a:t>
            </a:r>
          </a:p>
        </p:txBody>
      </p:sp>
      <p:sp>
        <p:nvSpPr>
          <p:cNvPr id="9" name="Segnaposto numero diapositiva 8"/>
          <p:cNvSpPr>
            <a:spLocks noGrp="1"/>
          </p:cNvSpPr>
          <p:nvPr>
            <p:ph type="sldNum" sz="quarter" idx="10"/>
          </p:nvPr>
        </p:nvSpPr>
        <p:spPr/>
        <p:txBody>
          <a:bodyPr/>
          <a:lstStyle/>
          <a:p>
            <a:pPr>
              <a:defRPr/>
            </a:pPr>
            <a:fld id="{74630750-8F12-4603-A5E0-0EAA26EA6C73}" type="slidenum">
              <a:rPr lang="it-IT" smtClean="0"/>
              <a:pPr>
                <a:defRPr/>
              </a:pPr>
              <a:t>37</a:t>
            </a:fld>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Soddisfazione  </a:t>
            </a:r>
            <a:r>
              <a:rPr lang="it-IT" sz="1800" i="1" dirty="0" err="1">
                <a:solidFill>
                  <a:schemeClr val="bg1"/>
                </a:solidFill>
              </a:rPr>
              <a:t>sub-overall</a:t>
            </a:r>
            <a:endParaRPr lang="it-IT" sz="1800" i="1" dirty="0">
              <a:solidFill>
                <a:schemeClr val="bg1"/>
              </a:solidFill>
              <a:effectLst>
                <a:outerShdw blurRad="38100" dist="38100" dir="2700000" algn="tl">
                  <a:srgbClr val="C0C0C0"/>
                </a:outerShdw>
              </a:effectLst>
            </a:endParaRPr>
          </a:p>
        </p:txBody>
      </p:sp>
      <p:sp>
        <p:nvSpPr>
          <p:cNvPr id="21197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SEGNALAZIONE GUASTI</a:t>
            </a:r>
            <a:br>
              <a:rPr lang="it-IT" sz="2100">
                <a:solidFill>
                  <a:srgbClr val="3366CC"/>
                </a:solidFill>
                <a:cs typeface="Arial" charset="0"/>
              </a:rPr>
            </a:br>
            <a:r>
              <a:rPr lang="it-IT" sz="2100" i="1">
                <a:solidFill>
                  <a:srgbClr val="3366CC"/>
                </a:solidFill>
                <a:cs typeface="Arial" charset="0"/>
              </a:rPr>
              <a:t>2° SEMESTRE 2012</a:t>
            </a:r>
          </a:p>
        </p:txBody>
      </p:sp>
      <p:sp>
        <p:nvSpPr>
          <p:cNvPr id="7" name="Segnaposto numero diapositiva 6"/>
          <p:cNvSpPr>
            <a:spLocks noGrp="1"/>
          </p:cNvSpPr>
          <p:nvPr>
            <p:ph type="sldNum" sz="quarter" idx="10"/>
          </p:nvPr>
        </p:nvSpPr>
        <p:spPr/>
        <p:txBody>
          <a:bodyPr/>
          <a:lstStyle/>
          <a:p>
            <a:pPr>
              <a:defRPr/>
            </a:pPr>
            <a:fld id="{01187C2C-4B25-465F-921A-1E6E6C2DE64D}" type="slidenum">
              <a:rPr lang="it-IT" smtClean="0"/>
              <a:pPr>
                <a:defRPr/>
              </a:pPr>
              <a:t>38</a:t>
            </a:fld>
            <a:endParaRPr lang="it-IT"/>
          </a:p>
        </p:txBody>
      </p:sp>
      <p:graphicFrame>
        <p:nvGraphicFramePr>
          <p:cNvPr id="8" name="Group 76"/>
          <p:cNvGraphicFramePr>
            <a:graphicFrameLocks noGrp="1"/>
          </p:cNvGraphicFramePr>
          <p:nvPr/>
        </p:nvGraphicFramePr>
        <p:xfrm>
          <a:off x="755650" y="1916113"/>
          <a:ext cx="7777163" cy="3668712"/>
        </p:xfrm>
        <a:graphic>
          <a:graphicData uri="http://schemas.openxmlformats.org/drawingml/2006/table">
            <a:tbl>
              <a:tblPr/>
              <a:tblGrid>
                <a:gridCol w="2258527"/>
                <a:gridCol w="1839445"/>
                <a:gridCol w="1839445"/>
                <a:gridCol w="1839445"/>
              </a:tblGrid>
              <a:tr h="538163">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latin typeface="Arial"/>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1" u="none" strike="noStrike" dirty="0">
                          <a:effectLst/>
                        </a:rPr>
                        <a:t>29%</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smtClean="0">
                          <a:solidFill>
                            <a:srgbClr val="000000"/>
                          </a:solidFill>
                          <a:latin typeface="Arial"/>
                        </a:rPr>
                        <a:t>50%</a:t>
                      </a:r>
                      <a:endParaRPr lang="it-IT" sz="1400" b="0"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1" u="none" strike="noStrike" dirty="0">
                          <a:effectLst/>
                        </a:rPr>
                        <a:t>42%</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1" u="none" strike="noStrike" dirty="0">
                          <a:effectLst/>
                        </a:rPr>
                        <a:t>24%</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1" u="none" strike="noStrike" dirty="0">
                          <a:effectLst/>
                        </a:rPr>
                        <a:t>5%</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7,9</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0" name="Text Box 3"/>
          <p:cNvSpPr txBox="1">
            <a:spLocks noChangeArrowheads="1"/>
          </p:cNvSpPr>
          <p:nvPr/>
        </p:nvSpPr>
        <p:spPr bwMode="auto">
          <a:xfrm>
            <a:off x="755650" y="985838"/>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la relazione telefonica per la segnalazione guasti, negli ultimi 6 mesi, che voto dà ad Acquedotto del Fiora spa su una scala da 1 a 10 dove 1 è il minimo della qualità e 10 il massimo?</a:t>
            </a:r>
          </a:p>
        </p:txBody>
      </p:sp>
      <p:sp>
        <p:nvSpPr>
          <p:cNvPr id="212015"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(204 CASI AD HOC)</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defRPr/>
            </a:pPr>
            <a:r>
              <a:rPr lang="it-IT" sz="1800" dirty="0">
                <a:solidFill>
                  <a:schemeClr val="bg1"/>
                </a:solidFill>
              </a:rPr>
              <a:t>CALL BACK SEGNALAZIONE GUASTI</a:t>
            </a:r>
            <a:r>
              <a:rPr lang="it-IT" sz="1800" dirty="0">
                <a:solidFill>
                  <a:schemeClr val="bg1"/>
                </a:solidFill>
              </a:rPr>
              <a:t/>
            </a:r>
            <a:br>
              <a:rPr lang="it-IT" sz="1800" dirty="0">
                <a:solidFill>
                  <a:schemeClr val="bg1"/>
                </a:solidFill>
              </a:rPr>
            </a:br>
            <a:r>
              <a:rPr lang="it-IT" sz="1800" i="1" dirty="0">
                <a:solidFill>
                  <a:schemeClr val="bg1"/>
                </a:solidFill>
              </a:rPr>
              <a:t>Soddisfazione  </a:t>
            </a:r>
            <a:r>
              <a:rPr lang="it-IT" sz="1800" i="1" dirty="0" err="1">
                <a:solidFill>
                  <a:schemeClr val="bg1"/>
                </a:solidFill>
              </a:rPr>
              <a:t>sub-overall</a:t>
            </a:r>
            <a:endParaRPr lang="it-IT" sz="1800" i="1" dirty="0">
              <a:solidFill>
                <a:schemeClr val="bg1"/>
              </a:solidFill>
              <a:effectLst>
                <a:outerShdw blurRad="38100" dist="38100" dir="2700000" algn="tl">
                  <a:srgbClr val="C0C0C0"/>
                </a:outerShdw>
              </a:effectLst>
            </a:endParaRPr>
          </a:p>
        </p:txBody>
      </p:sp>
      <p:sp>
        <p:nvSpPr>
          <p:cNvPr id="21299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SEGNALAZIONE GUASTI</a:t>
            </a:r>
            <a:br>
              <a:rPr lang="it-IT" sz="2100">
                <a:solidFill>
                  <a:srgbClr val="3366CC"/>
                </a:solidFill>
                <a:cs typeface="Arial" charset="0"/>
              </a:rPr>
            </a:br>
            <a:r>
              <a:rPr lang="it-IT" sz="2100" i="1">
                <a:solidFill>
                  <a:srgbClr val="3366CC"/>
                </a:solidFill>
                <a:cs typeface="Arial" charset="0"/>
              </a:rPr>
              <a:t>2° SEMESTRE 2012 – PER TARGET</a:t>
            </a:r>
          </a:p>
        </p:txBody>
      </p:sp>
      <p:sp>
        <p:nvSpPr>
          <p:cNvPr id="7" name="Segnaposto numero diapositiva 6"/>
          <p:cNvSpPr>
            <a:spLocks noGrp="1"/>
          </p:cNvSpPr>
          <p:nvPr>
            <p:ph type="sldNum" sz="quarter" idx="10"/>
          </p:nvPr>
        </p:nvSpPr>
        <p:spPr/>
        <p:txBody>
          <a:bodyPr/>
          <a:lstStyle/>
          <a:p>
            <a:pPr>
              <a:defRPr/>
            </a:pPr>
            <a:fld id="{88A63E48-A968-416A-9D58-0223CEBDFF13}" type="slidenum">
              <a:rPr lang="it-IT" smtClean="0"/>
              <a:pPr>
                <a:defRPr/>
              </a:pPr>
              <a:t>39</a:t>
            </a:fld>
            <a:endParaRPr lang="it-IT"/>
          </a:p>
        </p:txBody>
      </p:sp>
      <p:graphicFrame>
        <p:nvGraphicFramePr>
          <p:cNvPr id="8" name="Group 76"/>
          <p:cNvGraphicFramePr>
            <a:graphicFrameLocks noGrp="1"/>
          </p:cNvGraphicFramePr>
          <p:nvPr/>
        </p:nvGraphicFramePr>
        <p:xfrm>
          <a:off x="1476375" y="1773238"/>
          <a:ext cx="6840538" cy="3679825"/>
        </p:xfrm>
        <a:graphic>
          <a:graphicData uri="http://schemas.openxmlformats.org/drawingml/2006/table">
            <a:tbl>
              <a:tblPr/>
              <a:tblGrid>
                <a:gridCol w="1986668"/>
                <a:gridCol w="1618031"/>
                <a:gridCol w="1618031"/>
                <a:gridCol w="1618031"/>
              </a:tblGrid>
              <a:tr h="5381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NUMERO VERDE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NUMERO REPERIBILITA’</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1" u="none" strike="noStrike" dirty="0">
                          <a:effectLst/>
                        </a:rPr>
                        <a:t>29%</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en-US" sz="1400" u="none" strike="noStrike" dirty="0">
                          <a:effectLst/>
                        </a:rPr>
                        <a:t>39%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en-US" sz="1400" u="none" strike="noStrike" dirty="0">
                          <a:effectLst/>
                        </a:rPr>
                        <a:t>39%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1" u="none" strike="noStrike" dirty="0">
                          <a:effectLst/>
                        </a:rPr>
                        <a:t>42%</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en-US" sz="1400" u="none" strike="noStrike" dirty="0">
                          <a:effectLst/>
                        </a:rPr>
                        <a:t>31%</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en-US" sz="1400" u="none" strike="noStrike" dirty="0">
                          <a:effectLst/>
                        </a:rPr>
                        <a:t>31%</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1" u="none" strike="noStrike" dirty="0">
                          <a:effectLst/>
                        </a:rPr>
                        <a:t>24%</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en-US" sz="1400" u="none" strike="noStrike" dirty="0">
                          <a:effectLst/>
                        </a:rPr>
                        <a:t>22%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en-US" sz="1400" u="none" strike="noStrike" dirty="0">
                          <a:effectLst/>
                        </a:rPr>
                        <a:t>22%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1" u="none" strike="noStrike" dirty="0">
                          <a:effectLst/>
                        </a:rPr>
                        <a:t>5%</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en-US" sz="1400" u="none" strike="noStrike" dirty="0">
                          <a:effectLst/>
                        </a:rPr>
                        <a:t>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en-US" sz="1400" u="none" strike="noStrike" dirty="0">
                          <a:effectLst/>
                        </a:rPr>
                        <a:t>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7,9</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7,9</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7,9</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0" name="Text Box 3"/>
          <p:cNvSpPr txBox="1">
            <a:spLocks noChangeArrowheads="1"/>
          </p:cNvSpPr>
          <p:nvPr/>
        </p:nvSpPr>
        <p:spPr bwMode="auto">
          <a:xfrm>
            <a:off x="755650" y="985838"/>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la relazione telefonica per la segnalazione guasti, negli ultimi 6 mesi, che voto dà ad Acquedotto del Fiora spa su una scala da 1 a 10 dove 1 è il minimo della qualità e 10 il massimo?</a:t>
            </a:r>
          </a:p>
        </p:txBody>
      </p:sp>
      <p:sp>
        <p:nvSpPr>
          <p:cNvPr id="213036"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(204 CASI AD HOC)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it-IT" smtClean="0"/>
              <a:t>GLI OBIETTIVI DELL’INDAGINE</a:t>
            </a:r>
          </a:p>
        </p:txBody>
      </p:sp>
      <p:sp>
        <p:nvSpPr>
          <p:cNvPr id="18434" name="Rectangle 205"/>
          <p:cNvSpPr>
            <a:spLocks noGrp="1" noChangeArrowheads="1"/>
          </p:cNvSpPr>
          <p:nvPr>
            <p:ph type="body" idx="4294967295"/>
          </p:nvPr>
        </p:nvSpPr>
        <p:spPr>
          <a:xfrm>
            <a:off x="747713" y="1000125"/>
            <a:ext cx="8216900" cy="5145088"/>
          </a:xfrm>
          <a:solidFill>
            <a:schemeClr val="bg1"/>
          </a:solidFill>
        </p:spPr>
        <p:txBody>
          <a:bodyPr lIns="90000" tIns="46800" rIns="90000" bIns="46800"/>
          <a:lstStyle/>
          <a:p>
            <a:pPr marL="0" indent="0" algn="just" eaLnBrk="1" hangingPunct="1">
              <a:buFont typeface="Arial" charset="0"/>
              <a:buNone/>
            </a:pPr>
            <a:r>
              <a:rPr lang="it-IT" smtClean="0"/>
              <a:t>In linea con la politica aziendale orientata ad una gestione attenta e consapevole delle realtà idriche progressivamente acquisite, il Gruppo Acea conduce un monitoraggio semestrale della qualità percepita rispetto al servizio idrico erogato da Acquedotto del Fiora, mediante un’attività di </a:t>
            </a:r>
            <a:r>
              <a:rPr lang="it-IT" i="1" smtClean="0"/>
              <a:t>Customer Satisfaction </a:t>
            </a:r>
            <a:r>
              <a:rPr lang="it-IT" smtClean="0"/>
              <a:t>mirata a rilevare il livello di soddisfazione dei clienti serviti.</a:t>
            </a:r>
          </a:p>
          <a:p>
            <a:pPr marL="0" indent="0" algn="just" eaLnBrk="1" hangingPunct="1">
              <a:buFont typeface="Arial" charset="0"/>
              <a:buNone/>
            </a:pPr>
            <a:endParaRPr lang="it-IT" smtClean="0"/>
          </a:p>
          <a:p>
            <a:pPr marL="0" indent="0" algn="just" eaLnBrk="1" hangingPunct="1">
              <a:buFont typeface="Arial" charset="0"/>
              <a:buNone/>
            </a:pPr>
            <a:r>
              <a:rPr lang="it-IT" smtClean="0"/>
              <a:t>L’indagine ha l’obiettivo di rilevare i seguenti aspetti:</a:t>
            </a:r>
          </a:p>
          <a:p>
            <a:pPr lvl="1" algn="just" eaLnBrk="1" hangingPunct="1">
              <a:buFontTx/>
              <a:buNone/>
            </a:pPr>
            <a:endParaRPr lang="it-IT" smtClean="0"/>
          </a:p>
          <a:p>
            <a:pPr lvl="1" algn="just" eaLnBrk="1" hangingPunct="1">
              <a:lnSpc>
                <a:spcPct val="130000"/>
              </a:lnSpc>
              <a:buFont typeface="Wingdings" pitchFamily="2" charset="2"/>
              <a:buChar char="§"/>
            </a:pPr>
            <a:r>
              <a:rPr lang="it-IT" smtClean="0"/>
              <a:t>la soddisfazione dei clienti rispetto al servizio idrico nel complesso e ai principali fattori che lo compongono;</a:t>
            </a:r>
          </a:p>
          <a:p>
            <a:pPr lvl="1" algn="just" eaLnBrk="1" hangingPunct="1">
              <a:buFont typeface="Wingdings" pitchFamily="2" charset="2"/>
              <a:buChar char="§"/>
            </a:pPr>
            <a:r>
              <a:rPr lang="it-IT" smtClean="0"/>
              <a:t>la misura dei giudizi overall (complessivi) e sub-overall (parziali)</a:t>
            </a:r>
          </a:p>
          <a:p>
            <a:pPr lvl="1" algn="just" eaLnBrk="1" hangingPunct="1">
              <a:buFont typeface="Wingdings" pitchFamily="2" charset="2"/>
              <a:buChar char="§"/>
            </a:pPr>
            <a:r>
              <a:rPr lang="it-IT" smtClean="0"/>
              <a:t>l’individuazione delle priorità di miglioramento;</a:t>
            </a:r>
          </a:p>
          <a:p>
            <a:pPr lvl="1" algn="just" eaLnBrk="1" hangingPunct="1">
              <a:lnSpc>
                <a:spcPct val="130000"/>
              </a:lnSpc>
              <a:buFont typeface="Wingdings" pitchFamily="2" charset="2"/>
              <a:buChar char="§"/>
            </a:pPr>
            <a:r>
              <a:rPr lang="it-IT" smtClean="0"/>
              <a:t>l’uso dell’acqua</a:t>
            </a:r>
          </a:p>
          <a:p>
            <a:pPr lvl="1" algn="just" eaLnBrk="1" hangingPunct="1">
              <a:lnSpc>
                <a:spcPct val="130000"/>
              </a:lnSpc>
              <a:buFont typeface="Wingdings" pitchFamily="2" charset="2"/>
              <a:buChar char="§"/>
            </a:pPr>
            <a:r>
              <a:rPr lang="it-IT" smtClean="0"/>
              <a:t>il grado di soddisfazione rispetto ai canali di contatto aziendali (mediante indagini di call back).</a:t>
            </a:r>
          </a:p>
          <a:p>
            <a:pPr marL="0" indent="0" algn="just" eaLnBrk="1" hangingPunct="1">
              <a:buFont typeface="Arial" charset="0"/>
              <a:buNone/>
            </a:pPr>
            <a:endParaRPr lang="it-IT" smtClean="0"/>
          </a:p>
          <a:p>
            <a:pPr marL="0" indent="0" algn="just" eaLnBrk="1" hangingPunct="1">
              <a:buFont typeface="Arial" charset="0"/>
              <a:buNone/>
            </a:pPr>
            <a:endParaRPr lang="it-IT" smtClean="0"/>
          </a:p>
        </p:txBody>
      </p:sp>
      <p:sp>
        <p:nvSpPr>
          <p:cNvPr id="4" name="Segnaposto numero diapositiva 3"/>
          <p:cNvSpPr>
            <a:spLocks noGrp="1"/>
          </p:cNvSpPr>
          <p:nvPr>
            <p:ph type="sldNum" sz="quarter" idx="10"/>
          </p:nvPr>
        </p:nvSpPr>
        <p:spPr/>
        <p:txBody>
          <a:bodyPr/>
          <a:lstStyle/>
          <a:p>
            <a:pPr>
              <a:defRPr/>
            </a:pPr>
            <a:fld id="{6EF5F92D-1777-43BC-ABD9-3A3E834BBB4F}" type="slidenum">
              <a:rPr lang="it-IT" smtClean="0"/>
              <a:pPr>
                <a:defRPr/>
              </a:pPr>
              <a:t>4</a:t>
            </a:fld>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SUL SERVIZIO DI SEGNALAZIONE GUASTI</a:t>
            </a:r>
            <a:br>
              <a:rPr lang="it-IT" sz="2100">
                <a:solidFill>
                  <a:srgbClr val="3366CC"/>
                </a:solidFill>
                <a:cs typeface="Arial" charset="0"/>
              </a:rPr>
            </a:br>
            <a:r>
              <a:rPr lang="it-IT" sz="2100" i="1">
                <a:solidFill>
                  <a:srgbClr val="3366CC"/>
                </a:solidFill>
                <a:cs typeface="Arial" charset="0"/>
              </a:rPr>
              <a:t> 2° SEMESTRE 2012</a:t>
            </a:r>
          </a:p>
        </p:txBody>
      </p:sp>
      <p:sp>
        <p:nvSpPr>
          <p:cNvPr id="601097" name="Text Box 9"/>
          <p:cNvSpPr txBox="1">
            <a:spLocks noChangeArrowheads="1"/>
          </p:cNvSpPr>
          <p:nvPr/>
        </p:nvSpPr>
        <p:spPr bwMode="auto">
          <a:xfrm rot="-5400000">
            <a:off x="-2617788" y="2697163"/>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FEF0A41F-484B-4458-84CB-0205ACB8905C}" type="slidenum">
              <a:rPr lang="it-IT" smtClean="0"/>
              <a:pPr>
                <a:defRPr/>
              </a:pPr>
              <a:t>40</a:t>
            </a:fld>
            <a:endParaRPr lang="it-IT"/>
          </a:p>
        </p:txBody>
      </p:sp>
      <p:grpSp>
        <p:nvGrpSpPr>
          <p:cNvPr id="214020" name="Group 3"/>
          <p:cNvGrpSpPr>
            <a:grpSpLocks/>
          </p:cNvGrpSpPr>
          <p:nvPr/>
        </p:nvGrpSpPr>
        <p:grpSpPr bwMode="auto">
          <a:xfrm>
            <a:off x="900113" y="1789113"/>
            <a:ext cx="7997825" cy="3603625"/>
            <a:chOff x="559" y="1146"/>
            <a:chExt cx="5038" cy="2270"/>
          </a:xfrm>
        </p:grpSpPr>
        <p:grpSp>
          <p:nvGrpSpPr>
            <p:cNvPr id="214022" name="Group 4"/>
            <p:cNvGrpSpPr>
              <a:grpSpLocks/>
            </p:cNvGrpSpPr>
            <p:nvPr/>
          </p:nvGrpSpPr>
          <p:grpSpPr bwMode="auto">
            <a:xfrm>
              <a:off x="559" y="1146"/>
              <a:ext cx="2304" cy="2270"/>
              <a:chOff x="559" y="1344"/>
              <a:chExt cx="2304" cy="2270"/>
            </a:xfrm>
          </p:grpSpPr>
          <p:graphicFrame>
            <p:nvGraphicFramePr>
              <p:cNvPr id="214029" name="Object 5"/>
              <p:cNvGraphicFramePr>
                <a:graphicFrameLocks noChangeAspect="1"/>
              </p:cNvGraphicFramePr>
              <p:nvPr/>
            </p:nvGraphicFramePr>
            <p:xfrm>
              <a:off x="527" y="1710"/>
              <a:ext cx="2368" cy="1936"/>
            </p:xfrm>
            <a:graphic>
              <a:graphicData uri="http://schemas.openxmlformats.org/presentationml/2006/ole">
                <p:oleObj spid="_x0000_s214029" r:id="rId3" imgW="3761558" imgH="3072650" progId="Excel.Chart.8">
                  <p:embed/>
                </p:oleObj>
              </a:graphicData>
            </a:graphic>
          </p:graphicFrame>
          <p:sp>
            <p:nvSpPr>
              <p:cNvPr id="31" name="Rettangolo 19"/>
              <p:cNvSpPr/>
              <p:nvPr/>
            </p:nvSpPr>
            <p:spPr bwMode="auto">
              <a:xfrm>
                <a:off x="585" y="1751"/>
                <a:ext cx="2223"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14031"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14032"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14033"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14034"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14023" name="Group 11"/>
            <p:cNvGrpSpPr>
              <a:grpSpLocks/>
            </p:cNvGrpSpPr>
            <p:nvPr/>
          </p:nvGrpSpPr>
          <p:grpSpPr bwMode="auto">
            <a:xfrm>
              <a:off x="3243" y="1146"/>
              <a:ext cx="2354" cy="2258"/>
              <a:chOff x="3243" y="1344"/>
              <a:chExt cx="2354" cy="2258"/>
            </a:xfrm>
          </p:grpSpPr>
          <p:sp>
            <p:nvSpPr>
              <p:cNvPr id="25" name="Rettangolo 24"/>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14025"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14026"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14027"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14028"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14021" name="Object 3"/>
          <p:cNvGraphicFramePr>
            <a:graphicFrameLocks noChangeAspect="1"/>
          </p:cNvGraphicFramePr>
          <p:nvPr/>
        </p:nvGraphicFramePr>
        <p:xfrm>
          <a:off x="5130800" y="2387600"/>
          <a:ext cx="3759200" cy="3073400"/>
        </p:xfrm>
        <a:graphic>
          <a:graphicData uri="http://schemas.openxmlformats.org/presentationml/2006/ole">
            <p:oleObj spid="_x0000_s214021" r:id="rId4" imgW="3755461" imgH="3072650" progId="Excel.Chart.8">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41" name="Object 3"/>
          <p:cNvGraphicFramePr>
            <a:graphicFrameLocks noChangeAspect="1"/>
          </p:cNvGraphicFramePr>
          <p:nvPr/>
        </p:nvGraphicFramePr>
        <p:xfrm>
          <a:off x="1092200" y="1433513"/>
          <a:ext cx="5605463" cy="4422775"/>
        </p:xfrm>
        <a:graphic>
          <a:graphicData uri="http://schemas.openxmlformats.org/presentationml/2006/ole">
            <p:oleObj spid="_x0000_s215041" r:id="rId4" imgW="5608806" imgH="4426080" progId="Excel.Chart.8">
              <p:embed/>
            </p:oleObj>
          </a:graphicData>
        </a:graphic>
      </p:graphicFrame>
      <p:sp>
        <p:nvSpPr>
          <p:cNvPr id="21504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2012</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 utenti 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68334C17-EC8C-49EB-A394-F8829789C052}" type="slidenum">
              <a:rPr lang="it-IT" smtClean="0"/>
              <a:pPr>
                <a:defRPr/>
              </a:pPr>
              <a:t>41</a:t>
            </a:fld>
            <a:endParaRPr lang="it-IT"/>
          </a:p>
        </p:txBody>
      </p:sp>
      <p:sp>
        <p:nvSpPr>
          <p:cNvPr id="215045"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215046" name="Text Box 4"/>
          <p:cNvSpPr txBox="1">
            <a:spLocks noChangeAspect="1" noChangeArrowheads="1"/>
          </p:cNvSpPr>
          <p:nvPr/>
        </p:nvSpPr>
        <p:spPr bwMode="auto">
          <a:xfrm>
            <a:off x="6804025" y="1268413"/>
            <a:ext cx="2017713"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44" name="Rectangle 100"/>
          <p:cNvSpPr>
            <a:spLocks noChangeArrowheads="1"/>
          </p:cNvSpPr>
          <p:nvPr/>
        </p:nvSpPr>
        <p:spPr bwMode="auto">
          <a:xfrm>
            <a:off x="676275" y="981075"/>
            <a:ext cx="8351838"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5" name="Rectangle 101"/>
          <p:cNvSpPr>
            <a:spLocks noChangeArrowheads="1"/>
          </p:cNvSpPr>
          <p:nvPr/>
        </p:nvSpPr>
        <p:spPr bwMode="auto">
          <a:xfrm>
            <a:off x="11160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8" name="Rectangle 102"/>
          <p:cNvSpPr>
            <a:spLocks noChangeArrowheads="1"/>
          </p:cNvSpPr>
          <p:nvPr/>
        </p:nvSpPr>
        <p:spPr bwMode="auto">
          <a:xfrm>
            <a:off x="1089025"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9" name="Rettangolo arrotondato 48"/>
          <p:cNvSpPr/>
          <p:nvPr/>
        </p:nvSpPr>
        <p:spPr bwMode="auto">
          <a:xfrm>
            <a:off x="6896100" y="1052513"/>
            <a:ext cx="1771650" cy="4679950"/>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54" name="Ovale 53"/>
          <p:cNvSpPr/>
          <p:nvPr/>
        </p:nvSpPr>
        <p:spPr bwMode="auto">
          <a:xfrm>
            <a:off x="7035800" y="285273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5" name="Ovale 54"/>
          <p:cNvSpPr/>
          <p:nvPr/>
        </p:nvSpPr>
        <p:spPr bwMode="auto">
          <a:xfrm>
            <a:off x="7035800" y="42799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15053" name="Text Box 4"/>
          <p:cNvSpPr txBox="1">
            <a:spLocks noChangeAspect="1" noChangeArrowheads="1"/>
          </p:cNvSpPr>
          <p:nvPr/>
        </p:nvSpPr>
        <p:spPr bwMode="auto">
          <a:xfrm>
            <a:off x="7004050" y="1652588"/>
            <a:ext cx="1046163"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ISEM.2012</a:t>
            </a:r>
          </a:p>
        </p:txBody>
      </p:sp>
      <p:sp>
        <p:nvSpPr>
          <p:cNvPr id="61" name="Ovale 60"/>
          <p:cNvSpPr/>
          <p:nvPr/>
        </p:nvSpPr>
        <p:spPr bwMode="auto">
          <a:xfrm>
            <a:off x="7019925" y="501967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64" name="Ovale 63"/>
          <p:cNvSpPr/>
          <p:nvPr/>
        </p:nvSpPr>
        <p:spPr bwMode="auto">
          <a:xfrm>
            <a:off x="7048500" y="21050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15056" name="Freccia in giù 74"/>
          <p:cNvSpPr>
            <a:spLocks noChangeArrowheads="1"/>
          </p:cNvSpPr>
          <p:nvPr/>
        </p:nvSpPr>
        <p:spPr bwMode="auto">
          <a:xfrm flipV="1">
            <a:off x="5775325" y="5467350"/>
            <a:ext cx="360363" cy="258763"/>
          </a:xfrm>
          <a:prstGeom prst="downArrow">
            <a:avLst>
              <a:gd name="adj1" fmla="val 50000"/>
              <a:gd name="adj2" fmla="val 50000"/>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41" name="Ovale 40"/>
          <p:cNvSpPr/>
          <p:nvPr/>
        </p:nvSpPr>
        <p:spPr bwMode="auto">
          <a:xfrm>
            <a:off x="7813675" y="28527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2" name="Ovale 41"/>
          <p:cNvSpPr/>
          <p:nvPr/>
        </p:nvSpPr>
        <p:spPr bwMode="auto">
          <a:xfrm>
            <a:off x="7812088" y="42799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15059" name="Text Box 4"/>
          <p:cNvSpPr txBox="1">
            <a:spLocks noChangeAspect="1" noChangeArrowheads="1"/>
          </p:cNvSpPr>
          <p:nvPr/>
        </p:nvSpPr>
        <p:spPr bwMode="auto">
          <a:xfrm>
            <a:off x="7781925" y="1644650"/>
            <a:ext cx="1046163"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 SEM.2012</a:t>
            </a:r>
          </a:p>
        </p:txBody>
      </p:sp>
      <p:sp>
        <p:nvSpPr>
          <p:cNvPr id="56" name="Ovale 55"/>
          <p:cNvSpPr/>
          <p:nvPr/>
        </p:nvSpPr>
        <p:spPr bwMode="auto">
          <a:xfrm>
            <a:off x="7826375" y="20780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7" name="Ovale 56"/>
          <p:cNvSpPr/>
          <p:nvPr/>
        </p:nvSpPr>
        <p:spPr bwMode="auto">
          <a:xfrm>
            <a:off x="7821613" y="501967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8" name="CasellaDiTesto 57"/>
          <p:cNvSpPr txBox="1"/>
          <p:nvPr/>
        </p:nvSpPr>
        <p:spPr>
          <a:xfrm>
            <a:off x="7924800" y="2878138"/>
            <a:ext cx="433388" cy="307975"/>
          </a:xfrm>
          <a:prstGeom prst="rect">
            <a:avLst/>
          </a:prstGeom>
          <a:noFill/>
        </p:spPr>
        <p:txBody>
          <a:bodyPr wrap="none">
            <a:spAutoFit/>
          </a:bodyPr>
          <a:lstStyle/>
          <a:p>
            <a:pPr>
              <a:defRPr/>
            </a:pPr>
            <a:r>
              <a:rPr lang="it-IT" b="1" dirty="0">
                <a:solidFill>
                  <a:schemeClr val="tx1"/>
                </a:solidFill>
                <a:latin typeface="+mn-lt"/>
              </a:rPr>
              <a:t>8,0</a:t>
            </a:r>
            <a:endParaRPr lang="it-IT" b="1" dirty="0">
              <a:solidFill>
                <a:schemeClr val="tx1"/>
              </a:solidFill>
              <a:latin typeface="+mn-lt"/>
            </a:endParaRPr>
          </a:p>
        </p:txBody>
      </p:sp>
      <p:sp>
        <p:nvSpPr>
          <p:cNvPr id="74" name="CasellaDiTesto 73"/>
          <p:cNvSpPr txBox="1"/>
          <p:nvPr/>
        </p:nvSpPr>
        <p:spPr>
          <a:xfrm>
            <a:off x="7942263" y="2078038"/>
            <a:ext cx="433387" cy="307975"/>
          </a:xfrm>
          <a:prstGeom prst="rect">
            <a:avLst/>
          </a:prstGeom>
          <a:noFill/>
        </p:spPr>
        <p:txBody>
          <a:bodyPr wrap="none">
            <a:spAutoFit/>
          </a:bodyPr>
          <a:lstStyle/>
          <a:p>
            <a:pPr>
              <a:defRPr/>
            </a:pPr>
            <a:r>
              <a:rPr lang="it-IT" b="1" dirty="0">
                <a:solidFill>
                  <a:schemeClr val="tx1"/>
                </a:solidFill>
                <a:latin typeface="+mn-lt"/>
              </a:rPr>
              <a:t>8,5</a:t>
            </a:r>
            <a:endParaRPr lang="it-IT" b="1" dirty="0">
              <a:solidFill>
                <a:schemeClr val="tx1"/>
              </a:solidFill>
              <a:latin typeface="+mn-lt"/>
            </a:endParaRPr>
          </a:p>
        </p:txBody>
      </p:sp>
      <p:sp>
        <p:nvSpPr>
          <p:cNvPr id="75" name="CasellaDiTesto 74"/>
          <p:cNvSpPr txBox="1"/>
          <p:nvPr/>
        </p:nvSpPr>
        <p:spPr>
          <a:xfrm>
            <a:off x="7927975" y="4297363"/>
            <a:ext cx="433388" cy="307975"/>
          </a:xfrm>
          <a:prstGeom prst="rect">
            <a:avLst/>
          </a:prstGeom>
          <a:noFill/>
        </p:spPr>
        <p:txBody>
          <a:bodyPr wrap="none">
            <a:spAutoFit/>
          </a:bodyPr>
          <a:lstStyle/>
          <a:p>
            <a:pPr>
              <a:defRPr/>
            </a:pPr>
            <a:r>
              <a:rPr lang="it-IT" b="1" dirty="0">
                <a:solidFill>
                  <a:schemeClr val="tx1"/>
                </a:solidFill>
                <a:latin typeface="+mn-lt"/>
              </a:rPr>
              <a:t>7,7</a:t>
            </a:r>
            <a:endParaRPr lang="it-IT" b="1" dirty="0">
              <a:solidFill>
                <a:schemeClr val="tx1"/>
              </a:solidFill>
              <a:latin typeface="+mn-lt"/>
            </a:endParaRPr>
          </a:p>
        </p:txBody>
      </p:sp>
      <p:sp>
        <p:nvSpPr>
          <p:cNvPr id="76" name="CasellaDiTesto 75"/>
          <p:cNvSpPr txBox="1"/>
          <p:nvPr/>
        </p:nvSpPr>
        <p:spPr>
          <a:xfrm>
            <a:off x="7937500" y="5057775"/>
            <a:ext cx="433388" cy="307975"/>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215066" name="Freccia in giù 72"/>
          <p:cNvSpPr>
            <a:spLocks noChangeArrowheads="1"/>
          </p:cNvSpPr>
          <p:nvPr/>
        </p:nvSpPr>
        <p:spPr bwMode="auto">
          <a:xfrm rot="10800000" flipH="1">
            <a:off x="8667750" y="3535363"/>
            <a:ext cx="360363" cy="285750"/>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15067" name="Freccia in giù 72"/>
          <p:cNvSpPr>
            <a:spLocks noChangeArrowheads="1"/>
          </p:cNvSpPr>
          <p:nvPr/>
        </p:nvSpPr>
        <p:spPr bwMode="auto">
          <a:xfrm rot="10800000" flipH="1">
            <a:off x="8680450" y="2162175"/>
            <a:ext cx="360363" cy="258763"/>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38" name="CasellaDiTesto 37"/>
          <p:cNvSpPr txBox="1"/>
          <p:nvPr/>
        </p:nvSpPr>
        <p:spPr>
          <a:xfrm>
            <a:off x="7145338" y="2870200"/>
            <a:ext cx="433387"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40" name="CasellaDiTesto 39"/>
          <p:cNvSpPr txBox="1"/>
          <p:nvPr/>
        </p:nvSpPr>
        <p:spPr>
          <a:xfrm>
            <a:off x="7162800" y="2100263"/>
            <a:ext cx="433388" cy="307975"/>
          </a:xfrm>
          <a:prstGeom prst="rect">
            <a:avLst/>
          </a:prstGeom>
          <a:noFill/>
        </p:spPr>
        <p:txBody>
          <a:bodyPr wrap="none">
            <a:spAutoFit/>
          </a:bodyPr>
          <a:lstStyle/>
          <a:p>
            <a:pPr>
              <a:defRPr/>
            </a:pPr>
            <a:r>
              <a:rPr lang="it-IT" b="1" dirty="0">
                <a:solidFill>
                  <a:schemeClr val="tx1"/>
                </a:solidFill>
                <a:latin typeface="+mn-lt"/>
              </a:rPr>
              <a:t>8,3</a:t>
            </a:r>
            <a:endParaRPr lang="it-IT" b="1" dirty="0">
              <a:solidFill>
                <a:schemeClr val="tx1"/>
              </a:solidFill>
              <a:latin typeface="+mn-lt"/>
            </a:endParaRPr>
          </a:p>
        </p:txBody>
      </p:sp>
      <p:sp>
        <p:nvSpPr>
          <p:cNvPr id="47" name="CasellaDiTesto 46"/>
          <p:cNvSpPr txBox="1"/>
          <p:nvPr/>
        </p:nvSpPr>
        <p:spPr>
          <a:xfrm>
            <a:off x="7150100" y="4308475"/>
            <a:ext cx="433388" cy="306388"/>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51" name="CasellaDiTesto 50"/>
          <p:cNvSpPr txBox="1"/>
          <p:nvPr/>
        </p:nvSpPr>
        <p:spPr>
          <a:xfrm>
            <a:off x="7158038" y="5072063"/>
            <a:ext cx="433387"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215072"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(204 CASI AD HOC)</a:t>
            </a:r>
          </a:p>
        </p:txBody>
      </p:sp>
      <p:sp>
        <p:nvSpPr>
          <p:cNvPr id="53" name="Ovale 52"/>
          <p:cNvSpPr/>
          <p:nvPr/>
        </p:nvSpPr>
        <p:spPr bwMode="auto">
          <a:xfrm>
            <a:off x="7051675" y="354012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9" name="CasellaDiTesto 58"/>
          <p:cNvSpPr txBox="1"/>
          <p:nvPr/>
        </p:nvSpPr>
        <p:spPr>
          <a:xfrm>
            <a:off x="7158038" y="3579813"/>
            <a:ext cx="433387" cy="307975"/>
          </a:xfrm>
          <a:prstGeom prst="rect">
            <a:avLst/>
          </a:prstGeom>
          <a:noFill/>
        </p:spPr>
        <p:txBody>
          <a:bodyPr wrap="none">
            <a:spAutoFit/>
          </a:bodyPr>
          <a:lstStyle/>
          <a:p>
            <a:pPr>
              <a:defRPr/>
            </a:pPr>
            <a:r>
              <a:rPr lang="it-IT" b="1" dirty="0">
                <a:solidFill>
                  <a:schemeClr val="tx1"/>
                </a:solidFill>
                <a:latin typeface="+mn-lt"/>
              </a:rPr>
              <a:t>7,9</a:t>
            </a:r>
            <a:endParaRPr lang="it-IT" b="1" dirty="0">
              <a:solidFill>
                <a:schemeClr val="tx1"/>
              </a:solidFill>
              <a:latin typeface="+mn-lt"/>
            </a:endParaRPr>
          </a:p>
        </p:txBody>
      </p:sp>
      <p:sp>
        <p:nvSpPr>
          <p:cNvPr id="50" name="Ovale 52"/>
          <p:cNvSpPr/>
          <p:nvPr/>
        </p:nvSpPr>
        <p:spPr bwMode="auto">
          <a:xfrm>
            <a:off x="7835900" y="353377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62" name="CasellaDiTesto 58"/>
          <p:cNvSpPr txBox="1"/>
          <p:nvPr/>
        </p:nvSpPr>
        <p:spPr>
          <a:xfrm>
            <a:off x="7942263" y="3573463"/>
            <a:ext cx="433387" cy="307975"/>
          </a:xfrm>
          <a:prstGeom prst="rect">
            <a:avLst/>
          </a:prstGeom>
          <a:noFill/>
        </p:spPr>
        <p:txBody>
          <a:bodyPr wrap="none">
            <a:spAutoFit/>
          </a:bodyPr>
          <a:lstStyle/>
          <a:p>
            <a:pPr>
              <a:defRPr/>
            </a:pPr>
            <a:r>
              <a:rPr lang="it-IT" b="1" dirty="0">
                <a:solidFill>
                  <a:schemeClr val="tx1"/>
                </a:solidFill>
                <a:latin typeface="+mn-lt"/>
              </a:rPr>
              <a:t>8,2</a:t>
            </a:r>
            <a:endParaRPr lang="it-IT" b="1" dirty="0">
              <a:solidFill>
                <a:schemeClr val="tx1"/>
              </a:solidFill>
              <a:latin typeface="+mn-lt"/>
            </a:endParaRPr>
          </a:p>
        </p:txBody>
      </p:sp>
      <p:sp>
        <p:nvSpPr>
          <p:cNvPr id="215077" name="Freccia in giù 72"/>
          <p:cNvSpPr>
            <a:spLocks noChangeArrowheads="1"/>
          </p:cNvSpPr>
          <p:nvPr/>
        </p:nvSpPr>
        <p:spPr bwMode="auto">
          <a:xfrm rot="10800000" flipH="1">
            <a:off x="8675688" y="5019675"/>
            <a:ext cx="360362" cy="285750"/>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15078" name="Freccia in giù 72"/>
          <p:cNvSpPr>
            <a:spLocks noChangeArrowheads="1"/>
          </p:cNvSpPr>
          <p:nvPr/>
        </p:nvSpPr>
        <p:spPr bwMode="auto">
          <a:xfrm rot="10800000" flipH="1">
            <a:off x="8682038" y="4294188"/>
            <a:ext cx="360362" cy="284162"/>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15079" name="Freccia in giù 72"/>
          <p:cNvSpPr>
            <a:spLocks noChangeArrowheads="1"/>
          </p:cNvSpPr>
          <p:nvPr/>
        </p:nvSpPr>
        <p:spPr bwMode="auto">
          <a:xfrm rot="10800000" flipH="1">
            <a:off x="8675688" y="2868613"/>
            <a:ext cx="360362" cy="258762"/>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p>
          <a:p>
            <a:pPr>
              <a:spcBef>
                <a:spcPct val="20000"/>
              </a:spcBef>
            </a:pPr>
            <a:r>
              <a:rPr lang="it-IT" sz="2100" i="1">
                <a:solidFill>
                  <a:srgbClr val="3366CC"/>
                </a:solidFill>
                <a:cs typeface="Arial" charset="0"/>
              </a:rPr>
              <a:t>TREND</a:t>
            </a:r>
            <a:endParaRPr lang="it-IT" sz="2100" i="1">
              <a:solidFill>
                <a:srgbClr val="FF0000"/>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 utenti soddisfatti,insoddisfatti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C3B4F07F-9480-4F03-A61B-C672CE3AAD63}" type="slidenum">
              <a:rPr lang="it-IT" smtClean="0"/>
              <a:pPr>
                <a:defRPr/>
              </a:pPr>
              <a:t>42</a:t>
            </a:fld>
            <a:endParaRPr lang="it-IT"/>
          </a:p>
        </p:txBody>
      </p:sp>
      <p:graphicFrame>
        <p:nvGraphicFramePr>
          <p:cNvPr id="21" name="Group 761"/>
          <p:cNvGraphicFramePr>
            <a:graphicFrameLocks noGrp="1"/>
          </p:cNvGraphicFramePr>
          <p:nvPr/>
        </p:nvGraphicFramePr>
        <p:xfrm>
          <a:off x="827088" y="908050"/>
          <a:ext cx="8137525" cy="5227638"/>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373546">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SEGNALAZIONE GUASTI</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 SEMESTRE 2011</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823581">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467637">
                <a:tc>
                  <a:txBody>
                    <a:bodyPr/>
                    <a:lstStyle/>
                    <a:p>
                      <a:pPr algn="l" rtl="0" fontAlgn="ctr"/>
                      <a:r>
                        <a:rPr lang="it-IT" sz="1200" b="0" i="1" u="none" strike="noStrike" dirty="0">
                          <a:solidFill>
                            <a:srgbClr val="000000"/>
                          </a:solidFill>
                          <a:latin typeface="Arial"/>
                        </a:rPr>
                        <a:t>Cortesia dell’operatore</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latin typeface="Arial"/>
                        </a:rPr>
                        <a:t>1%</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1%</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98%</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8,6</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8,3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a:effectLst/>
                          <a:latin typeface="Arial" panose="020B0604020202020204" pitchFamily="34" charset="0"/>
                        </a:rPr>
                        <a:t>2%</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a:effectLst/>
                          <a:latin typeface="Arial" panose="020B0604020202020204" pitchFamily="34" charset="0"/>
                        </a:rPr>
                        <a:t>97%</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8.5</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936832">
                <a:tc>
                  <a:txBody>
                    <a:bodyPr/>
                    <a:lstStyle/>
                    <a:p>
                      <a:pPr algn="l" fontAlgn="ctr"/>
                      <a:r>
                        <a:rPr lang="it-IT" sz="1200" b="0" i="1" u="none" strike="noStrike" dirty="0" smtClean="0">
                          <a:solidFill>
                            <a:srgbClr val="000000"/>
                          </a:solidFill>
                          <a:latin typeface="+mn-lt"/>
                        </a:rPr>
                        <a:t>Facilità di seguire le indicazioni date dal risponditore automatico</a:t>
                      </a:r>
                      <a:endParaRPr lang="it-IT" sz="1200" b="0" i="1" u="none" strike="noStrike" dirty="0">
                        <a:solidFill>
                          <a:srgbClr val="000000"/>
                        </a:solidFill>
                        <a:latin typeface="+mn-lt"/>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latin typeface="Arial"/>
                        </a:rPr>
                        <a:t>1%</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96%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7,8</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2%</a:t>
                      </a:r>
                      <a:endParaRPr lang="it-IT" sz="1400" b="0" i="0" u="none" strike="noStrike" kern="1200" dirty="0">
                        <a:solidFill>
                          <a:srgbClr val="000000"/>
                        </a:solidFill>
                        <a:latin typeface="Arial"/>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7,5</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a:effectLst/>
                          <a:latin typeface="Arial" panose="020B0604020202020204" pitchFamily="34" charset="0"/>
                        </a:rPr>
                        <a:t>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a:effectLst/>
                          <a:latin typeface="Arial" panose="020B0604020202020204" pitchFamily="34" charset="0"/>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8.0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1307701">
                <a:tc>
                  <a:txBody>
                    <a:bodyPr/>
                    <a:lstStyle/>
                    <a:p>
                      <a:pPr algn="l" rtl="0" fontAlgn="ctr"/>
                      <a:r>
                        <a:rPr lang="it-IT" sz="1200" b="0" i="1" u="none" strike="noStrike" dirty="0" smtClean="0">
                          <a:solidFill>
                            <a:srgbClr val="000000"/>
                          </a:solidFill>
                          <a:latin typeface="+mn-lt"/>
                        </a:rPr>
                        <a:t>Chiarezza e le correttezza delle informazioni fornite dall’addetto che le ha risposto al telefono</a:t>
                      </a:r>
                      <a:endParaRPr lang="it-IT" sz="12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smtClean="0">
                          <a:latin typeface="Arial"/>
                        </a:rPr>
                        <a:t>-</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a:t>
                      </a:r>
                      <a:endParaRPr lang="it-IT" sz="1400" b="0" i="0" u="none" strike="noStrike" dirty="0">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1</a:t>
                      </a:r>
                      <a:r>
                        <a:rPr lang="it-IT" sz="1400" b="0" i="0" u="none" strike="noStrike" kern="1200" dirty="0" smtClean="0">
                          <a:solidFill>
                            <a:srgbClr val="000000"/>
                          </a:solidFill>
                          <a:latin typeface="Arial"/>
                          <a:ea typeface="+mn-ea"/>
                          <a:cs typeface="+mn-cs"/>
                        </a:rPr>
                        <a:t>%</a:t>
                      </a:r>
                      <a:endParaRPr lang="it-IT" sz="1400" b="0" i="0" u="none" strike="noStrike" kern="1200" dirty="0">
                        <a:solidFill>
                          <a:srgbClr val="000000"/>
                        </a:solidFill>
                        <a:latin typeface="Arial"/>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95%</a:t>
                      </a:r>
                      <a:endParaRPr lang="it-IT" sz="1400" b="0" i="0" u="none" strike="noStrike" kern="1200" dirty="0">
                        <a:solidFill>
                          <a:srgbClr val="000000"/>
                        </a:solidFill>
                        <a:latin typeface="Arial"/>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8,3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smtClean="0">
                          <a:effectLst/>
                          <a:latin typeface="Arial" panose="020B0604020202020204" pitchFamily="34" charset="0"/>
                        </a:rPr>
                        <a:t>3%</a:t>
                      </a:r>
                      <a:endParaRPr lang="en-US" sz="1400" b="1"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8.2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936832">
                <a:tc>
                  <a:txBody>
                    <a:bodyPr/>
                    <a:lstStyle/>
                    <a:p>
                      <a:pPr algn="l" rtl="0" fontAlgn="ctr"/>
                      <a:r>
                        <a:rPr lang="it-IT" sz="1200" b="0" i="1" u="none" strike="noStrike" dirty="0">
                          <a:solidFill>
                            <a:srgbClr val="000000"/>
                          </a:solidFill>
                          <a:latin typeface="Arial"/>
                        </a:rPr>
                        <a:t>Facilità </a:t>
                      </a:r>
                      <a:r>
                        <a:rPr lang="it-IT" sz="1200" b="0" i="1" u="none" strike="noStrike" dirty="0" smtClean="0">
                          <a:solidFill>
                            <a:srgbClr val="000000"/>
                          </a:solidFill>
                          <a:latin typeface="Arial"/>
                        </a:rPr>
                        <a:t>di</a:t>
                      </a:r>
                      <a:r>
                        <a:rPr lang="it-IT" sz="1200" b="0" i="1" u="none" strike="noStrike" baseline="0" dirty="0" smtClean="0">
                          <a:solidFill>
                            <a:srgbClr val="000000"/>
                          </a:solidFill>
                          <a:latin typeface="+mn-lt"/>
                        </a:rPr>
                        <a:t> accedere al servizio prima di parlare con l’operatore</a:t>
                      </a:r>
                      <a:endParaRPr lang="it-IT" sz="12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90%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7,4</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7,5</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a:effectLst/>
                          <a:latin typeface="Arial" panose="020B0604020202020204" pitchFamily="34" charset="0"/>
                        </a:rPr>
                        <a:t>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92%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7.7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380527">
                <a:tc>
                  <a:txBody>
                    <a:bodyPr/>
                    <a:lstStyle/>
                    <a:p>
                      <a:pPr algn="l" rtl="0" fontAlgn="ctr"/>
                      <a:r>
                        <a:rPr lang="it-IT" sz="1200" b="0" i="1" u="none" strike="noStrike" dirty="0">
                          <a:solidFill>
                            <a:srgbClr val="000000"/>
                          </a:solidFill>
                          <a:latin typeface="Arial"/>
                        </a:rPr>
                        <a:t>Tempi di attesa al telefono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latin typeface="Arial"/>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10%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85%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7,1</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7,4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a:effectLst/>
                          <a:latin typeface="Arial" panose="020B0604020202020204" pitchFamily="34" charset="0"/>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89%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7.6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bl>
          </a:graphicData>
        </a:graphic>
      </p:graphicFrame>
      <p:sp>
        <p:nvSpPr>
          <p:cNvPr id="217195" name="CasellaDiTesto 21"/>
          <p:cNvSpPr txBox="1">
            <a:spLocks noChangeArrowheads="1"/>
          </p:cNvSpPr>
          <p:nvPr/>
        </p:nvSpPr>
        <p:spPr bwMode="auto">
          <a:xfrm>
            <a:off x="1898650" y="1884363"/>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17196" name="CasellaDiTesto 22"/>
          <p:cNvSpPr txBox="1">
            <a:spLocks noChangeArrowheads="1"/>
          </p:cNvSpPr>
          <p:nvPr/>
        </p:nvSpPr>
        <p:spPr bwMode="auto">
          <a:xfrm>
            <a:off x="2574925" y="1865313"/>
            <a:ext cx="401638"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17197" name="CasellaDiTesto 24"/>
          <p:cNvSpPr txBox="1">
            <a:spLocks noChangeArrowheads="1"/>
          </p:cNvSpPr>
          <p:nvPr/>
        </p:nvSpPr>
        <p:spPr bwMode="auto">
          <a:xfrm>
            <a:off x="3078163" y="1865313"/>
            <a:ext cx="660400"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17198" name="CasellaDiTesto 28"/>
          <p:cNvSpPr txBox="1">
            <a:spLocks noChangeArrowheads="1"/>
          </p:cNvSpPr>
          <p:nvPr/>
        </p:nvSpPr>
        <p:spPr bwMode="auto">
          <a:xfrm>
            <a:off x="4203700" y="1865313"/>
            <a:ext cx="560388"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17199" name="CasellaDiTesto 29"/>
          <p:cNvSpPr txBox="1">
            <a:spLocks noChangeArrowheads="1"/>
          </p:cNvSpPr>
          <p:nvPr/>
        </p:nvSpPr>
        <p:spPr bwMode="auto">
          <a:xfrm>
            <a:off x="4910138" y="1866900"/>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17200" name="CasellaDiTesto 30"/>
          <p:cNvSpPr txBox="1">
            <a:spLocks noChangeArrowheads="1"/>
          </p:cNvSpPr>
          <p:nvPr/>
        </p:nvSpPr>
        <p:spPr bwMode="auto">
          <a:xfrm>
            <a:off x="5414963" y="1866900"/>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17201" name="CasellaDiTesto 34"/>
          <p:cNvSpPr txBox="1">
            <a:spLocks noChangeArrowheads="1"/>
          </p:cNvSpPr>
          <p:nvPr/>
        </p:nvSpPr>
        <p:spPr bwMode="auto">
          <a:xfrm>
            <a:off x="6619875" y="1890713"/>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17202" name="CasellaDiTesto 35"/>
          <p:cNvSpPr txBox="1">
            <a:spLocks noChangeArrowheads="1"/>
          </p:cNvSpPr>
          <p:nvPr/>
        </p:nvSpPr>
        <p:spPr bwMode="auto">
          <a:xfrm>
            <a:off x="7296150" y="1870075"/>
            <a:ext cx="40163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17203" name="CasellaDiTesto 36"/>
          <p:cNvSpPr txBox="1">
            <a:spLocks noChangeArrowheads="1"/>
          </p:cNvSpPr>
          <p:nvPr/>
        </p:nvSpPr>
        <p:spPr bwMode="auto">
          <a:xfrm>
            <a:off x="7799388" y="1870075"/>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17204"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(204 CASI AD HOC)</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p>
          <a:p>
            <a:pPr>
              <a:spcBef>
                <a:spcPct val="20000"/>
              </a:spcBef>
            </a:pPr>
            <a:r>
              <a:rPr lang="it-IT" sz="2100" i="1">
                <a:solidFill>
                  <a:srgbClr val="3366CC"/>
                </a:solidFill>
                <a:cs typeface="Arial" charset="0"/>
              </a:rPr>
              <a:t>2° SEMESTRE 2012 – PER TARGET</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defRPr/>
            </a:pPr>
            <a:r>
              <a:rPr lang="it-IT" sz="1800" dirty="0">
                <a:solidFill>
                  <a:schemeClr val="bg1"/>
                </a:solidFill>
              </a:rPr>
              <a:t>CALL BACK SEGNALAZIONE GUASTI</a:t>
            </a:r>
            <a:r>
              <a:rPr lang="it-IT" sz="1800" dirty="0">
                <a:solidFill>
                  <a:schemeClr val="bg1"/>
                </a:solidFill>
              </a:rPr>
              <a:t/>
            </a:r>
            <a:br>
              <a:rPr lang="it-IT" sz="1800" dirty="0">
                <a:solidFill>
                  <a:schemeClr val="bg1"/>
                </a:solidFill>
              </a:rPr>
            </a:br>
            <a:r>
              <a:rPr lang="it-IT" sz="1800" i="1" dirty="0">
                <a:solidFill>
                  <a:schemeClr val="bg1"/>
                </a:solidFill>
              </a:rPr>
              <a:t>% utenti soddisfatti,insoddisfatti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3057D827-485F-47EB-B4EC-B580A22AAA46}" type="slidenum">
              <a:rPr lang="it-IT" smtClean="0"/>
              <a:pPr>
                <a:defRPr/>
              </a:pPr>
              <a:t>43</a:t>
            </a:fld>
            <a:endParaRPr lang="it-IT"/>
          </a:p>
        </p:txBody>
      </p:sp>
      <p:graphicFrame>
        <p:nvGraphicFramePr>
          <p:cNvPr id="26" name="Group 761"/>
          <p:cNvGraphicFramePr>
            <a:graphicFrameLocks noGrp="1"/>
          </p:cNvGraphicFramePr>
          <p:nvPr/>
        </p:nvGraphicFramePr>
        <p:xfrm>
          <a:off x="755650" y="1268413"/>
          <a:ext cx="8137525" cy="4681537"/>
        </p:xfrm>
        <a:graphic>
          <a:graphicData uri="http://schemas.openxmlformats.org/drawingml/2006/table">
            <a:tbl>
              <a:tblPr>
                <a:tableStyleId>{EB344D84-9AFB-497E-A393-DC336BA19D2E}</a:tableStyleId>
              </a:tblPr>
              <a:tblGrid>
                <a:gridCol w="1855784"/>
                <a:gridCol w="856516"/>
                <a:gridCol w="856516"/>
                <a:gridCol w="856516"/>
                <a:gridCol w="571011"/>
                <a:gridCol w="927893"/>
                <a:gridCol w="856516"/>
                <a:gridCol w="785140"/>
                <a:gridCol w="571011"/>
              </a:tblGrid>
              <a:tr h="57314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RELAZIONE NUMERO VERDE SEGNALAZIONE GUASTI</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i="0" dirty="0" smtClean="0"/>
                        <a:t>CAMPIONE</a:t>
                      </a:r>
                      <a:r>
                        <a:rPr lang="it-IT" sz="1400" b="1" i="0" baseline="0" dirty="0" smtClean="0"/>
                        <a:t> NUMERO VERDE</a:t>
                      </a:r>
                      <a:endParaRPr lang="it-IT" sz="1400" b="1" i="0" dirty="0" smtClean="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algn="ctr"/>
                      <a:r>
                        <a:rPr lang="it-IT" sz="1400" b="1" dirty="0" smtClean="0"/>
                        <a:t>CAMPIONE NUMERO REPERIBILITA’</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689695">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669134">
                <a:tc>
                  <a:txBody>
                    <a:bodyPr/>
                    <a:lstStyle/>
                    <a:p>
                      <a:pPr algn="l" fontAlgn="b"/>
                      <a:r>
                        <a:rPr lang="it-IT" sz="1200" b="0" i="1" u="none" strike="noStrike" dirty="0">
                          <a:latin typeface="Arial"/>
                        </a:rPr>
                        <a:t>Facilità di eseguire le indicazioni del risponditore automatico</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smtClean="0">
                          <a:latin typeface="Arial"/>
                        </a:rPr>
                        <a:t>3%</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3%</a:t>
                      </a:r>
                      <a:endParaRPr lang="it-IT" sz="1400" b="0" i="0" u="none" strike="noStrike" dirty="0">
                        <a:latin typeface="Arial"/>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94%</a:t>
                      </a:r>
                      <a:endParaRPr lang="it-IT" sz="1400" b="0" i="0" u="none" strike="noStrike" dirty="0">
                        <a:latin typeface="Arial"/>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7,9</a:t>
                      </a:r>
                      <a:endParaRPr lang="it-IT" sz="1400" b="1" i="0" u="none" strike="noStrike" dirty="0">
                        <a:latin typeface="Arial"/>
                      </a:endParaRP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0</a:t>
                      </a:r>
                      <a:r>
                        <a:rPr lang="it-IT" sz="1400" b="0" i="0" u="none" strike="noStrike" dirty="0" smtClean="0">
                          <a:latin typeface="Arial"/>
                        </a:rPr>
                        <a:t>%</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2%</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98%</a:t>
                      </a:r>
                      <a:endParaRPr lang="it-IT" sz="1400" b="0" i="0" u="none" strike="noStrike" dirty="0">
                        <a:latin typeface="Arial"/>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8,3</a:t>
                      </a:r>
                      <a:endParaRPr lang="it-IT" sz="1400" b="1" i="0" u="none" strike="noStrike" dirty="0">
                        <a:latin typeface="Arial"/>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669134">
                <a:tc>
                  <a:txBody>
                    <a:bodyPr/>
                    <a:lstStyle/>
                    <a:p>
                      <a:pPr algn="l" fontAlgn="b"/>
                      <a:r>
                        <a:rPr lang="it-IT" sz="1200" b="0" i="1" u="none" strike="noStrike" dirty="0" smtClean="0">
                          <a:latin typeface="+mn-lt"/>
                        </a:rPr>
                        <a:t>Facilità di accedere al servizio prima di parlare con l’operatore </a:t>
                      </a:r>
                      <a:endParaRPr lang="it-IT" sz="1200" b="0" i="1" u="none" strike="noStrike" dirty="0">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7,4</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0%</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7,9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69134">
                <a:tc>
                  <a:txBody>
                    <a:bodyPr/>
                    <a:lstStyle/>
                    <a:p>
                      <a:pPr algn="l" fontAlgn="b"/>
                      <a:r>
                        <a:rPr lang="it-IT" sz="1200" b="0" i="1" u="none" strike="noStrike" dirty="0">
                          <a:latin typeface="Arial"/>
                        </a:rPr>
                        <a:t>Cortesia dell’operatore</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latin typeface="Arial"/>
                        </a:rPr>
                        <a:t>1%</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2</a:t>
                      </a:r>
                      <a:r>
                        <a:rPr lang="it-IT" sz="1400" b="0" i="0" u="none" strike="noStrike" dirty="0" smtClean="0">
                          <a:latin typeface="Arial"/>
                        </a:rPr>
                        <a:t>%</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97%</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8,6</a:t>
                      </a:r>
                      <a:endParaRPr lang="it-IT" sz="1400" b="1" i="0" u="none" strike="noStrike" dirty="0">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2%</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94%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8,5</a:t>
                      </a:r>
                      <a:endParaRPr lang="it-IT" sz="1400" b="1"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6913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200" b="0" i="1" u="none" strike="noStrike" dirty="0" smtClean="0">
                          <a:latin typeface="+mn-lt"/>
                        </a:rPr>
                        <a:t>Tempi di attesa al telefono per parlare con l’operatore </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latin typeface="Arial"/>
                        </a:rPr>
                        <a:t>5</a:t>
                      </a:r>
                      <a:r>
                        <a:rPr lang="it-IT" sz="1400" b="0" i="0" u="none" strike="noStrike" dirty="0" smtClean="0">
                          <a:latin typeface="Arial"/>
                        </a:rPr>
                        <a:t>%</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8</a:t>
                      </a:r>
                      <a:r>
                        <a:rPr lang="it-IT" sz="1400" b="0" i="0" u="none" strike="noStrike" dirty="0" smtClean="0">
                          <a:latin typeface="Arial"/>
                        </a:rPr>
                        <a:t>%</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87%</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7,5</a:t>
                      </a:r>
                      <a:endParaRPr lang="it-IT" sz="1400" b="1" i="0" u="none" strike="noStrike" dirty="0">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6</a:t>
                      </a:r>
                      <a:r>
                        <a:rPr lang="it-IT" sz="1400" b="0" i="0" u="none" strike="noStrike" dirty="0" smtClean="0">
                          <a:latin typeface="Arial"/>
                        </a:rPr>
                        <a:t>%</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0</a:t>
                      </a:r>
                      <a:r>
                        <a:rPr lang="it-IT" sz="1400" b="0" i="0" u="none" strike="noStrike" dirty="0" smtClean="0">
                          <a:latin typeface="Arial"/>
                        </a:rPr>
                        <a:t>%</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94%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7,7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6913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200" b="0" i="1" u="none" strike="noStrike" dirty="0" smtClean="0">
                          <a:solidFill>
                            <a:srgbClr val="000000"/>
                          </a:solidFill>
                          <a:latin typeface="+mn-lt"/>
                        </a:rPr>
                        <a:t>Chiarezza e le correttezza delle informazioni fornite dall’addetto che le ha risposto al telefono</a:t>
                      </a:r>
                      <a:r>
                        <a:rPr lang="it-IT" sz="1200" b="0" i="1" u="none" strike="noStrike" dirty="0" smtClean="0">
                          <a:latin typeface="Arial"/>
                        </a:rPr>
                        <a:t> </a:t>
                      </a:r>
                      <a:endParaRPr lang="it-IT" sz="1200" b="0" i="1" u="none" strike="noStrike" dirty="0">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400" b="0" i="0" u="none" strike="noStrike" dirty="0">
                          <a:latin typeface="Arial"/>
                        </a:rPr>
                        <a:t>1</a:t>
                      </a:r>
                      <a:r>
                        <a:rPr lang="it-IT" sz="1400" b="0" i="0" u="none" strike="noStrike" dirty="0" smtClean="0">
                          <a:latin typeface="Arial"/>
                        </a:rPr>
                        <a:t>%</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latin typeface="Arial"/>
                        </a:rPr>
                        <a:t>2</a:t>
                      </a:r>
                      <a:r>
                        <a:rPr lang="it-IT" sz="1400" b="0" i="0" u="none" strike="noStrike" dirty="0" smtClean="0">
                          <a:latin typeface="Arial"/>
                        </a:rPr>
                        <a:t>%</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smtClean="0">
                          <a:latin typeface="Arial"/>
                        </a:rPr>
                        <a:t>97%</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smtClean="0">
                          <a:latin typeface="Arial"/>
                        </a:rPr>
                        <a:t>8,2</a:t>
                      </a:r>
                      <a:endParaRPr lang="it-IT" sz="1400" b="1" i="0" u="none" strike="noStrike" dirty="0">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latin typeface="Arial"/>
                        </a:rPr>
                        <a:t>8</a:t>
                      </a:r>
                      <a:r>
                        <a:rPr lang="it-IT" sz="1400" b="0" i="0" u="none" strike="noStrike" dirty="0" smtClean="0">
                          <a:latin typeface="Arial"/>
                        </a:rPr>
                        <a:t>%</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latin typeface="Arial"/>
                        </a:rPr>
                        <a:t>2</a:t>
                      </a:r>
                      <a:r>
                        <a:rPr lang="it-IT" sz="1400" b="0" i="0" u="none" strike="noStrike" dirty="0" smtClean="0">
                          <a:latin typeface="Arial"/>
                        </a:rPr>
                        <a:t>%</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smtClean="0">
                          <a:latin typeface="Arial"/>
                        </a:rPr>
                        <a:t>90%</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smtClean="0">
                          <a:latin typeface="Arial"/>
                        </a:rPr>
                        <a:t>7,9</a:t>
                      </a:r>
                      <a:endParaRPr lang="it-IT" sz="1400" b="1"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218183" name="CasellaDiTesto 26"/>
          <p:cNvSpPr txBox="1">
            <a:spLocks noChangeArrowheads="1"/>
          </p:cNvSpPr>
          <p:nvPr/>
        </p:nvSpPr>
        <p:spPr bwMode="auto">
          <a:xfrm>
            <a:off x="2714625" y="2249488"/>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18184" name="CasellaDiTesto 27"/>
          <p:cNvSpPr txBox="1">
            <a:spLocks noChangeArrowheads="1"/>
          </p:cNvSpPr>
          <p:nvPr/>
        </p:nvSpPr>
        <p:spPr bwMode="auto">
          <a:xfrm>
            <a:off x="3665538" y="2230438"/>
            <a:ext cx="401637"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18185" name="CasellaDiTesto 28"/>
          <p:cNvSpPr txBox="1">
            <a:spLocks noChangeArrowheads="1"/>
          </p:cNvSpPr>
          <p:nvPr/>
        </p:nvSpPr>
        <p:spPr bwMode="auto">
          <a:xfrm>
            <a:off x="4414838" y="2230438"/>
            <a:ext cx="661987"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18186" name="CasellaDiTesto 29"/>
          <p:cNvSpPr txBox="1">
            <a:spLocks noChangeArrowheads="1"/>
          </p:cNvSpPr>
          <p:nvPr/>
        </p:nvSpPr>
        <p:spPr bwMode="auto">
          <a:xfrm>
            <a:off x="5954713" y="2268538"/>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18187" name="CasellaDiTesto 30"/>
          <p:cNvSpPr txBox="1">
            <a:spLocks noChangeArrowheads="1"/>
          </p:cNvSpPr>
          <p:nvPr/>
        </p:nvSpPr>
        <p:spPr bwMode="auto">
          <a:xfrm>
            <a:off x="6905625" y="2249488"/>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18188" name="CasellaDiTesto 31"/>
          <p:cNvSpPr txBox="1">
            <a:spLocks noChangeArrowheads="1"/>
          </p:cNvSpPr>
          <p:nvPr/>
        </p:nvSpPr>
        <p:spPr bwMode="auto">
          <a:xfrm>
            <a:off x="7654925" y="2249488"/>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18189"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(204 CASI AD HOC)</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DI SEGNALAZIONE GUASTI - </a:t>
            </a:r>
            <a:r>
              <a:rPr lang="it-IT" sz="2100" i="1">
                <a:solidFill>
                  <a:srgbClr val="3366CC"/>
                </a:solidFill>
                <a:cs typeface="Arial" charset="0"/>
              </a:rPr>
              <a:t>2° SEMESTRE 2012</a:t>
            </a:r>
          </a:p>
        </p:txBody>
      </p:sp>
      <p:sp>
        <p:nvSpPr>
          <p:cNvPr id="514054" name="Text Box 3"/>
          <p:cNvSpPr txBox="1">
            <a:spLocks noChangeArrowheads="1"/>
          </p:cNvSpPr>
          <p:nvPr/>
        </p:nvSpPr>
        <p:spPr bwMode="auto">
          <a:xfrm>
            <a:off x="755650" y="1077913"/>
            <a:ext cx="824547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sono per Lei i due più importanti?</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8" name="Segnaposto numero diapositiva 7"/>
          <p:cNvSpPr>
            <a:spLocks noGrp="1"/>
          </p:cNvSpPr>
          <p:nvPr>
            <p:ph type="sldNum" sz="quarter" idx="10"/>
          </p:nvPr>
        </p:nvSpPr>
        <p:spPr/>
        <p:txBody>
          <a:bodyPr/>
          <a:lstStyle/>
          <a:p>
            <a:pPr>
              <a:defRPr/>
            </a:pPr>
            <a:fld id="{87DAD13C-4459-4D77-A7BF-A6A1EEEF4C90}" type="slidenum">
              <a:rPr lang="it-IT" smtClean="0"/>
              <a:pPr>
                <a:defRPr/>
              </a:pPr>
              <a:t>44</a:t>
            </a:fld>
            <a:endParaRPr lang="it-IT"/>
          </a:p>
        </p:txBody>
      </p:sp>
      <p:sp>
        <p:nvSpPr>
          <p:cNvPr id="219142"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(204 CASI AD HOC)</a:t>
            </a:r>
          </a:p>
        </p:txBody>
      </p:sp>
      <p:graphicFrame>
        <p:nvGraphicFramePr>
          <p:cNvPr id="219143" name="Object 3"/>
          <p:cNvGraphicFramePr>
            <a:graphicFrameLocks noChangeAspect="1"/>
          </p:cNvGraphicFramePr>
          <p:nvPr/>
        </p:nvGraphicFramePr>
        <p:xfrm>
          <a:off x="1281113" y="1649413"/>
          <a:ext cx="7223125" cy="4664075"/>
        </p:xfrm>
        <a:graphic>
          <a:graphicData uri="http://schemas.openxmlformats.org/presentationml/2006/ole">
            <p:oleObj spid="_x0000_s219143" r:id="rId4" imgW="7224386" imgH="4663844" progId="Excel.Chart.8">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161" name="Grafico 31"/>
          <p:cNvGraphicFramePr>
            <a:graphicFrameLocks/>
          </p:cNvGraphicFramePr>
          <p:nvPr/>
        </p:nvGraphicFramePr>
        <p:xfrm>
          <a:off x="1784350" y="1290638"/>
          <a:ext cx="6367463" cy="4205287"/>
        </p:xfrm>
        <a:graphic>
          <a:graphicData uri="http://schemas.openxmlformats.org/presentationml/2006/ole">
            <p:oleObj spid="_x0000_s220161" r:id="rId3" imgW="6364776" imgH="4206605" progId="Excel.Chart.8">
              <p:embed/>
            </p:oleObj>
          </a:graphicData>
        </a:graphic>
      </p:graphicFrame>
      <p:sp>
        <p:nvSpPr>
          <p:cNvPr id="22016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SEGNALAZIONE GUASTI</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a:solidFill>
                  <a:schemeClr val="bg1"/>
                </a:solidFill>
              </a:rPr>
              <a:t>LE PRIORITÀ DI INTERVENTO</a:t>
            </a:r>
            <a:endParaRPr lang="it-IT" sz="1800">
              <a:solidFill>
                <a:schemeClr val="bg1"/>
              </a:solidFill>
              <a:effectLst>
                <a:outerShdw blurRad="38100" dist="38100" dir="2700000" algn="tl">
                  <a:srgbClr val="C0C0C0"/>
                </a:outerShdw>
              </a:effectLst>
            </a:endParaRPr>
          </a:p>
        </p:txBody>
      </p:sp>
      <p:grpSp>
        <p:nvGrpSpPr>
          <p:cNvPr id="220164" name="Gruppo 26"/>
          <p:cNvGrpSpPr>
            <a:grpSpLocks/>
          </p:cNvGrpSpPr>
          <p:nvPr/>
        </p:nvGrpSpPr>
        <p:grpSpPr bwMode="auto">
          <a:xfrm>
            <a:off x="1323975" y="714375"/>
            <a:ext cx="7462838" cy="5407025"/>
            <a:chOff x="785813" y="714375"/>
            <a:chExt cx="7462837" cy="5407025"/>
          </a:xfrm>
        </p:grpSpPr>
        <p:sp>
          <p:nvSpPr>
            <p:cNvPr id="307203" name="Text Box 4"/>
            <p:cNvSpPr txBox="1">
              <a:spLocks noChangeArrowheads="1"/>
            </p:cNvSpPr>
            <p:nvPr/>
          </p:nvSpPr>
          <p:spPr bwMode="auto">
            <a:xfrm>
              <a:off x="1416051" y="1058863"/>
              <a:ext cx="1230312"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243637" y="105886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286500" y="5480050"/>
              <a:ext cx="1184275" cy="23018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382713" y="5475288"/>
              <a:ext cx="1182688" cy="230187"/>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357313" y="5749925"/>
              <a:ext cx="6072187"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5400000">
              <a:off x="-1014411" y="315912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5400000">
              <a:off x="751682" y="4874419"/>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pic>
          <p:nvPicPr>
            <p:cNvPr id="220173" name="Picture 40" descr="AEN_159"/>
            <p:cNvPicPr>
              <a:picLocks noChangeAspect="1" noChangeArrowheads="1"/>
            </p:cNvPicPr>
            <p:nvPr/>
          </p:nvPicPr>
          <p:blipFill>
            <a:blip r:embed="rId4"/>
            <a:srcRect/>
            <a:stretch>
              <a:fillRect/>
            </a:stretch>
          </p:blipFill>
          <p:spPr bwMode="auto">
            <a:xfrm>
              <a:off x="7500938" y="714375"/>
              <a:ext cx="582612" cy="595313"/>
            </a:xfrm>
            <a:prstGeom prst="rect">
              <a:avLst/>
            </a:prstGeom>
            <a:solidFill>
              <a:schemeClr val="bg1"/>
            </a:solidFill>
            <a:ln w="28575">
              <a:noFill/>
              <a:miter lim="800000"/>
              <a:headEnd/>
              <a:tailEnd/>
            </a:ln>
          </p:spPr>
        </p:pic>
        <p:pic>
          <p:nvPicPr>
            <p:cNvPr id="220174" name="Picture 41" descr="lente"/>
            <p:cNvPicPr>
              <a:picLocks noChangeAspect="1" noChangeArrowheads="1"/>
            </p:cNvPicPr>
            <p:nvPr/>
          </p:nvPicPr>
          <p:blipFill>
            <a:blip r:embed="rId5"/>
            <a:srcRect/>
            <a:stretch>
              <a:fillRect/>
            </a:stretch>
          </p:blipFill>
          <p:spPr bwMode="auto">
            <a:xfrm>
              <a:off x="785813" y="752475"/>
              <a:ext cx="639762" cy="642938"/>
            </a:xfrm>
            <a:prstGeom prst="rect">
              <a:avLst/>
            </a:prstGeom>
            <a:solidFill>
              <a:schemeClr val="bg1"/>
            </a:solidFill>
            <a:ln w="28575">
              <a:noFill/>
              <a:miter lim="800000"/>
              <a:headEnd/>
              <a:tailEnd/>
            </a:ln>
          </p:spPr>
        </p:pic>
        <p:pic>
          <p:nvPicPr>
            <p:cNvPr id="220175" name="Picture 45" descr="marketing_usability_main">
              <a:hlinkClick r:id="rId6"/>
            </p:cNvPr>
            <p:cNvPicPr>
              <a:picLocks noChangeAspect="1" noChangeArrowheads="1"/>
            </p:cNvPicPr>
            <p:nvPr/>
          </p:nvPicPr>
          <p:blipFill>
            <a:blip r:embed="rId7"/>
            <a:srcRect/>
            <a:stretch>
              <a:fillRect/>
            </a:stretch>
          </p:blipFill>
          <p:spPr bwMode="auto">
            <a:xfrm>
              <a:off x="7500938" y="5429250"/>
              <a:ext cx="747712" cy="592138"/>
            </a:xfrm>
            <a:prstGeom prst="rect">
              <a:avLst/>
            </a:prstGeom>
            <a:solidFill>
              <a:schemeClr val="bg1"/>
            </a:solidFill>
            <a:ln w="28575">
              <a:noFill/>
              <a:miter lim="800000"/>
              <a:headEnd/>
              <a:tailEnd/>
            </a:ln>
          </p:spPr>
        </p:pic>
        <p:pic>
          <p:nvPicPr>
            <p:cNvPr id="220176" name="Picture 46" descr="BWBW0157"/>
            <p:cNvPicPr>
              <a:picLocks noChangeAspect="1" noChangeArrowheads="1"/>
            </p:cNvPicPr>
            <p:nvPr/>
          </p:nvPicPr>
          <p:blipFill>
            <a:blip r:embed="rId8"/>
            <a:srcRect/>
            <a:stretch>
              <a:fillRect/>
            </a:stretch>
          </p:blipFill>
          <p:spPr bwMode="auto">
            <a:xfrm>
              <a:off x="860425" y="5429250"/>
              <a:ext cx="450850" cy="514350"/>
            </a:xfrm>
            <a:prstGeom prst="rect">
              <a:avLst/>
            </a:prstGeom>
            <a:noFill/>
            <a:ln w="9525">
              <a:noFill/>
              <a:miter lim="800000"/>
              <a:headEnd/>
              <a:tailEnd/>
            </a:ln>
          </p:spPr>
        </p:pic>
        <p:sp>
          <p:nvSpPr>
            <p:cNvPr id="37" name="Rectangle 23"/>
            <p:cNvSpPr>
              <a:spLocks noChangeArrowheads="1"/>
            </p:cNvSpPr>
            <p:nvPr/>
          </p:nvSpPr>
          <p:spPr bwMode="auto">
            <a:xfrm rot="16200000">
              <a:off x="3338514" y="2352675"/>
              <a:ext cx="1871662" cy="21113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a:t>
              </a:r>
              <a:r>
                <a:rPr lang="it-IT" sz="900" dirty="0">
                  <a:solidFill>
                    <a:schemeClr val="tx1"/>
                  </a:solidFill>
                  <a:latin typeface="+mn-lt"/>
                </a:rPr>
                <a:t>: 20% </a:t>
              </a:r>
            </a:p>
          </p:txBody>
        </p:sp>
        <p:sp>
          <p:nvSpPr>
            <p:cNvPr id="38" name="Text Box 36"/>
            <p:cNvSpPr txBox="1">
              <a:spLocks noChangeArrowheads="1"/>
            </p:cNvSpPr>
            <p:nvPr/>
          </p:nvSpPr>
          <p:spPr bwMode="auto">
            <a:xfrm rot="-5400000">
              <a:off x="750094" y="1397794"/>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214438" y="587057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6911975"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83" name="Rectangle 22"/>
            <p:cNvSpPr>
              <a:spLocks noChangeArrowheads="1"/>
            </p:cNvSpPr>
            <p:nvPr/>
          </p:nvSpPr>
          <p:spPr bwMode="auto">
            <a:xfrm>
              <a:off x="4525962" y="4465638"/>
              <a:ext cx="1214438"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TEMPI ATTESA</a:t>
              </a:r>
              <a:br>
                <a:rPr lang="it-IT" sz="900" dirty="0">
                  <a:solidFill>
                    <a:schemeClr val="tx1"/>
                  </a:solidFill>
                  <a:latin typeface="+mn-lt"/>
                </a:rPr>
              </a:br>
              <a:r>
                <a:rPr lang="it-IT" sz="900" dirty="0">
                  <a:solidFill>
                    <a:schemeClr val="tx1"/>
                  </a:solidFill>
                  <a:latin typeface="+mn-lt"/>
                </a:rPr>
                <a:t>PER PARLARE CON OPERATORE</a:t>
              </a:r>
            </a:p>
          </p:txBody>
        </p:sp>
        <p:sp>
          <p:nvSpPr>
            <p:cNvPr id="84" name="Rectangle 22"/>
            <p:cNvSpPr>
              <a:spLocks noChangeArrowheads="1"/>
            </p:cNvSpPr>
            <p:nvPr/>
          </p:nvSpPr>
          <p:spPr bwMode="auto">
            <a:xfrm>
              <a:off x="2343151" y="2420938"/>
              <a:ext cx="1528762" cy="544512"/>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FACILITÀ </a:t>
              </a:r>
              <a:r>
                <a:rPr lang="it-IT" sz="900" dirty="0" err="1">
                  <a:solidFill>
                    <a:schemeClr val="tx1"/>
                  </a:solidFill>
                  <a:latin typeface="+mn-lt"/>
                </a:rPr>
                <a:t>DI</a:t>
              </a:r>
              <a:r>
                <a:rPr lang="it-IT" sz="900" dirty="0">
                  <a:solidFill>
                    <a:schemeClr val="tx1"/>
                  </a:solidFill>
                  <a:latin typeface="+mn-lt"/>
                </a:rPr>
                <a:t> SEGUIRE LE INDICAZIONI DATE DAL RISPONDITORE AUTOMATICO</a:t>
              </a:r>
            </a:p>
          </p:txBody>
        </p:sp>
        <p:sp>
          <p:nvSpPr>
            <p:cNvPr id="86" name="Rectangle 22"/>
            <p:cNvSpPr>
              <a:spLocks noChangeArrowheads="1"/>
            </p:cNvSpPr>
            <p:nvPr/>
          </p:nvSpPr>
          <p:spPr bwMode="auto">
            <a:xfrm>
              <a:off x="1989138" y="3862388"/>
              <a:ext cx="1152525"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cap="all" dirty="0">
                  <a:solidFill>
                    <a:schemeClr val="tx1"/>
                  </a:solidFill>
                  <a:latin typeface="+mn-lt"/>
                </a:rPr>
                <a:t>Facilità di ACCEDERE AL SERVIZIO PRIMA </a:t>
              </a:r>
              <a:r>
                <a:rPr lang="it-IT" sz="900" cap="all" dirty="0" err="1">
                  <a:solidFill>
                    <a:schemeClr val="tx1"/>
                  </a:solidFill>
                  <a:latin typeface="+mn-lt"/>
                </a:rPr>
                <a:t>DI</a:t>
              </a:r>
              <a:r>
                <a:rPr lang="it-IT" sz="900" cap="all" dirty="0">
                  <a:solidFill>
                    <a:schemeClr val="tx1"/>
                  </a:solidFill>
                  <a:latin typeface="+mn-lt"/>
                </a:rPr>
                <a:t> PARLARE CON  L’OPERATORE</a:t>
              </a:r>
              <a:endParaRPr lang="it-IT" sz="900" cap="all" dirty="0">
                <a:solidFill>
                  <a:schemeClr val="tx1"/>
                </a:solidFill>
                <a:latin typeface="+mn-lt"/>
              </a:endParaRPr>
            </a:p>
          </p:txBody>
        </p:sp>
        <p:sp>
          <p:nvSpPr>
            <p:cNvPr id="87" name="Rectangle 22"/>
            <p:cNvSpPr>
              <a:spLocks noChangeArrowheads="1"/>
            </p:cNvSpPr>
            <p:nvPr/>
          </p:nvSpPr>
          <p:spPr bwMode="auto">
            <a:xfrm>
              <a:off x="4525962" y="2300288"/>
              <a:ext cx="1143000" cy="428625"/>
            </a:xfrm>
            <a:prstGeom prst="rect">
              <a:avLst/>
            </a:prstGeom>
            <a:noFill/>
            <a:ln w="12700" algn="ctr">
              <a:noFill/>
              <a:miter lim="800000"/>
              <a:headEnd/>
              <a:tailEnd/>
            </a:ln>
          </p:spPr>
          <p:txBody>
            <a:bodyPr lIns="90000" tIns="46800" rIns="90000" bIns="46800" anchor="ctr"/>
            <a:lstStyle/>
            <a:p>
              <a:pPr algn="ctr" defTabSz="449263">
                <a:buClr>
                  <a:srgbClr val="000000"/>
                </a:buClr>
                <a:buSzPct val="100000"/>
                <a:buFont typeface="Times" pitchFamily="18" charset="0"/>
                <a:buNone/>
                <a:defRPr/>
              </a:pPr>
              <a:r>
                <a:rPr lang="it-IT" sz="900" dirty="0">
                  <a:solidFill>
                    <a:schemeClr val="tx1"/>
                  </a:solidFill>
                  <a:latin typeface="+mn-lt"/>
                </a:rPr>
                <a:t>CORTESIA OPERATORE</a:t>
              </a:r>
            </a:p>
          </p:txBody>
        </p:sp>
        <p:sp>
          <p:nvSpPr>
            <p:cNvPr id="54" name="Rectangle 23"/>
            <p:cNvSpPr>
              <a:spLocks noChangeArrowheads="1"/>
            </p:cNvSpPr>
            <p:nvPr/>
          </p:nvSpPr>
          <p:spPr bwMode="auto">
            <a:xfrm>
              <a:off x="1260476" y="3192463"/>
              <a:ext cx="2286000" cy="14605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a:t>
              </a:r>
              <a:r>
                <a:rPr lang="it-IT" sz="900" dirty="0">
                  <a:solidFill>
                    <a:schemeClr val="tx1"/>
                  </a:solidFill>
                  <a:latin typeface="+mn-lt"/>
                </a:rPr>
                <a:t> 93,4</a:t>
              </a:r>
              <a:r>
                <a:rPr lang="it-IT" sz="900" b="1" dirty="0">
                  <a:solidFill>
                    <a:schemeClr val="tx1"/>
                  </a:solidFill>
                  <a:latin typeface="+mn-lt"/>
                </a:rPr>
                <a:t>%</a:t>
              </a:r>
              <a:endParaRPr lang="it-IT" sz="900" b="1" dirty="0">
                <a:solidFill>
                  <a:schemeClr val="tx1"/>
                </a:solidFill>
                <a:latin typeface="+mn-lt"/>
              </a:endParaRPr>
            </a:p>
          </p:txBody>
        </p:sp>
      </p:grpSp>
      <p:sp>
        <p:nvSpPr>
          <p:cNvPr id="29" name="Rectangle 22"/>
          <p:cNvSpPr>
            <a:spLocks noChangeArrowheads="1"/>
          </p:cNvSpPr>
          <p:nvPr/>
        </p:nvSpPr>
        <p:spPr bwMode="auto">
          <a:xfrm>
            <a:off x="5978525" y="2160588"/>
            <a:ext cx="2089150" cy="428625"/>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CHIAREZZA E LE CORRETTEZZA DELLE INFORMAZIONI FORNITE DALL’ADDETTO CHE LE HA RISPOSTO AL TELEFONO </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1185" name="Object 71"/>
          <p:cNvGraphicFramePr>
            <a:graphicFrameLocks noChangeAspect="1"/>
          </p:cNvGraphicFramePr>
          <p:nvPr/>
        </p:nvGraphicFramePr>
        <p:xfrm>
          <a:off x="711200" y="1701800"/>
          <a:ext cx="5981700" cy="4225925"/>
        </p:xfrm>
        <a:graphic>
          <a:graphicData uri="http://schemas.openxmlformats.org/presentationml/2006/ole">
            <p:oleObj spid="_x0000_s221185" r:id="rId3" imgW="5980694" imgH="4224894" progId="Excel.Chart.8">
              <p:embed/>
            </p:oleObj>
          </a:graphicData>
        </a:graphic>
      </p:graphicFrame>
      <p:sp>
        <p:nvSpPr>
          <p:cNvPr id="221186" name="Rectangle 3"/>
          <p:cNvSpPr>
            <a:spLocks noChangeArrowheads="1"/>
          </p:cNvSpPr>
          <p:nvPr/>
        </p:nvSpPr>
        <p:spPr bwMode="auto">
          <a:xfrm>
            <a:off x="6845300" y="1700213"/>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21187" name="Rectangle 4"/>
          <p:cNvSpPr>
            <a:spLocks noChangeArrowheads="1"/>
          </p:cNvSpPr>
          <p:nvPr/>
        </p:nvSpPr>
        <p:spPr bwMode="auto">
          <a:xfrm>
            <a:off x="6858000" y="3354388"/>
            <a:ext cx="1728788"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21188" name="Rectangle 5"/>
          <p:cNvSpPr>
            <a:spLocks noChangeArrowheads="1"/>
          </p:cNvSpPr>
          <p:nvPr/>
        </p:nvSpPr>
        <p:spPr bwMode="auto">
          <a:xfrm>
            <a:off x="6858000" y="4976813"/>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21189" name="Rectangle 2"/>
          <p:cNvSpPr>
            <a:spLocks noChangeArrowheads="1"/>
          </p:cNvSpPr>
          <p:nvPr/>
        </p:nvSpPr>
        <p:spPr bwMode="auto">
          <a:xfrm>
            <a:off x="760413" y="130175"/>
            <a:ext cx="8313737"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 SERVIZIO DI SEGNALAZIONE GUASTI</a:t>
            </a:r>
            <a:br>
              <a:rPr lang="it-IT" sz="2100">
                <a:solidFill>
                  <a:srgbClr val="3366CC"/>
                </a:solidFill>
                <a:cs typeface="Arial" charset="0"/>
              </a:rPr>
            </a:br>
            <a:r>
              <a:rPr lang="it-IT" sz="2100" i="1">
                <a:solidFill>
                  <a:srgbClr val="3366CC"/>
                </a:solidFill>
                <a:cs typeface="Arial" charset="0"/>
              </a:rPr>
              <a:t>2° SEMESTRE 2012</a:t>
            </a:r>
          </a:p>
          <a:p>
            <a:pPr>
              <a:spcBef>
                <a:spcPct val="20000"/>
              </a:spcBef>
            </a:pP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462856" name="Text Box 3"/>
          <p:cNvSpPr txBox="1">
            <a:spLocks noChangeArrowheads="1"/>
          </p:cNvSpPr>
          <p:nvPr/>
        </p:nvSpPr>
        <p:spPr bwMode="auto">
          <a:xfrm>
            <a:off x="755650" y="1000125"/>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Sempre considerando gli aspetti di relazione telefonica per la segnalazione guasti, ritiene che il </a:t>
            </a:r>
            <a:r>
              <a:rPr lang="it-IT" sz="1200" dirty="0" err="1">
                <a:solidFill>
                  <a:schemeClr val="tx1"/>
                </a:solidFill>
                <a:latin typeface="+mn-lt"/>
                <a:cs typeface="Arial" pitchFamily="34" charset="0"/>
              </a:rPr>
              <a:t>servizio…</a:t>
            </a:r>
            <a:endParaRPr lang="it-IT" sz="1200" dirty="0">
              <a:solidFill>
                <a:schemeClr val="tx1"/>
              </a:solidFill>
              <a:latin typeface="+mn-lt"/>
              <a:cs typeface="Arial" pitchFamily="34" charset="0"/>
            </a:endParaRPr>
          </a:p>
        </p:txBody>
      </p:sp>
      <p:sp>
        <p:nvSpPr>
          <p:cNvPr id="11" name="Segnaposto numero diapositiva 10"/>
          <p:cNvSpPr>
            <a:spLocks noGrp="1"/>
          </p:cNvSpPr>
          <p:nvPr>
            <p:ph type="sldNum" sz="quarter" idx="10"/>
          </p:nvPr>
        </p:nvSpPr>
        <p:spPr/>
        <p:txBody>
          <a:bodyPr/>
          <a:lstStyle/>
          <a:p>
            <a:pPr>
              <a:defRPr/>
            </a:pPr>
            <a:fld id="{A9A58C9B-977B-4794-9D25-7C44CE51842C}" type="slidenum">
              <a:rPr lang="it-IT" smtClean="0"/>
              <a:pPr>
                <a:defRPr/>
              </a:pPr>
              <a:t>46</a:t>
            </a:fld>
            <a:endParaRPr lang="it-IT"/>
          </a:p>
        </p:txBody>
      </p:sp>
      <p:sp>
        <p:nvSpPr>
          <p:cNvPr id="221193"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(204 CASI AD HOC)</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3739" name="Object 107"/>
          <p:cNvGraphicFramePr>
            <a:graphicFrameLocks noChangeAspect="1"/>
          </p:cNvGraphicFramePr>
          <p:nvPr/>
        </p:nvGraphicFramePr>
        <p:xfrm>
          <a:off x="611188" y="1441450"/>
          <a:ext cx="6362700" cy="4286250"/>
        </p:xfrm>
        <a:graphic>
          <a:graphicData uri="http://schemas.openxmlformats.org/presentationml/2006/ole">
            <p:oleObj spid="_x0000_s453739" name="Worksheet" r:id="rId3" imgW="6162693" imgH="4210090" progId="Excel.Sheet.8">
              <p:embed/>
            </p:oleObj>
          </a:graphicData>
        </a:graphic>
      </p:graphicFrame>
      <p:sp>
        <p:nvSpPr>
          <p:cNvPr id="453740" name="Rectangle 3"/>
          <p:cNvSpPr>
            <a:spLocks noChangeArrowheads="1"/>
          </p:cNvSpPr>
          <p:nvPr/>
        </p:nvSpPr>
        <p:spPr bwMode="auto">
          <a:xfrm>
            <a:off x="6875463" y="1412875"/>
            <a:ext cx="1758950" cy="312738"/>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453741" name="Rectangle 4"/>
          <p:cNvSpPr>
            <a:spLocks noChangeArrowheads="1"/>
          </p:cNvSpPr>
          <p:nvPr/>
        </p:nvSpPr>
        <p:spPr bwMode="auto">
          <a:xfrm>
            <a:off x="6888163" y="3011488"/>
            <a:ext cx="1730375"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453742" name="Rectangle 5"/>
          <p:cNvSpPr>
            <a:spLocks noChangeArrowheads="1"/>
          </p:cNvSpPr>
          <p:nvPr/>
        </p:nvSpPr>
        <p:spPr bwMode="auto">
          <a:xfrm>
            <a:off x="6888163" y="4868863"/>
            <a:ext cx="1730375"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501768" name="Text Box 3"/>
          <p:cNvSpPr txBox="1">
            <a:spLocks noChangeArrowheads="1"/>
          </p:cNvSpPr>
          <p:nvPr/>
        </p:nvSpPr>
        <p:spPr bwMode="auto">
          <a:xfrm>
            <a:off x="827088" y="836613"/>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Sempre considerando gli aspetti di comunicazione, ritiene che il </a:t>
            </a:r>
            <a:r>
              <a:rPr lang="it-IT" sz="1200" dirty="0" err="1">
                <a:solidFill>
                  <a:schemeClr val="tx1"/>
                </a:solidFill>
                <a:latin typeface="+mn-lt"/>
                <a:cs typeface="Arial" pitchFamily="34" charset="0"/>
              </a:rPr>
              <a:t>servizio…</a:t>
            </a:r>
            <a:endParaRPr lang="it-IT" sz="1200" dirty="0">
              <a:solidFill>
                <a:schemeClr val="tx1"/>
              </a:solidFill>
              <a:latin typeface="+mn-lt"/>
              <a:cs typeface="Arial" pitchFamily="34" charset="0"/>
            </a:endParaRPr>
          </a:p>
        </p:txBody>
      </p:sp>
      <p:sp>
        <p:nvSpPr>
          <p:cNvPr id="11" name="Segnaposto numero diapositiva 10"/>
          <p:cNvSpPr>
            <a:spLocks noGrp="1"/>
          </p:cNvSpPr>
          <p:nvPr>
            <p:ph type="sldNum" sz="quarter" idx="10"/>
          </p:nvPr>
        </p:nvSpPr>
        <p:spPr/>
        <p:txBody>
          <a:bodyPr/>
          <a:lstStyle/>
          <a:p>
            <a:pPr>
              <a:defRPr/>
            </a:pPr>
            <a:fld id="{E77224B5-2F07-4EEA-9543-025E3A1761ED}" type="slidenum">
              <a:rPr lang="it-IT" smtClean="0"/>
              <a:pPr>
                <a:defRPr/>
              </a:pPr>
              <a:t>47</a:t>
            </a:fld>
            <a:endParaRPr lang="it-IT"/>
          </a:p>
        </p:txBody>
      </p:sp>
      <p:sp>
        <p:nvSpPr>
          <p:cNvPr id="453745" name="Rectangle 2"/>
          <p:cNvSpPr>
            <a:spLocks noChangeArrowheads="1"/>
          </p:cNvSpPr>
          <p:nvPr/>
        </p:nvSpPr>
        <p:spPr bwMode="auto">
          <a:xfrm>
            <a:off x="760413" y="130175"/>
            <a:ext cx="8313737"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 SERVIZIO DI SEGNALAZIONE GUASTI</a:t>
            </a:r>
            <a:br>
              <a:rPr lang="it-IT" sz="2100">
                <a:solidFill>
                  <a:srgbClr val="3366CC"/>
                </a:solidFill>
                <a:cs typeface="Arial" charset="0"/>
              </a:rPr>
            </a:br>
            <a:r>
              <a:rPr lang="it-IT" sz="2100" i="1">
                <a:solidFill>
                  <a:srgbClr val="3366CC"/>
                </a:solidFill>
                <a:cs typeface="Arial" charset="0"/>
              </a:rPr>
              <a:t>2° SEMESTRE 2012 – PER TARGET</a:t>
            </a:r>
          </a:p>
          <a:p>
            <a:pPr>
              <a:spcBef>
                <a:spcPct val="20000"/>
              </a:spcBef>
            </a:pPr>
            <a:endParaRPr lang="it-IT" sz="2100" i="1">
              <a:solidFill>
                <a:srgbClr val="3366CC"/>
              </a:solidFill>
              <a:cs typeface="Arial" charset="0"/>
            </a:endParaRPr>
          </a:p>
        </p:txBody>
      </p:sp>
      <p:sp>
        <p:nvSpPr>
          <p:cNvPr id="14"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defRPr/>
            </a:pPr>
            <a:r>
              <a:rPr lang="it-IT" sz="1800" dirty="0">
                <a:solidFill>
                  <a:schemeClr val="bg1"/>
                </a:solidFill>
              </a:rPr>
              <a:t>CALL BACK SEGNALAZIONE GUASTI</a:t>
            </a:r>
            <a:r>
              <a:rPr lang="it-IT" sz="1800" dirty="0">
                <a:solidFill>
                  <a:schemeClr val="bg1"/>
                </a:solidFill>
              </a:rPr>
              <a:t/>
            </a:r>
            <a:br>
              <a:rPr lang="it-IT" sz="1800" dirty="0">
                <a:solidFill>
                  <a:schemeClr val="bg1"/>
                </a:solidFill>
              </a:rPr>
            </a:br>
            <a:r>
              <a:rPr lang="it-IT" sz="1800" i="1" dirty="0">
                <a:solidFill>
                  <a:schemeClr val="bg1"/>
                </a:solidFill>
              </a:rPr>
              <a:t>Le aspettative</a:t>
            </a:r>
            <a:endParaRPr lang="it-IT" sz="1800" i="1" dirty="0">
              <a:solidFill>
                <a:schemeClr val="bg1"/>
              </a:solidFill>
              <a:effectLst>
                <a:outerShdw blurRad="38100" dist="38100" dir="2700000" algn="tl">
                  <a:srgbClr val="C0C0C0"/>
                </a:outerShdw>
              </a:effectLst>
            </a:endParaRPr>
          </a:p>
        </p:txBody>
      </p:sp>
      <p:sp>
        <p:nvSpPr>
          <p:cNvPr id="453747"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(204 CASI AD HOC)</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Rectangle 2"/>
          <p:cNvSpPr>
            <a:spLocks noGrp="1" noChangeArrowheads="1"/>
          </p:cNvSpPr>
          <p:nvPr>
            <p:ph type="title" idx="4294967295"/>
          </p:nvPr>
        </p:nvSpPr>
        <p:spPr/>
        <p:txBody>
          <a:bodyPr/>
          <a:lstStyle/>
          <a:p>
            <a:pPr eaLnBrk="1" hangingPunct="1"/>
            <a:r>
              <a:rPr lang="it-IT" smtClean="0"/>
              <a:t>IL SERVIZIO DI FATTURAZIONE</a:t>
            </a:r>
          </a:p>
        </p:txBody>
      </p:sp>
      <p:sp>
        <p:nvSpPr>
          <p:cNvPr id="454658" name="Rectangle 7"/>
          <p:cNvSpPr>
            <a:spLocks noChangeArrowheads="1"/>
          </p:cNvSpPr>
          <p:nvPr/>
        </p:nvSpPr>
        <p:spPr bwMode="auto">
          <a:xfrm>
            <a:off x="1547813" y="2492375"/>
            <a:ext cx="6696075" cy="2376488"/>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0000"/>
                </a:solidFill>
                <a:latin typeface="Arial" charset="0"/>
              </a:rPr>
              <a:t>FATTURAZIONE</a:t>
            </a:r>
          </a:p>
          <a:p>
            <a:pPr marL="355600" indent="-266700" algn="ctr" defTabSz="266700" eaLnBrk="0" fontAlgn="b" hangingPunct="0"/>
            <a:endParaRPr lang="it-IT" sz="1200" b="1">
              <a:solidFill>
                <a:srgbClr val="660066"/>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regolarità nelle lettura dei contatori da parte del personale incaricato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chiarezza e la facilità di lettura delle bollette</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correttezza degli importi riportati nelle bollette </a:t>
            </a:r>
          </a:p>
        </p:txBody>
      </p:sp>
      <p:sp>
        <p:nvSpPr>
          <p:cNvPr id="454659"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72226AAB-EA81-4EF4-9EE0-C0353667C6E0}" type="slidenum">
              <a:rPr lang="it-IT" smtClean="0"/>
              <a:pPr>
                <a:defRPr/>
              </a:pPr>
              <a:t>48</a:t>
            </a:fld>
            <a:endParaRPr lang="it-IT"/>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Soddisfazione </a:t>
            </a:r>
            <a:r>
              <a:rPr lang="it-IT" sz="1800" i="1" dirty="0" err="1">
                <a:solidFill>
                  <a:schemeClr val="bg1"/>
                </a:solidFill>
              </a:rPr>
              <a:t>sub-overall</a:t>
            </a:r>
            <a:endParaRPr lang="it-IT" sz="1800" i="1" dirty="0">
              <a:solidFill>
                <a:schemeClr val="bg1"/>
              </a:solidFill>
              <a:effectLst>
                <a:outerShdw blurRad="38100" dist="38100" dir="2700000" algn="tl">
                  <a:srgbClr val="C0C0C0"/>
                </a:outerShdw>
              </a:effectLst>
            </a:endParaRPr>
          </a:p>
        </p:txBody>
      </p:sp>
      <p:sp>
        <p:nvSpPr>
          <p:cNvPr id="45568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FATTURAZIONE</a:t>
            </a:r>
            <a:br>
              <a:rPr lang="it-IT" sz="2100">
                <a:solidFill>
                  <a:srgbClr val="3366CC"/>
                </a:solidFill>
                <a:cs typeface="Arial" charset="0"/>
              </a:rPr>
            </a:br>
            <a:r>
              <a:rPr lang="it-IT" sz="2100" i="1">
                <a:solidFill>
                  <a:srgbClr val="3366CC"/>
                </a:solidFill>
                <a:cs typeface="Arial" charset="0"/>
              </a:rPr>
              <a:t>TREND</a:t>
            </a:r>
          </a:p>
        </p:txBody>
      </p:sp>
      <p:graphicFrame>
        <p:nvGraphicFramePr>
          <p:cNvPr id="455683" name="Object 71"/>
          <p:cNvGraphicFramePr>
            <a:graphicFrameLocks noChangeAspect="1"/>
          </p:cNvGraphicFramePr>
          <p:nvPr/>
        </p:nvGraphicFramePr>
        <p:xfrm>
          <a:off x="939800" y="1625600"/>
          <a:ext cx="7729538" cy="4389438"/>
        </p:xfrm>
        <a:graphic>
          <a:graphicData uri="http://schemas.openxmlformats.org/presentationml/2006/ole">
            <p:oleObj spid="_x0000_s455683" r:id="rId3" imgW="7730398" imgH="4389500" progId="Excel.Chart.8">
              <p:embed/>
            </p:oleObj>
          </a:graphicData>
        </a:graphic>
      </p:graphicFrame>
      <p:sp>
        <p:nvSpPr>
          <p:cNvPr id="468997"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4"/>
              </a:buBlip>
              <a:defRPr/>
            </a:pPr>
            <a:r>
              <a:rPr lang="it-IT" sz="1200" dirty="0">
                <a:solidFill>
                  <a:schemeClr val="tx1"/>
                </a:solidFill>
                <a:latin typeface="+mn-lt"/>
                <a:cs typeface="Arial" pitchFamily="34" charset="0"/>
              </a:rPr>
              <a:t>Considerando complessivamente gli aspetti relativi alla fatturazione, negli ultimi 6 mesi, che voto dà ad Acquedotto del Fiora spa su una scala da 1 a 10, dove 1 è il minimo della qualità e 10 il massimo?</a:t>
            </a:r>
          </a:p>
        </p:txBody>
      </p:sp>
      <p:sp>
        <p:nvSpPr>
          <p:cNvPr id="455685" name="Rectangle 6"/>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9" name="Segnaposto numero diapositiva 8"/>
          <p:cNvSpPr>
            <a:spLocks noGrp="1"/>
          </p:cNvSpPr>
          <p:nvPr>
            <p:ph type="sldNum" sz="quarter" idx="10"/>
          </p:nvPr>
        </p:nvSpPr>
        <p:spPr/>
        <p:txBody>
          <a:bodyPr/>
          <a:lstStyle/>
          <a:p>
            <a:pPr>
              <a:defRPr/>
            </a:pPr>
            <a:fld id="{78AC6BFA-6F48-4DE3-B644-52AC3790251B}" type="slidenum">
              <a:rPr lang="it-IT" smtClean="0"/>
              <a:pPr>
                <a:defRPr/>
              </a:pPr>
              <a:t>49</a:t>
            </a:fld>
            <a:endParaRPr lang="it-IT"/>
          </a:p>
        </p:txBody>
      </p:sp>
      <p:sp>
        <p:nvSpPr>
          <p:cNvPr id="455687"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r>
              <a:rPr lang="it-IT" sz="2100">
                <a:solidFill>
                  <a:srgbClr val="3366CC"/>
                </a:solidFill>
                <a:cs typeface="Arial" charset="0"/>
              </a:rPr>
              <a:t>IL CAMPIONE E LA METODOLOGIA DELL’INDAGINE</a:t>
            </a:r>
          </a:p>
        </p:txBody>
      </p:sp>
      <p:sp>
        <p:nvSpPr>
          <p:cNvPr id="19458" name="Rectangle 205"/>
          <p:cNvSpPr>
            <a:spLocks noChangeArrowheads="1"/>
          </p:cNvSpPr>
          <p:nvPr/>
        </p:nvSpPr>
        <p:spPr bwMode="auto">
          <a:xfrm>
            <a:off x="747713" y="549275"/>
            <a:ext cx="8216900" cy="6021388"/>
          </a:xfrm>
          <a:prstGeom prst="rect">
            <a:avLst/>
          </a:prstGeom>
          <a:solidFill>
            <a:schemeClr val="bg1"/>
          </a:solidFill>
          <a:ln w="9525">
            <a:noFill/>
            <a:miter lim="800000"/>
            <a:headEnd/>
            <a:tailEnd/>
          </a:ln>
        </p:spPr>
        <p:txBody>
          <a:bodyPr lIns="90000" tIns="46800" rIns="90000" bIns="46800"/>
          <a:lstStyle/>
          <a:p>
            <a:pPr algn="just">
              <a:lnSpc>
                <a:spcPct val="110000"/>
              </a:lnSpc>
              <a:spcBef>
                <a:spcPct val="20000"/>
              </a:spcBef>
              <a:buFont typeface="Arial" charset="0"/>
              <a:buNone/>
            </a:pPr>
            <a:r>
              <a:rPr lang="it-IT">
                <a:solidFill>
                  <a:schemeClr val="tx1"/>
                </a:solidFill>
                <a:latin typeface="Arial" charset="0"/>
              </a:rPr>
              <a:t>L’indagine ha previsto la somministrazione nei mesi di ottobre e novembre 2012 di </a:t>
            </a:r>
            <a:r>
              <a:rPr lang="it-IT" b="1">
                <a:solidFill>
                  <a:schemeClr val="tx1"/>
                </a:solidFill>
                <a:latin typeface="Arial" charset="0"/>
              </a:rPr>
              <a:t>2.015</a:t>
            </a:r>
            <a:r>
              <a:rPr lang="it-IT">
                <a:solidFill>
                  <a:schemeClr val="tx1"/>
                </a:solidFill>
                <a:latin typeface="Arial" charset="0"/>
              </a:rPr>
              <a:t> </a:t>
            </a:r>
            <a:r>
              <a:rPr lang="it-IT" b="1">
                <a:solidFill>
                  <a:schemeClr val="tx1"/>
                </a:solidFill>
                <a:latin typeface="Arial" charset="0"/>
              </a:rPr>
              <a:t>interviste telefoniche</a:t>
            </a:r>
            <a:r>
              <a:rPr lang="it-IT">
                <a:solidFill>
                  <a:schemeClr val="tx1"/>
                </a:solidFill>
                <a:latin typeface="Arial" charset="0"/>
              </a:rPr>
              <a:t>, </a:t>
            </a:r>
            <a:r>
              <a:rPr lang="it-IT" b="1">
                <a:solidFill>
                  <a:schemeClr val="tx1"/>
                </a:solidFill>
                <a:latin typeface="Arial" charset="0"/>
              </a:rPr>
              <a:t>con sistema CATI</a:t>
            </a:r>
            <a:r>
              <a:rPr lang="it-IT">
                <a:solidFill>
                  <a:schemeClr val="tx1"/>
                </a:solidFill>
                <a:latin typeface="Arial" charset="0"/>
              </a:rPr>
              <a:t>, a un campione rappresentativo dei </a:t>
            </a:r>
            <a:r>
              <a:rPr lang="it-IT" b="1">
                <a:solidFill>
                  <a:schemeClr val="tx1"/>
                </a:solidFill>
                <a:latin typeface="Arial" charset="0"/>
              </a:rPr>
              <a:t>clienti domestici intestatari di utenza diretta</a:t>
            </a:r>
            <a:r>
              <a:rPr lang="it-IT">
                <a:solidFill>
                  <a:schemeClr val="tx1"/>
                </a:solidFill>
                <a:latin typeface="Arial" charset="0"/>
              </a:rPr>
              <a:t>. </a:t>
            </a:r>
          </a:p>
          <a:p>
            <a:pPr algn="just">
              <a:lnSpc>
                <a:spcPct val="110000"/>
              </a:lnSpc>
              <a:spcBef>
                <a:spcPct val="20000"/>
              </a:spcBef>
              <a:buFont typeface="Arial" charset="0"/>
              <a:buNone/>
            </a:pPr>
            <a:endParaRPr lang="it-IT">
              <a:solidFill>
                <a:schemeClr val="tx1"/>
              </a:solidFill>
              <a:latin typeface="Arial" charset="0"/>
            </a:endParaRPr>
          </a:p>
          <a:p>
            <a:pPr algn="just">
              <a:lnSpc>
                <a:spcPct val="110000"/>
              </a:lnSpc>
              <a:spcBef>
                <a:spcPct val="20000"/>
              </a:spcBef>
            </a:pPr>
            <a:r>
              <a:rPr lang="it-IT">
                <a:solidFill>
                  <a:schemeClr val="tx1"/>
                </a:solidFill>
                <a:latin typeface="Arial" charset="0"/>
              </a:rPr>
              <a:t>L’universo di riferimento è dato dal totale delle utenze domestiche del Servizio Idrico ATO 6 – TOSCANA OMBRONE gestito da Acquedotto del Fiora.</a:t>
            </a:r>
          </a:p>
          <a:p>
            <a:pPr algn="just">
              <a:lnSpc>
                <a:spcPct val="110000"/>
              </a:lnSpc>
              <a:spcBef>
                <a:spcPct val="20000"/>
              </a:spcBef>
              <a:buFont typeface="Arial" charset="0"/>
              <a:buNone/>
            </a:pPr>
            <a:endParaRPr lang="it-IT">
              <a:solidFill>
                <a:schemeClr val="tx1"/>
              </a:solidFill>
              <a:latin typeface="Arial" charset="0"/>
            </a:endParaRPr>
          </a:p>
          <a:p>
            <a:pPr algn="just">
              <a:lnSpc>
                <a:spcPct val="110000"/>
              </a:lnSpc>
              <a:spcBef>
                <a:spcPct val="20000"/>
              </a:spcBef>
              <a:buFont typeface="Arial" charset="0"/>
              <a:buNone/>
            </a:pPr>
            <a:r>
              <a:rPr lang="it-IT">
                <a:solidFill>
                  <a:schemeClr val="tx1"/>
                </a:solidFill>
                <a:latin typeface="Arial" charset="0"/>
              </a:rPr>
              <a:t>Le interviste sono state distribuite nel seguente modo:</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1.002</a:t>
            </a:r>
            <a:r>
              <a:rPr lang="it-IT">
                <a:solidFill>
                  <a:schemeClr val="tx1"/>
                </a:solidFill>
                <a:latin typeface="Arial" charset="0"/>
              </a:rPr>
              <a:t> interviste rivolte a un campione rappresentativo di </a:t>
            </a:r>
            <a:r>
              <a:rPr lang="it-IT" b="1">
                <a:solidFill>
                  <a:schemeClr val="tx1"/>
                </a:solidFill>
                <a:latin typeface="Arial" charset="0"/>
              </a:rPr>
              <a:t>clienti domestici con utenza diretta </a:t>
            </a:r>
            <a:r>
              <a:rPr lang="it-IT">
                <a:solidFill>
                  <a:schemeClr val="tx1"/>
                </a:solidFill>
                <a:latin typeface="Arial" charset="0"/>
              </a:rPr>
              <a:t>(indagine generale); </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300</a:t>
            </a:r>
            <a:r>
              <a:rPr lang="it-IT" b="1">
                <a:solidFill>
                  <a:srgbClr val="CC0000"/>
                </a:solidFill>
                <a:latin typeface="Arial" charset="0"/>
              </a:rPr>
              <a:t> </a:t>
            </a:r>
            <a:r>
              <a:rPr lang="it-IT">
                <a:solidFill>
                  <a:schemeClr val="tx1"/>
                </a:solidFill>
                <a:latin typeface="Arial" charset="0"/>
              </a:rPr>
              <a:t>interviste rivolte a un campione di utenti che </a:t>
            </a:r>
            <a:r>
              <a:rPr lang="it-IT" b="1">
                <a:solidFill>
                  <a:schemeClr val="tx1"/>
                </a:solidFill>
                <a:latin typeface="Arial" charset="0"/>
              </a:rPr>
              <a:t>hanno chiamato il numero verde commerciale</a:t>
            </a:r>
            <a:r>
              <a:rPr lang="it-IT">
                <a:solidFill>
                  <a:schemeClr val="tx1"/>
                </a:solidFill>
                <a:latin typeface="Arial" charset="0"/>
              </a:rPr>
              <a:t> nei giorni precedenti all’intervista (call back NV);</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200</a:t>
            </a:r>
            <a:r>
              <a:rPr lang="it-IT">
                <a:solidFill>
                  <a:schemeClr val="tx1"/>
                </a:solidFill>
                <a:latin typeface="Arial" charset="0"/>
              </a:rPr>
              <a:t> interviste rivolte a un campione di utenti che </a:t>
            </a:r>
            <a:r>
              <a:rPr lang="it-IT" b="1">
                <a:solidFill>
                  <a:schemeClr val="tx1"/>
                </a:solidFill>
                <a:latin typeface="Arial" charset="0"/>
              </a:rPr>
              <a:t>si sono recati presso gli sportelli di Albinia e di Follonica </a:t>
            </a:r>
            <a:r>
              <a:rPr lang="it-IT">
                <a:solidFill>
                  <a:schemeClr val="tx1"/>
                </a:solidFill>
                <a:latin typeface="Arial" charset="0"/>
              </a:rPr>
              <a:t>nei giorni precedenti all’intervista (call back sportello)</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204</a:t>
            </a:r>
            <a:r>
              <a:rPr lang="it-IT">
                <a:solidFill>
                  <a:schemeClr val="tx1"/>
                </a:solidFill>
                <a:latin typeface="Arial" charset="0"/>
              </a:rPr>
              <a:t> interviste rivolte a un campione di utenti che </a:t>
            </a:r>
            <a:r>
              <a:rPr lang="it-IT" b="1">
                <a:solidFill>
                  <a:schemeClr val="tx1"/>
                </a:solidFill>
                <a:latin typeface="Arial" charset="0"/>
              </a:rPr>
              <a:t>hanno chiamato il numero verde segnalazione guasti </a:t>
            </a:r>
            <a:r>
              <a:rPr lang="it-IT">
                <a:solidFill>
                  <a:schemeClr val="tx1"/>
                </a:solidFill>
                <a:latin typeface="Arial" charset="0"/>
              </a:rPr>
              <a:t>(call back segnalazione guasti)</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207</a:t>
            </a:r>
            <a:r>
              <a:rPr lang="it-IT">
                <a:solidFill>
                  <a:schemeClr val="tx1"/>
                </a:solidFill>
                <a:latin typeface="Arial" charset="0"/>
              </a:rPr>
              <a:t> interviste rivolte a un campione di utenti che </a:t>
            </a:r>
            <a:r>
              <a:rPr lang="it-IT" b="1">
                <a:solidFill>
                  <a:schemeClr val="tx1"/>
                </a:solidFill>
                <a:latin typeface="Arial" charset="0"/>
              </a:rPr>
              <a:t>hanno ricevuto un intervento tecnico </a:t>
            </a:r>
            <a:r>
              <a:rPr lang="it-IT">
                <a:solidFill>
                  <a:schemeClr val="tx1"/>
                </a:solidFill>
                <a:latin typeface="Arial" charset="0"/>
              </a:rPr>
              <a:t>(call back intervento tecnico)</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102 </a:t>
            </a:r>
            <a:r>
              <a:rPr lang="it-IT">
                <a:solidFill>
                  <a:schemeClr val="tx1"/>
                </a:solidFill>
                <a:latin typeface="Arial" charset="0"/>
              </a:rPr>
              <a:t>interviste rivolte a un campione di utenti che </a:t>
            </a:r>
            <a:r>
              <a:rPr lang="it-IT" b="1">
                <a:solidFill>
                  <a:schemeClr val="tx1"/>
                </a:solidFill>
                <a:latin typeface="Arial" charset="0"/>
              </a:rPr>
              <a:t>hanno utilizzato il servizio sportello online </a:t>
            </a:r>
            <a:r>
              <a:rPr lang="it-IT">
                <a:solidFill>
                  <a:schemeClr val="tx1"/>
                </a:solidFill>
                <a:latin typeface="Arial" charset="0"/>
              </a:rPr>
              <a:t>(call back Sportello online) </a:t>
            </a:r>
            <a:r>
              <a:rPr lang="it-IT" b="1">
                <a:solidFill>
                  <a:schemeClr val="tx1"/>
                </a:solidFill>
                <a:latin typeface="Arial" charset="0"/>
              </a:rPr>
              <a:t>e che hanno visitato anche il sito internet</a:t>
            </a:r>
            <a:endParaRPr lang="it-IT">
              <a:solidFill>
                <a:schemeClr val="tx1"/>
              </a:solidFill>
              <a:latin typeface="Arial" charset="0"/>
            </a:endParaRPr>
          </a:p>
        </p:txBody>
      </p:sp>
      <p:sp>
        <p:nvSpPr>
          <p:cNvPr id="4" name="Segnaposto numero diapositiva 3"/>
          <p:cNvSpPr>
            <a:spLocks noGrp="1"/>
          </p:cNvSpPr>
          <p:nvPr>
            <p:ph type="sldNum" sz="quarter" idx="10"/>
          </p:nvPr>
        </p:nvSpPr>
        <p:spPr/>
        <p:txBody>
          <a:bodyPr/>
          <a:lstStyle/>
          <a:p>
            <a:pPr>
              <a:defRPr/>
            </a:pPr>
            <a:fld id="{E2C335FD-D66B-4C88-AF76-CA1231171F69}" type="slidenum">
              <a:rPr lang="it-IT" smtClean="0"/>
              <a:pPr>
                <a:defRPr/>
              </a:pPr>
              <a:t>5</a:t>
            </a:fld>
            <a:endParaRPr lang="it-IT"/>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Soddisfazione </a:t>
            </a:r>
            <a:r>
              <a:rPr lang="it-IT" sz="1800" i="1" dirty="0" err="1">
                <a:solidFill>
                  <a:schemeClr val="bg1"/>
                </a:solidFill>
              </a:rPr>
              <a:t>sub-overall</a:t>
            </a:r>
            <a:endParaRPr lang="it-IT" sz="1800" i="1" dirty="0">
              <a:solidFill>
                <a:schemeClr val="bg1"/>
              </a:solidFill>
              <a:effectLst>
                <a:outerShdw blurRad="38100" dist="38100" dir="2700000" algn="tl">
                  <a:srgbClr val="C0C0C0"/>
                </a:outerShdw>
              </a:effectLst>
            </a:endParaRPr>
          </a:p>
        </p:txBody>
      </p:sp>
      <p:sp>
        <p:nvSpPr>
          <p:cNvPr id="45670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FATTURAZIONE</a:t>
            </a:r>
            <a:br>
              <a:rPr lang="it-IT" sz="2100">
                <a:solidFill>
                  <a:srgbClr val="3366CC"/>
                </a:solidFill>
                <a:cs typeface="Arial" charset="0"/>
              </a:rPr>
            </a:br>
            <a:r>
              <a:rPr lang="it-IT" sz="2100" i="1">
                <a:solidFill>
                  <a:srgbClr val="3366CC"/>
                </a:solidFill>
                <a:cs typeface="Arial" charset="0"/>
              </a:rPr>
              <a:t>TREND</a:t>
            </a:r>
          </a:p>
        </p:txBody>
      </p:sp>
      <p:sp>
        <p:nvSpPr>
          <p:cNvPr id="7" name="Segnaposto numero diapositiva 6"/>
          <p:cNvSpPr>
            <a:spLocks noGrp="1"/>
          </p:cNvSpPr>
          <p:nvPr>
            <p:ph type="sldNum" sz="quarter" idx="10"/>
          </p:nvPr>
        </p:nvSpPr>
        <p:spPr/>
        <p:txBody>
          <a:bodyPr/>
          <a:lstStyle/>
          <a:p>
            <a:pPr>
              <a:defRPr/>
            </a:pPr>
            <a:fld id="{EECAEE3F-FDD8-409C-BBE8-BAC05223638A}" type="slidenum">
              <a:rPr lang="it-IT" smtClean="0"/>
              <a:pPr>
                <a:defRPr/>
              </a:pPr>
              <a:t>50</a:t>
            </a:fld>
            <a:endParaRPr lang="it-IT"/>
          </a:p>
        </p:txBody>
      </p:sp>
      <p:sp>
        <p:nvSpPr>
          <p:cNvPr id="456708"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11" name="Group 107"/>
          <p:cNvGraphicFramePr>
            <a:graphicFrameLocks noGrp="1"/>
          </p:cNvGraphicFramePr>
          <p:nvPr/>
        </p:nvGraphicFramePr>
        <p:xfrm>
          <a:off x="1500188" y="1920875"/>
          <a:ext cx="6816725" cy="3668713"/>
        </p:xfrm>
        <a:graphic>
          <a:graphicData uri="http://schemas.openxmlformats.org/drawingml/2006/table">
            <a:tbl>
              <a:tblPr/>
              <a:tblGrid>
                <a:gridCol w="1979403"/>
                <a:gridCol w="1612275"/>
                <a:gridCol w="1612275"/>
                <a:gridCol w="1612275"/>
              </a:tblGrid>
              <a:tr h="5381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smtClean="0">
                          <a:solidFill>
                            <a:srgbClr val="000000"/>
                          </a:solidFill>
                          <a:latin typeface="Arial"/>
                        </a:rPr>
                        <a:t>15%</a:t>
                      </a:r>
                      <a:endParaRPr lang="it-IT" sz="1400" b="0"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1" u="none" strike="noStrike" dirty="0">
                          <a:effectLst/>
                        </a:rPr>
                        <a:t>8%</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29%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1" u="none" strike="noStrike" dirty="0">
                          <a:effectLst/>
                        </a:rPr>
                        <a:t>26%</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latin typeface="Arial"/>
                        </a:rPr>
                        <a:t>42%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58%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1" u="none" strike="noStrike" dirty="0">
                          <a:effectLst/>
                        </a:rPr>
                        <a:t>58%</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1" u="none" strike="noStrike" dirty="0">
                          <a:effectLst/>
                        </a:rPr>
                        <a:t>8%</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solidFill>
                            <a:srgbClr val="000000"/>
                          </a:solidFill>
                          <a:latin typeface="Arial"/>
                        </a:rPr>
                        <a:t>7,4</a:t>
                      </a:r>
                      <a:endParaRPr lang="it-IT" sz="1400" b="1" i="0" u="none" strike="noStrike" dirty="0">
                        <a:solidFill>
                          <a:srgbClr val="000000"/>
                        </a:solidFill>
                        <a:latin typeface="Arial"/>
                      </a:endParaRPr>
                    </a:p>
                  </a:txBody>
                  <a:tcPr marL="12390" marR="12390" marT="1239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7,0</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2"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gli aspetti relativi alla fatturazione, negli ultimi 6 mesi, che voto dà ad Acquedotto del Fiora spa su una scala da 1 a 10, dove 1 è il minimo della qualità e 10 il massimo?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Soddisfazione </a:t>
            </a:r>
            <a:r>
              <a:rPr lang="it-IT" sz="1800" i="1" dirty="0" err="1">
                <a:solidFill>
                  <a:schemeClr val="bg1"/>
                </a:solidFill>
              </a:rPr>
              <a:t>sub-overall</a:t>
            </a:r>
            <a:endParaRPr lang="it-IT" sz="1800" i="1" dirty="0">
              <a:solidFill>
                <a:schemeClr val="bg1"/>
              </a:solidFill>
              <a:effectLst>
                <a:outerShdw blurRad="38100" dist="38100" dir="2700000" algn="tl">
                  <a:srgbClr val="C0C0C0"/>
                </a:outerShdw>
              </a:effectLst>
            </a:endParaRPr>
          </a:p>
        </p:txBody>
      </p:sp>
      <p:sp>
        <p:nvSpPr>
          <p:cNvPr id="45773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FATTURAZIONE</a:t>
            </a:r>
            <a:br>
              <a:rPr lang="it-IT" sz="2100">
                <a:solidFill>
                  <a:srgbClr val="3366CC"/>
                </a:solidFill>
                <a:cs typeface="Arial" charset="0"/>
              </a:rPr>
            </a:br>
            <a:r>
              <a:rPr lang="it-IT" sz="2100" i="1">
                <a:solidFill>
                  <a:srgbClr val="3366CC"/>
                </a:solidFill>
                <a:cs typeface="Arial" charset="0"/>
              </a:rPr>
              <a:t>2° SEMESTRE 2012 – PER ZONA</a:t>
            </a:r>
          </a:p>
        </p:txBody>
      </p:sp>
      <p:sp>
        <p:nvSpPr>
          <p:cNvPr id="7" name="Segnaposto numero diapositiva 6"/>
          <p:cNvSpPr>
            <a:spLocks noGrp="1"/>
          </p:cNvSpPr>
          <p:nvPr>
            <p:ph type="sldNum" sz="quarter" idx="10"/>
          </p:nvPr>
        </p:nvSpPr>
        <p:spPr/>
        <p:txBody>
          <a:bodyPr/>
          <a:lstStyle/>
          <a:p>
            <a:pPr>
              <a:defRPr/>
            </a:pPr>
            <a:fld id="{8264C339-6245-4DF7-90DB-61841794BDF5}" type="slidenum">
              <a:rPr lang="it-IT" smtClean="0"/>
              <a:pPr>
                <a:defRPr/>
              </a:pPr>
              <a:t>51</a:t>
            </a:fld>
            <a:endParaRPr lang="it-IT"/>
          </a:p>
        </p:txBody>
      </p:sp>
      <p:sp>
        <p:nvSpPr>
          <p:cNvPr id="45773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11" name="Group 107"/>
          <p:cNvGraphicFramePr>
            <a:graphicFrameLocks noGrp="1"/>
          </p:cNvGraphicFramePr>
          <p:nvPr/>
        </p:nvGraphicFramePr>
        <p:xfrm>
          <a:off x="1500188" y="1920875"/>
          <a:ext cx="6961187" cy="3668713"/>
        </p:xfrm>
        <a:graphic>
          <a:graphicData uri="http://schemas.openxmlformats.org/drawingml/2006/table">
            <a:tbl>
              <a:tblPr/>
              <a:tblGrid>
                <a:gridCol w="1634797"/>
                <a:gridCol w="1331585"/>
                <a:gridCol w="1331585"/>
                <a:gridCol w="1331585"/>
                <a:gridCol w="1331585"/>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1" u="none" strike="noStrike" dirty="0">
                          <a:effectLst/>
                        </a:rPr>
                        <a:t>8%</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u="none" strike="noStrike" dirty="0">
                          <a:effectLst/>
                        </a:rPr>
                        <a:t>7%</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u="none" strike="noStrike">
                          <a:effectLst/>
                        </a:rPr>
                        <a:t>10%</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u="none" strike="noStrike">
                          <a:effectLst/>
                        </a:rPr>
                        <a:t>7%</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1" u="none" strike="noStrike" dirty="0">
                          <a:effectLst/>
                        </a:rPr>
                        <a:t>26%</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u="none" strike="noStrike" dirty="0">
                          <a:effectLst/>
                        </a:rPr>
                        <a:t>28%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u="none" strike="noStrike" dirty="0">
                          <a:effectLst/>
                        </a:rPr>
                        <a:t>24%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u="none" strike="noStrike">
                          <a:effectLst/>
                        </a:rPr>
                        <a:t>26%</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1" u="none" strike="noStrike" dirty="0">
                          <a:effectLst/>
                        </a:rPr>
                        <a:t>58%</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u="none" strike="noStrike">
                          <a:effectLst/>
                        </a:rPr>
                        <a:t>56%</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u="none" strike="noStrike" dirty="0">
                          <a:effectLst/>
                        </a:rPr>
                        <a:t>59%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u="none" strike="noStrike" dirty="0">
                          <a:effectLst/>
                        </a:rPr>
                        <a:t>60%</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1" u="none" strike="noStrike" dirty="0">
                          <a:effectLst/>
                        </a:rPr>
                        <a:t>8%</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u="none" strike="noStrike">
                          <a:effectLst/>
                        </a:rPr>
                        <a:t>9%</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u="none" strike="noStrike">
                          <a:effectLst/>
                        </a:rPr>
                        <a:t>7%</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u="none" strike="noStrike" dirty="0">
                          <a:effectLst/>
                        </a:rPr>
                        <a:t>7%</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7,0</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7.0</a:t>
                      </a:r>
                      <a:endParaRPr lang="en-US" sz="1400" b="1" i="0" u="none" strike="noStrike" dirty="0">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7.1</a:t>
                      </a:r>
                      <a:endParaRPr lang="en-US" sz="1400" b="1" i="0" u="none" strike="noStrike" dirty="0">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7.1</a:t>
                      </a:r>
                      <a:endParaRPr lang="en-US" sz="1400" b="1" i="0" u="none" strike="noStrike" dirty="0">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2"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gli aspetti relativi alla fatturazione, negli ultimi 6 mesi, che voto dà ad Acquedotto del Fiora spa su una scala da 1 a 10, dove 1 è il minimo della qualità e 10 il massimo?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SUL SERVIZIO DI FATTURAZIONE</a:t>
            </a:r>
            <a:br>
              <a:rPr lang="it-IT" sz="2100">
                <a:solidFill>
                  <a:srgbClr val="3366CC"/>
                </a:solidFill>
                <a:cs typeface="Arial" charset="0"/>
              </a:rPr>
            </a:br>
            <a:r>
              <a:rPr lang="it-IT" sz="2100" i="1">
                <a:solidFill>
                  <a:srgbClr val="3366CC"/>
                </a:solidFill>
                <a:cs typeface="Arial" charset="0"/>
              </a:rPr>
              <a:t>2° SEMESTRE 2012</a:t>
            </a:r>
          </a:p>
        </p:txBody>
      </p:sp>
      <p:sp>
        <p:nvSpPr>
          <p:cNvPr id="601097" name="Text Box 9"/>
          <p:cNvSpPr txBox="1">
            <a:spLocks noChangeArrowheads="1"/>
          </p:cNvSpPr>
          <p:nvPr/>
        </p:nvSpPr>
        <p:spPr bwMode="auto">
          <a:xfrm rot="-5400000">
            <a:off x="-2617788" y="2697163"/>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99EC7783-0926-4FEB-A7F1-66806F661CC8}" type="slidenum">
              <a:rPr lang="it-IT" smtClean="0"/>
              <a:pPr>
                <a:defRPr/>
              </a:pPr>
              <a:t>52</a:t>
            </a:fld>
            <a:endParaRPr lang="it-IT"/>
          </a:p>
        </p:txBody>
      </p:sp>
      <p:grpSp>
        <p:nvGrpSpPr>
          <p:cNvPr id="458756" name="Group 3"/>
          <p:cNvGrpSpPr>
            <a:grpSpLocks/>
          </p:cNvGrpSpPr>
          <p:nvPr/>
        </p:nvGrpSpPr>
        <p:grpSpPr bwMode="auto">
          <a:xfrm>
            <a:off x="914400" y="1789113"/>
            <a:ext cx="7983538" cy="3621087"/>
            <a:chOff x="568" y="1146"/>
            <a:chExt cx="5029" cy="2281"/>
          </a:xfrm>
        </p:grpSpPr>
        <p:grpSp>
          <p:nvGrpSpPr>
            <p:cNvPr id="458758" name="Group 4"/>
            <p:cNvGrpSpPr>
              <a:grpSpLocks/>
            </p:cNvGrpSpPr>
            <p:nvPr/>
          </p:nvGrpSpPr>
          <p:grpSpPr bwMode="auto">
            <a:xfrm>
              <a:off x="568" y="1146"/>
              <a:ext cx="2256" cy="2281"/>
              <a:chOff x="568" y="1344"/>
              <a:chExt cx="2256" cy="2281"/>
            </a:xfrm>
          </p:grpSpPr>
          <p:graphicFrame>
            <p:nvGraphicFramePr>
              <p:cNvPr id="458765" name="Object 5"/>
              <p:cNvGraphicFramePr>
                <a:graphicFrameLocks noChangeAspect="1"/>
              </p:cNvGraphicFramePr>
              <p:nvPr/>
            </p:nvGraphicFramePr>
            <p:xfrm>
              <a:off x="536" y="1721"/>
              <a:ext cx="2320" cy="1936"/>
            </p:xfrm>
            <a:graphic>
              <a:graphicData uri="http://schemas.openxmlformats.org/presentationml/2006/ole">
                <p:oleObj spid="_x0000_s458765" r:id="rId3" imgW="3682303" imgH="3072650" progId="Excel.Chart.8">
                  <p:embed/>
                </p:oleObj>
              </a:graphicData>
            </a:graphic>
          </p:graphicFrame>
          <p:sp>
            <p:nvSpPr>
              <p:cNvPr id="31" name="Rettangolo 19"/>
              <p:cNvSpPr/>
              <p:nvPr/>
            </p:nvSpPr>
            <p:spPr bwMode="auto">
              <a:xfrm>
                <a:off x="585" y="1751"/>
                <a:ext cx="2223"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458767"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458768"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458769"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458770"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458759" name="Group 11"/>
            <p:cNvGrpSpPr>
              <a:grpSpLocks/>
            </p:cNvGrpSpPr>
            <p:nvPr/>
          </p:nvGrpSpPr>
          <p:grpSpPr bwMode="auto">
            <a:xfrm>
              <a:off x="3243" y="1146"/>
              <a:ext cx="2354" cy="2258"/>
              <a:chOff x="3243" y="1344"/>
              <a:chExt cx="2354" cy="2258"/>
            </a:xfrm>
          </p:grpSpPr>
          <p:sp>
            <p:nvSpPr>
              <p:cNvPr id="25" name="Rettangolo 24"/>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458761"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458762"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458763"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458764"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1" name="Object 3"/>
          <p:cNvGraphicFramePr>
            <a:graphicFrameLocks noChangeAspect="1"/>
          </p:cNvGraphicFramePr>
          <p:nvPr/>
        </p:nvGraphicFramePr>
        <p:xfrm>
          <a:off x="5181601" y="2438399"/>
          <a:ext cx="3566863" cy="297238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Rectangle 2"/>
          <p:cNvSpPr>
            <a:spLocks noChangeArrowheads="1"/>
          </p:cNvSpPr>
          <p:nvPr/>
        </p:nvSpPr>
        <p:spPr bwMode="auto">
          <a:xfrm>
            <a:off x="760413" y="130175"/>
            <a:ext cx="8204200" cy="1470025"/>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L’AREA DELLA SODDISFAZIONE</a:t>
            </a:r>
            <a:br>
              <a:rPr lang="it-IT" sz="2100">
                <a:solidFill>
                  <a:srgbClr val="3366CC"/>
                </a:solidFill>
                <a:cs typeface="Arial" charset="0"/>
              </a:rPr>
            </a:br>
            <a:r>
              <a:rPr lang="it-IT" sz="2100" i="1">
                <a:solidFill>
                  <a:srgbClr val="3366CC"/>
                </a:solidFill>
                <a:cs typeface="Arial" charset="0"/>
              </a:rPr>
              <a:t>2° SEMESTRE 2012</a:t>
            </a:r>
          </a:p>
        </p:txBody>
      </p:sp>
      <p:sp>
        <p:nvSpPr>
          <p:cNvPr id="601097" name="Text Box 9"/>
          <p:cNvSpPr txBox="1">
            <a:spLocks noChangeArrowheads="1"/>
          </p:cNvSpPr>
          <p:nvPr/>
        </p:nvSpPr>
        <p:spPr bwMode="auto">
          <a:xfrm rot="-5400000">
            <a:off x="-2617788" y="2697163"/>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 utenti 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0B961A76-F871-4F05-AB87-A2A205ED6B8A}" type="slidenum">
              <a:rPr lang="it-IT" smtClean="0"/>
              <a:pPr>
                <a:defRPr/>
              </a:pPr>
              <a:t>53</a:t>
            </a:fld>
            <a:endParaRPr lang="it-IT"/>
          </a:p>
        </p:txBody>
      </p:sp>
      <p:sp>
        <p:nvSpPr>
          <p:cNvPr id="459780"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459781"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459782" name="Text Box 4"/>
          <p:cNvSpPr txBox="1">
            <a:spLocks noChangeAspect="1" noChangeArrowheads="1"/>
          </p:cNvSpPr>
          <p:nvPr/>
        </p:nvSpPr>
        <p:spPr bwMode="auto">
          <a:xfrm>
            <a:off x="6818313" y="1268413"/>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29" name="Rectangle 100"/>
          <p:cNvSpPr>
            <a:spLocks noChangeArrowheads="1"/>
          </p:cNvSpPr>
          <p:nvPr/>
        </p:nvSpPr>
        <p:spPr bwMode="auto">
          <a:xfrm>
            <a:off x="684213" y="981075"/>
            <a:ext cx="8351837"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30" name="Rectangle 101"/>
          <p:cNvSpPr>
            <a:spLocks noChangeArrowheads="1"/>
          </p:cNvSpPr>
          <p:nvPr/>
        </p:nvSpPr>
        <p:spPr bwMode="auto">
          <a:xfrm>
            <a:off x="11160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4" name="Rectangle 102"/>
          <p:cNvSpPr>
            <a:spLocks noChangeArrowheads="1"/>
          </p:cNvSpPr>
          <p:nvPr/>
        </p:nvSpPr>
        <p:spPr bwMode="auto">
          <a:xfrm>
            <a:off x="1089025"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5" name="Rettangolo arrotondato 44"/>
          <p:cNvSpPr/>
          <p:nvPr/>
        </p:nvSpPr>
        <p:spPr bwMode="auto">
          <a:xfrm>
            <a:off x="6948488" y="1052513"/>
            <a:ext cx="1655762" cy="4321175"/>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51" name="Ovale 50"/>
          <p:cNvSpPr/>
          <p:nvPr/>
        </p:nvSpPr>
        <p:spPr bwMode="auto">
          <a:xfrm>
            <a:off x="7065963" y="23495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59788" name="Text Box 4"/>
          <p:cNvSpPr txBox="1">
            <a:spLocks noChangeAspect="1" noChangeArrowheads="1"/>
          </p:cNvSpPr>
          <p:nvPr/>
        </p:nvSpPr>
        <p:spPr bwMode="auto">
          <a:xfrm>
            <a:off x="7008813" y="1717675"/>
            <a:ext cx="1046162"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ISEM.2012</a:t>
            </a:r>
          </a:p>
        </p:txBody>
      </p:sp>
      <p:sp>
        <p:nvSpPr>
          <p:cNvPr id="57" name="Ovale 56"/>
          <p:cNvSpPr/>
          <p:nvPr/>
        </p:nvSpPr>
        <p:spPr bwMode="auto">
          <a:xfrm>
            <a:off x="7065963" y="350043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60" name="Ovale 59"/>
          <p:cNvSpPr/>
          <p:nvPr/>
        </p:nvSpPr>
        <p:spPr bwMode="auto">
          <a:xfrm>
            <a:off x="7065963" y="4710113"/>
            <a:ext cx="647700" cy="361950"/>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59791" name="Freccia in giù 63"/>
          <p:cNvSpPr>
            <a:spLocks noChangeArrowheads="1"/>
          </p:cNvSpPr>
          <p:nvPr/>
        </p:nvSpPr>
        <p:spPr bwMode="auto">
          <a:xfrm rot="10800000">
            <a:off x="8662988" y="3536950"/>
            <a:ext cx="360362"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459792" name="Freccia in giù 64"/>
          <p:cNvSpPr>
            <a:spLocks noChangeArrowheads="1"/>
          </p:cNvSpPr>
          <p:nvPr/>
        </p:nvSpPr>
        <p:spPr bwMode="auto">
          <a:xfrm rot="10800000">
            <a:off x="8675688" y="2386013"/>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459793" name="Text Box 4"/>
          <p:cNvSpPr txBox="1">
            <a:spLocks noChangeAspect="1" noChangeArrowheads="1"/>
          </p:cNvSpPr>
          <p:nvPr/>
        </p:nvSpPr>
        <p:spPr bwMode="auto">
          <a:xfrm>
            <a:off x="7750175" y="1717675"/>
            <a:ext cx="1046163"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 SEM.2012</a:t>
            </a:r>
          </a:p>
        </p:txBody>
      </p:sp>
      <p:sp>
        <p:nvSpPr>
          <p:cNvPr id="33" name="Ovale 32"/>
          <p:cNvSpPr/>
          <p:nvPr/>
        </p:nvSpPr>
        <p:spPr bwMode="auto">
          <a:xfrm>
            <a:off x="7831138" y="23495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4" name="Ovale 33"/>
          <p:cNvSpPr/>
          <p:nvPr/>
        </p:nvSpPr>
        <p:spPr bwMode="auto">
          <a:xfrm>
            <a:off x="7831138" y="35004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5" name="Ovale 34"/>
          <p:cNvSpPr/>
          <p:nvPr/>
        </p:nvSpPr>
        <p:spPr bwMode="auto">
          <a:xfrm>
            <a:off x="7831138" y="4710113"/>
            <a:ext cx="647700" cy="361950"/>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6" name="CasellaDiTesto 35"/>
          <p:cNvSpPr txBox="1"/>
          <p:nvPr/>
        </p:nvSpPr>
        <p:spPr>
          <a:xfrm>
            <a:off x="7942263" y="2374900"/>
            <a:ext cx="433387" cy="307975"/>
          </a:xfrm>
          <a:prstGeom prst="rect">
            <a:avLst/>
          </a:prstGeom>
          <a:noFill/>
        </p:spPr>
        <p:txBody>
          <a:bodyPr wrap="none">
            <a:spAutoFit/>
          </a:bodyPr>
          <a:lstStyle/>
          <a:p>
            <a:pPr>
              <a:defRPr/>
            </a:pPr>
            <a:r>
              <a:rPr lang="it-IT" b="1" dirty="0">
                <a:solidFill>
                  <a:schemeClr val="tx1"/>
                </a:solidFill>
                <a:latin typeface="+mn-lt"/>
              </a:rPr>
              <a:t>7,2</a:t>
            </a:r>
            <a:endParaRPr lang="it-IT" b="1" dirty="0">
              <a:solidFill>
                <a:schemeClr val="tx1"/>
              </a:solidFill>
              <a:latin typeface="+mn-lt"/>
            </a:endParaRPr>
          </a:p>
        </p:txBody>
      </p:sp>
      <p:sp>
        <p:nvSpPr>
          <p:cNvPr id="37" name="CasellaDiTesto 36"/>
          <p:cNvSpPr txBox="1"/>
          <p:nvPr/>
        </p:nvSpPr>
        <p:spPr>
          <a:xfrm>
            <a:off x="7942263" y="3527425"/>
            <a:ext cx="433387" cy="307975"/>
          </a:xfrm>
          <a:prstGeom prst="rect">
            <a:avLst/>
          </a:prstGeom>
          <a:noFill/>
        </p:spPr>
        <p:txBody>
          <a:bodyPr wrap="none">
            <a:spAutoFit/>
          </a:bodyPr>
          <a:lstStyle/>
          <a:p>
            <a:pPr>
              <a:defRPr/>
            </a:pPr>
            <a:r>
              <a:rPr lang="it-IT" b="1" dirty="0">
                <a:solidFill>
                  <a:schemeClr val="tx1"/>
                </a:solidFill>
                <a:latin typeface="+mn-lt"/>
              </a:rPr>
              <a:t>7,0</a:t>
            </a:r>
            <a:endParaRPr lang="it-IT" b="1" dirty="0">
              <a:solidFill>
                <a:schemeClr val="tx1"/>
              </a:solidFill>
              <a:latin typeface="+mn-lt"/>
            </a:endParaRPr>
          </a:p>
        </p:txBody>
      </p:sp>
      <p:sp>
        <p:nvSpPr>
          <p:cNvPr id="38" name="CasellaDiTesto 37"/>
          <p:cNvSpPr txBox="1"/>
          <p:nvPr/>
        </p:nvSpPr>
        <p:spPr>
          <a:xfrm>
            <a:off x="7942263" y="4737100"/>
            <a:ext cx="433387" cy="307975"/>
          </a:xfrm>
          <a:prstGeom prst="rect">
            <a:avLst/>
          </a:prstGeom>
          <a:noFill/>
        </p:spPr>
        <p:txBody>
          <a:bodyPr wrap="none">
            <a:spAutoFit/>
          </a:bodyPr>
          <a:lstStyle/>
          <a:p>
            <a:pPr>
              <a:defRPr/>
            </a:pPr>
            <a:r>
              <a:rPr lang="it-IT" b="1" dirty="0">
                <a:solidFill>
                  <a:schemeClr val="tx1"/>
                </a:solidFill>
                <a:latin typeface="+mn-lt"/>
              </a:rPr>
              <a:t>6,8</a:t>
            </a:r>
            <a:endParaRPr lang="it-IT" b="1" dirty="0">
              <a:solidFill>
                <a:schemeClr val="tx1"/>
              </a:solidFill>
              <a:latin typeface="+mn-lt"/>
            </a:endParaRPr>
          </a:p>
        </p:txBody>
      </p:sp>
      <p:graphicFrame>
        <p:nvGraphicFramePr>
          <p:cNvPr id="459800" name="Object 3"/>
          <p:cNvGraphicFramePr>
            <a:graphicFrameLocks noChangeAspect="1"/>
          </p:cNvGraphicFramePr>
          <p:nvPr/>
        </p:nvGraphicFramePr>
        <p:xfrm>
          <a:off x="635000" y="1506538"/>
          <a:ext cx="6219825" cy="4133850"/>
        </p:xfrm>
        <a:graphic>
          <a:graphicData uri="http://schemas.openxmlformats.org/presentationml/2006/ole">
            <p:oleObj spid="_x0000_s459800" r:id="rId3" imgW="6224555" imgH="4133446" progId="Excel.Chart.8">
              <p:embed/>
            </p:oleObj>
          </a:graphicData>
        </a:graphic>
      </p:graphicFrame>
      <p:sp>
        <p:nvSpPr>
          <p:cNvPr id="459801" name="CasellaDiTesto 41"/>
          <p:cNvSpPr txBox="1">
            <a:spLocks noChangeArrowheads="1"/>
          </p:cNvSpPr>
          <p:nvPr/>
        </p:nvSpPr>
        <p:spPr bwMode="auto">
          <a:xfrm>
            <a:off x="6732588" y="2349500"/>
            <a:ext cx="184150" cy="306388"/>
          </a:xfrm>
          <a:prstGeom prst="rect">
            <a:avLst/>
          </a:prstGeom>
          <a:noFill/>
          <a:ln w="9525">
            <a:noFill/>
            <a:miter lim="800000"/>
            <a:headEnd/>
            <a:tailEnd/>
          </a:ln>
        </p:spPr>
        <p:txBody>
          <a:bodyPr wrap="none">
            <a:spAutoFit/>
          </a:bodyPr>
          <a:lstStyle/>
          <a:p>
            <a:endParaRPr lang="it-IT"/>
          </a:p>
        </p:txBody>
      </p:sp>
      <p:sp>
        <p:nvSpPr>
          <p:cNvPr id="41" name="CasellaDiTesto 40"/>
          <p:cNvSpPr txBox="1"/>
          <p:nvPr/>
        </p:nvSpPr>
        <p:spPr>
          <a:xfrm>
            <a:off x="7204075" y="3495675"/>
            <a:ext cx="433388" cy="307975"/>
          </a:xfrm>
          <a:prstGeom prst="rect">
            <a:avLst/>
          </a:prstGeom>
          <a:noFill/>
        </p:spPr>
        <p:txBody>
          <a:bodyPr wrap="none">
            <a:spAutoFit/>
          </a:bodyPr>
          <a:lstStyle/>
          <a:p>
            <a:pPr>
              <a:defRPr/>
            </a:pPr>
            <a:r>
              <a:rPr lang="it-IT" b="1" dirty="0">
                <a:solidFill>
                  <a:schemeClr val="tx1"/>
                </a:solidFill>
                <a:latin typeface="+mn-lt"/>
              </a:rPr>
              <a:t>6,9</a:t>
            </a:r>
            <a:endParaRPr lang="it-IT" b="1" dirty="0">
              <a:solidFill>
                <a:schemeClr val="tx1"/>
              </a:solidFill>
              <a:latin typeface="+mn-lt"/>
            </a:endParaRPr>
          </a:p>
        </p:txBody>
      </p:sp>
      <p:sp>
        <p:nvSpPr>
          <p:cNvPr id="43" name="CasellaDiTesto 42"/>
          <p:cNvSpPr txBox="1"/>
          <p:nvPr/>
        </p:nvSpPr>
        <p:spPr>
          <a:xfrm>
            <a:off x="7204075" y="4705350"/>
            <a:ext cx="433388" cy="307975"/>
          </a:xfrm>
          <a:prstGeom prst="rect">
            <a:avLst/>
          </a:prstGeom>
          <a:noFill/>
        </p:spPr>
        <p:txBody>
          <a:bodyPr wrap="none">
            <a:spAutoFit/>
          </a:bodyPr>
          <a:lstStyle/>
          <a:p>
            <a:pPr>
              <a:defRPr/>
            </a:pPr>
            <a:r>
              <a:rPr lang="it-IT" b="1" dirty="0">
                <a:solidFill>
                  <a:schemeClr val="tx1"/>
                </a:solidFill>
                <a:latin typeface="+mn-lt"/>
              </a:rPr>
              <a:t>6,8</a:t>
            </a:r>
            <a:endParaRPr lang="it-IT" b="1" dirty="0">
              <a:solidFill>
                <a:schemeClr val="tx1"/>
              </a:solidFill>
              <a:latin typeface="+mn-lt"/>
            </a:endParaRPr>
          </a:p>
        </p:txBody>
      </p:sp>
      <p:sp>
        <p:nvSpPr>
          <p:cNvPr id="46" name="CasellaDiTesto 45"/>
          <p:cNvSpPr txBox="1"/>
          <p:nvPr/>
        </p:nvSpPr>
        <p:spPr>
          <a:xfrm>
            <a:off x="7164388" y="2401888"/>
            <a:ext cx="433387" cy="306387"/>
          </a:xfrm>
          <a:prstGeom prst="rect">
            <a:avLst/>
          </a:prstGeom>
          <a:noFill/>
        </p:spPr>
        <p:txBody>
          <a:bodyPr wrap="none">
            <a:spAutoFit/>
          </a:bodyPr>
          <a:lstStyle/>
          <a:p>
            <a:pPr>
              <a:defRPr/>
            </a:pPr>
            <a:r>
              <a:rPr lang="it-IT" b="1" dirty="0">
                <a:solidFill>
                  <a:schemeClr val="tx1"/>
                </a:solidFill>
                <a:latin typeface="+mn-lt"/>
              </a:rPr>
              <a:t>7,0</a:t>
            </a:r>
            <a:endParaRPr lang="it-IT" b="1" dirty="0">
              <a:solidFill>
                <a:schemeClr val="tx1"/>
              </a:solidFill>
              <a:latin typeface="+mn-lt"/>
            </a:endParaRPr>
          </a:p>
        </p:txBody>
      </p:sp>
      <p:sp>
        <p:nvSpPr>
          <p:cNvPr id="31" name="Equal 30"/>
          <p:cNvSpPr/>
          <p:nvPr/>
        </p:nvSpPr>
        <p:spPr bwMode="auto">
          <a:xfrm>
            <a:off x="8645525" y="4740275"/>
            <a:ext cx="390525" cy="306388"/>
          </a:xfrm>
          <a:prstGeom prst="mathEqual">
            <a:avLst/>
          </a:prstGeom>
          <a:solidFill>
            <a:schemeClr val="tx1"/>
          </a:solidFill>
          <a:ln w="12700" cap="flat" cmpd="sng" algn="ctr">
            <a:noFill/>
            <a:prstDash val="solid"/>
            <a:round/>
            <a:headEnd type="none" w="med" len="med"/>
            <a:tailEnd type="none" w="med" len="med"/>
          </a:ln>
          <a:effectLst/>
        </p:spPr>
        <p:txBody>
          <a:bodyPr lIns="90000" tIns="46800" rIns="90000" bIns="468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49263">
              <a:buClr>
                <a:srgbClr val="000000"/>
              </a:buClr>
              <a:buSzPct val="100000"/>
              <a:buFont typeface="Times" pitchFamily="18" charset="0"/>
              <a:buNone/>
              <a:defRPr/>
            </a:pPr>
            <a:endParaRPr lang="en-US" sz="1400">
              <a:latin typeface="Verdana"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L’AREA DELLA SODDISFAZIONE</a:t>
            </a:r>
            <a:br>
              <a:rPr lang="it-IT" sz="2100">
                <a:solidFill>
                  <a:srgbClr val="3366CC"/>
                </a:solidFill>
                <a:cs typeface="Arial" charset="0"/>
              </a:rPr>
            </a:br>
            <a:r>
              <a:rPr lang="it-IT" sz="2100" i="1">
                <a:solidFill>
                  <a:srgbClr val="3366CC"/>
                </a:solidFill>
                <a:cs typeface="Arial" charset="0"/>
              </a:rPr>
              <a:t>TREND</a:t>
            </a:r>
          </a:p>
          <a:p>
            <a:pPr>
              <a:spcBef>
                <a:spcPct val="20000"/>
              </a:spcBef>
            </a:pP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17788" y="2697163"/>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 utenti 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DC5C8BDA-9D64-4DEE-AB76-86F7724DF3D2}" type="slidenum">
              <a:rPr lang="it-IT" smtClean="0"/>
              <a:pPr>
                <a:defRPr/>
              </a:pPr>
              <a:t>54</a:t>
            </a:fld>
            <a:endParaRPr lang="it-IT"/>
          </a:p>
        </p:txBody>
      </p:sp>
      <p:sp>
        <p:nvSpPr>
          <p:cNvPr id="460804"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16" name="Group 761"/>
          <p:cNvGraphicFramePr>
            <a:graphicFrameLocks noGrp="1"/>
          </p:cNvGraphicFramePr>
          <p:nvPr/>
        </p:nvGraphicFramePr>
        <p:xfrm>
          <a:off x="755650" y="1411288"/>
          <a:ext cx="8137525" cy="3962400"/>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64807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DELLA FATTURAZIONE</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 SEMESTRE 2011</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 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 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0129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104944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200" b="0" i="1" u="none" strike="noStrike" dirty="0" smtClean="0">
                          <a:solidFill>
                            <a:srgbClr val="000000"/>
                          </a:solidFill>
                          <a:latin typeface="+mn-lt"/>
                        </a:rPr>
                        <a:t>Correttezza degli importi riportati nelle bollette </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200" b="0" i="0" u="none" strike="noStrike" dirty="0">
                          <a:latin typeface="Arial"/>
                        </a:rPr>
                        <a:t>3%</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93%</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7,5</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3%</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7,0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a:effectLst/>
                          <a:latin typeface="Arial" panose="020B0604020202020204" pitchFamily="34" charset="0"/>
                        </a:rPr>
                        <a:t>93%</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7.2</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b"/>
                      <a:r>
                        <a:rPr lang="it-IT" sz="1200" b="0" i="1" u="none" strike="noStrike" dirty="0">
                          <a:solidFill>
                            <a:srgbClr val="000000"/>
                          </a:solidFill>
                          <a:latin typeface="+mn-lt"/>
                        </a:rPr>
                        <a:t>Chiarezza e la facilità di lettura delle bollette </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200" b="0" i="0" u="none" strike="noStrike">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a:latin typeface="Arial"/>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7,3</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4%</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6,9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a:effectLst/>
                          <a:latin typeface="Arial" panose="020B0604020202020204" pitchFamily="34" charset="0"/>
                        </a:rPr>
                        <a:t>85%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7.0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33436">
                <a:tc>
                  <a:txBody>
                    <a:bodyPr/>
                    <a:lstStyle/>
                    <a:p>
                      <a:pPr algn="l" fontAlgn="ctr"/>
                      <a:r>
                        <a:rPr lang="it-IT" sz="1200" b="0" i="1" u="none" strike="noStrike" dirty="0" smtClean="0">
                          <a:solidFill>
                            <a:schemeClr val="tx1"/>
                          </a:solidFill>
                          <a:latin typeface="+mn-lt"/>
                        </a:rPr>
                        <a:t>Regolarità lettura dei contatori</a:t>
                      </a:r>
                      <a:endParaRPr lang="it-IT" sz="1200" b="0" i="1" u="none" strike="noStrike" dirty="0">
                        <a:solidFill>
                          <a:schemeClr val="tx1"/>
                        </a:solidFill>
                        <a:latin typeface="+mn-lt"/>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200" b="0" i="0" u="none" strike="noStrike">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200" b="0" i="0" u="none" strike="noStrike">
                          <a:latin typeface="Arial"/>
                        </a:rPr>
                        <a:t>6%</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200" b="0" i="0" u="none" strike="noStrike">
                          <a:latin typeface="Arial"/>
                        </a:rPr>
                        <a:t>91%</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200" b="0" i="0" u="none" strike="noStrike" dirty="0">
                          <a:latin typeface="Arial"/>
                        </a:rPr>
                        <a:t>7,3</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latin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6,8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en-US" sz="1400" b="1" i="0" u="none" strike="noStrike" dirty="0" smtClean="0">
                          <a:effectLst/>
                          <a:latin typeface="Arial" panose="020B0604020202020204" pitchFamily="34" charset="0"/>
                        </a:rPr>
                        <a:t>11%</a:t>
                      </a:r>
                      <a:endParaRPr lang="en-US" sz="1400" b="1"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1" i="0" u="none" strike="noStrike" dirty="0">
                          <a:effectLst/>
                          <a:latin typeface="Arial" panose="020B0604020202020204" pitchFamily="34" charset="0"/>
                        </a:rPr>
                        <a:t>85%</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1" i="0" u="none" strike="noStrike" dirty="0">
                          <a:effectLst/>
                          <a:latin typeface="Arial" panose="020B0604020202020204" pitchFamily="34" charset="0"/>
                        </a:rPr>
                        <a:t>6.8</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460876" name="CasellaDiTesto 16"/>
          <p:cNvSpPr txBox="1">
            <a:spLocks noChangeArrowheads="1"/>
          </p:cNvSpPr>
          <p:nvPr/>
        </p:nvSpPr>
        <p:spPr bwMode="auto">
          <a:xfrm>
            <a:off x="1908175" y="267176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460877" name="CasellaDiTesto 19"/>
          <p:cNvSpPr txBox="1">
            <a:spLocks noChangeArrowheads="1"/>
          </p:cNvSpPr>
          <p:nvPr/>
        </p:nvSpPr>
        <p:spPr bwMode="auto">
          <a:xfrm>
            <a:off x="2582863" y="265271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460878" name="CasellaDiTesto 22"/>
          <p:cNvSpPr txBox="1">
            <a:spLocks noChangeArrowheads="1"/>
          </p:cNvSpPr>
          <p:nvPr/>
        </p:nvSpPr>
        <p:spPr bwMode="auto">
          <a:xfrm>
            <a:off x="3087688" y="265271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460879" name="CasellaDiTesto 23"/>
          <p:cNvSpPr txBox="1">
            <a:spLocks noChangeArrowheads="1"/>
          </p:cNvSpPr>
          <p:nvPr/>
        </p:nvSpPr>
        <p:spPr bwMode="auto">
          <a:xfrm>
            <a:off x="4211638" y="2652713"/>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460880" name="CasellaDiTesto 24"/>
          <p:cNvSpPr txBox="1">
            <a:spLocks noChangeArrowheads="1"/>
          </p:cNvSpPr>
          <p:nvPr/>
        </p:nvSpPr>
        <p:spPr bwMode="auto">
          <a:xfrm>
            <a:off x="4919663" y="2654300"/>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460881" name="CasellaDiTesto 25"/>
          <p:cNvSpPr txBox="1">
            <a:spLocks noChangeArrowheads="1"/>
          </p:cNvSpPr>
          <p:nvPr/>
        </p:nvSpPr>
        <p:spPr bwMode="auto">
          <a:xfrm>
            <a:off x="5422900" y="2654300"/>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460882" name="CasellaDiTesto 26"/>
          <p:cNvSpPr txBox="1">
            <a:spLocks noChangeArrowheads="1"/>
          </p:cNvSpPr>
          <p:nvPr/>
        </p:nvSpPr>
        <p:spPr bwMode="auto">
          <a:xfrm>
            <a:off x="6629400" y="267811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460883" name="CasellaDiTesto 27"/>
          <p:cNvSpPr txBox="1">
            <a:spLocks noChangeArrowheads="1"/>
          </p:cNvSpPr>
          <p:nvPr/>
        </p:nvSpPr>
        <p:spPr bwMode="auto">
          <a:xfrm>
            <a:off x="7304088" y="2659063"/>
            <a:ext cx="403225"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460884" name="CasellaDiTesto 28"/>
          <p:cNvSpPr txBox="1">
            <a:spLocks noChangeArrowheads="1"/>
          </p:cNvSpPr>
          <p:nvPr/>
        </p:nvSpPr>
        <p:spPr bwMode="auto">
          <a:xfrm>
            <a:off x="7808913" y="2659063"/>
            <a:ext cx="660400"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DI FATTURAZIONE – </a:t>
            </a:r>
            <a:r>
              <a:rPr lang="it-IT" sz="2100" i="1">
                <a:solidFill>
                  <a:srgbClr val="3366CC"/>
                </a:solidFill>
                <a:cs typeface="Arial" charset="0"/>
              </a:rPr>
              <a:t>2° SEMESTRE 2012</a:t>
            </a:r>
          </a:p>
          <a:p>
            <a:pPr>
              <a:spcBef>
                <a:spcPct val="20000"/>
              </a:spcBef>
            </a:pPr>
            <a:endParaRPr lang="it-IT" sz="2100" i="1">
              <a:solidFill>
                <a:srgbClr val="3366CC"/>
              </a:solidFill>
              <a:cs typeface="Arial" charset="0"/>
            </a:endParaRPr>
          </a:p>
        </p:txBody>
      </p:sp>
      <p:sp>
        <p:nvSpPr>
          <p:cNvPr id="517125" name="Text Box 3"/>
          <p:cNvSpPr txBox="1">
            <a:spLocks noChangeArrowheads="1"/>
          </p:cNvSpPr>
          <p:nvPr/>
        </p:nvSpPr>
        <p:spPr bwMode="auto">
          <a:xfrm>
            <a:off x="755650" y="1092200"/>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è per Lei il più importante?</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8" name="Segnaposto numero diapositiva 7"/>
          <p:cNvSpPr>
            <a:spLocks noGrp="1"/>
          </p:cNvSpPr>
          <p:nvPr>
            <p:ph type="sldNum" sz="quarter" idx="10"/>
          </p:nvPr>
        </p:nvSpPr>
        <p:spPr/>
        <p:txBody>
          <a:bodyPr/>
          <a:lstStyle/>
          <a:p>
            <a:pPr>
              <a:defRPr/>
            </a:pPr>
            <a:fld id="{48C949E2-8622-45EB-A7C3-02B10E288C92}" type="slidenum">
              <a:rPr lang="it-IT" smtClean="0"/>
              <a:pPr>
                <a:defRPr/>
              </a:pPr>
              <a:t>55</a:t>
            </a:fld>
            <a:endParaRPr lang="it-IT"/>
          </a:p>
        </p:txBody>
      </p:sp>
      <p:sp>
        <p:nvSpPr>
          <p:cNvPr id="461829"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461830" name="Object 3"/>
          <p:cNvGraphicFramePr>
            <a:graphicFrameLocks noChangeAspect="1"/>
          </p:cNvGraphicFramePr>
          <p:nvPr/>
        </p:nvGraphicFramePr>
        <p:xfrm>
          <a:off x="849313" y="1649413"/>
          <a:ext cx="7223125" cy="4664075"/>
        </p:xfrm>
        <a:graphic>
          <a:graphicData uri="http://schemas.openxmlformats.org/presentationml/2006/ole">
            <p:oleObj spid="_x0000_s461830" r:id="rId4" imgW="7224386" imgH="4663844" progId="Excel.Chart.8">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MAPPA DELLE PRIORITÀ - </a:t>
            </a:r>
            <a:r>
              <a:rPr lang="it-IT" sz="1600" i="1">
                <a:solidFill>
                  <a:srgbClr val="3366CC"/>
                </a:solidFill>
                <a:cs typeface="Arial" charset="0"/>
              </a:rPr>
              <a:t>FATTURAZIONE</a:t>
            </a:r>
          </a:p>
        </p:txBody>
      </p:sp>
      <p:grpSp>
        <p:nvGrpSpPr>
          <p:cNvPr id="462850" name="Gruppo 24"/>
          <p:cNvGrpSpPr>
            <a:grpSpLocks/>
          </p:cNvGrpSpPr>
          <p:nvPr/>
        </p:nvGrpSpPr>
        <p:grpSpPr bwMode="auto">
          <a:xfrm>
            <a:off x="1258888" y="692150"/>
            <a:ext cx="7527925" cy="5429250"/>
            <a:chOff x="1259662" y="692696"/>
            <a:chExt cx="7527180" cy="5428704"/>
          </a:xfrm>
        </p:grpSpPr>
        <p:graphicFrame>
          <p:nvGraphicFramePr>
            <p:cNvPr id="462852" name="Grafico 31"/>
            <p:cNvGraphicFramePr>
              <a:graphicFrameLocks/>
            </p:cNvGraphicFramePr>
            <p:nvPr/>
          </p:nvGraphicFramePr>
          <p:xfrm>
            <a:off x="1784926" y="1289968"/>
            <a:ext cx="6366295" cy="4206056"/>
          </p:xfrm>
          <a:graphic>
            <a:graphicData uri="http://schemas.openxmlformats.org/presentationml/2006/ole">
              <p:oleObj spid="_x0000_s462852" r:id="rId3" imgW="6364776" imgH="4206605" progId="Excel.Chart.8">
                <p:embed/>
              </p:oleObj>
            </a:graphicData>
          </a:graphic>
        </p:graphicFrame>
        <p:sp>
          <p:nvSpPr>
            <p:cNvPr id="307203" name="Text Box 4"/>
            <p:cNvSpPr txBox="1">
              <a:spLocks noChangeArrowheads="1"/>
            </p:cNvSpPr>
            <p:nvPr/>
          </p:nvSpPr>
          <p:spPr bwMode="auto">
            <a:xfrm>
              <a:off x="1954918" y="1059372"/>
              <a:ext cx="1230190" cy="249212"/>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782027" y="1059372"/>
              <a:ext cx="1231778" cy="249212"/>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824886" y="5480114"/>
              <a:ext cx="1184158" cy="230165"/>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921583" y="5475353"/>
              <a:ext cx="1182571" cy="230164"/>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896186" y="5749962"/>
              <a:ext cx="6071587" cy="3714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16200000">
              <a:off x="-475300" y="3159423"/>
              <a:ext cx="4247723" cy="3714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16200000">
              <a:off x="1384268" y="4874544"/>
              <a:ext cx="790495" cy="249213"/>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307242" name="Rectangle 23"/>
            <p:cNvSpPr>
              <a:spLocks noChangeArrowheads="1"/>
            </p:cNvSpPr>
            <p:nvPr/>
          </p:nvSpPr>
          <p:spPr bwMode="auto">
            <a:xfrm>
              <a:off x="1834280" y="3476891"/>
              <a:ext cx="2231804" cy="19524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a:t>
              </a:r>
              <a:r>
                <a:rPr lang="it-IT" sz="900" dirty="0">
                  <a:solidFill>
                    <a:schemeClr val="tx1"/>
                  </a:solidFill>
                  <a:latin typeface="+mn-lt"/>
                </a:rPr>
                <a:t> 87,9</a:t>
              </a:r>
              <a:r>
                <a:rPr lang="it-IT" sz="900" b="1" dirty="0">
                  <a:solidFill>
                    <a:schemeClr val="tx1"/>
                  </a:solidFill>
                  <a:latin typeface="+mn-lt"/>
                </a:rPr>
                <a:t>%</a:t>
              </a:r>
              <a:endParaRPr lang="it-IT" sz="900" b="1" dirty="0">
                <a:solidFill>
                  <a:schemeClr val="tx1"/>
                </a:solidFill>
                <a:latin typeface="+mn-lt"/>
              </a:endParaRPr>
            </a:p>
          </p:txBody>
        </p:sp>
        <p:pic>
          <p:nvPicPr>
            <p:cNvPr id="462861" name="Picture 40" descr="AEN_159"/>
            <p:cNvPicPr>
              <a:picLocks noChangeAspect="1" noChangeArrowheads="1"/>
            </p:cNvPicPr>
            <p:nvPr/>
          </p:nvPicPr>
          <p:blipFill>
            <a:blip r:embed="rId4"/>
            <a:srcRect/>
            <a:stretch>
              <a:fillRect/>
            </a:stretch>
          </p:blipFill>
          <p:spPr bwMode="auto">
            <a:xfrm>
              <a:off x="8039130" y="714375"/>
              <a:ext cx="582612" cy="595313"/>
            </a:xfrm>
            <a:prstGeom prst="rect">
              <a:avLst/>
            </a:prstGeom>
            <a:solidFill>
              <a:schemeClr val="bg1"/>
            </a:solidFill>
            <a:ln w="28575">
              <a:noFill/>
              <a:miter lim="800000"/>
              <a:headEnd/>
              <a:tailEnd/>
            </a:ln>
          </p:spPr>
        </p:pic>
        <p:pic>
          <p:nvPicPr>
            <p:cNvPr id="462862" name="Picture 41" descr="lente"/>
            <p:cNvPicPr>
              <a:picLocks noChangeAspect="1" noChangeArrowheads="1"/>
            </p:cNvPicPr>
            <p:nvPr/>
          </p:nvPicPr>
          <p:blipFill>
            <a:blip r:embed="rId5"/>
            <a:srcRect/>
            <a:stretch>
              <a:fillRect/>
            </a:stretch>
          </p:blipFill>
          <p:spPr bwMode="auto">
            <a:xfrm>
              <a:off x="1259662" y="692696"/>
              <a:ext cx="639762" cy="642938"/>
            </a:xfrm>
            <a:prstGeom prst="rect">
              <a:avLst/>
            </a:prstGeom>
            <a:solidFill>
              <a:schemeClr val="bg1"/>
            </a:solidFill>
            <a:ln w="28575">
              <a:noFill/>
              <a:miter lim="800000"/>
              <a:headEnd/>
              <a:tailEnd/>
            </a:ln>
          </p:spPr>
        </p:pic>
        <p:pic>
          <p:nvPicPr>
            <p:cNvPr id="462863" name="Picture 45" descr="marketing_usability_main">
              <a:hlinkClick r:id="rId6"/>
            </p:cNvPr>
            <p:cNvPicPr>
              <a:picLocks noChangeAspect="1" noChangeArrowheads="1"/>
            </p:cNvPicPr>
            <p:nvPr/>
          </p:nvPicPr>
          <p:blipFill>
            <a:blip r:embed="rId7"/>
            <a:srcRect/>
            <a:stretch>
              <a:fillRect/>
            </a:stretch>
          </p:blipFill>
          <p:spPr bwMode="auto">
            <a:xfrm>
              <a:off x="8039130" y="5429250"/>
              <a:ext cx="747712" cy="592138"/>
            </a:xfrm>
            <a:prstGeom prst="rect">
              <a:avLst/>
            </a:prstGeom>
            <a:solidFill>
              <a:schemeClr val="bg1"/>
            </a:solidFill>
            <a:ln w="28575">
              <a:noFill/>
              <a:miter lim="800000"/>
              <a:headEnd/>
              <a:tailEnd/>
            </a:ln>
          </p:spPr>
        </p:pic>
        <p:pic>
          <p:nvPicPr>
            <p:cNvPr id="462864" name="Picture 46" descr="BWBW0157"/>
            <p:cNvPicPr>
              <a:picLocks noChangeAspect="1" noChangeArrowheads="1"/>
            </p:cNvPicPr>
            <p:nvPr/>
          </p:nvPicPr>
          <p:blipFill>
            <a:blip r:embed="rId8"/>
            <a:srcRect/>
            <a:stretch>
              <a:fillRect/>
            </a:stretch>
          </p:blipFill>
          <p:spPr bwMode="auto">
            <a:xfrm>
              <a:off x="1398617" y="5429250"/>
              <a:ext cx="450850" cy="514350"/>
            </a:xfrm>
            <a:prstGeom prst="rect">
              <a:avLst/>
            </a:prstGeom>
            <a:noFill/>
            <a:ln w="9525">
              <a:noFill/>
              <a:miter lim="800000"/>
              <a:headEnd/>
              <a:tailEnd/>
            </a:ln>
          </p:spPr>
        </p:pic>
        <p:sp>
          <p:nvSpPr>
            <p:cNvPr id="37" name="Rectangle 23"/>
            <p:cNvSpPr>
              <a:spLocks noChangeArrowheads="1"/>
            </p:cNvSpPr>
            <p:nvPr/>
          </p:nvSpPr>
          <p:spPr bwMode="auto">
            <a:xfrm rot="16200000">
              <a:off x="4248629" y="2584806"/>
              <a:ext cx="1655596" cy="144449"/>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a:t>
              </a:r>
              <a:r>
                <a:rPr lang="it-IT" sz="900" dirty="0">
                  <a:solidFill>
                    <a:schemeClr val="tx1"/>
                  </a:solidFill>
                  <a:latin typeface="+mn-lt"/>
                </a:rPr>
                <a:t>media: 33%</a:t>
              </a:r>
              <a:endParaRPr lang="it-IT" sz="900" b="1" dirty="0">
                <a:solidFill>
                  <a:schemeClr val="tx1"/>
                </a:solidFill>
                <a:latin typeface="+mn-lt"/>
              </a:endParaRPr>
            </a:p>
          </p:txBody>
        </p:sp>
        <p:sp>
          <p:nvSpPr>
            <p:cNvPr id="38" name="Text Box 36"/>
            <p:cNvSpPr txBox="1">
              <a:spLocks noChangeArrowheads="1"/>
            </p:cNvSpPr>
            <p:nvPr/>
          </p:nvSpPr>
          <p:spPr bwMode="auto">
            <a:xfrm rot="16200000">
              <a:off x="1350935" y="1396682"/>
              <a:ext cx="790495" cy="249212"/>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753325" y="5870600"/>
              <a:ext cx="790497" cy="24762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7450299" y="5861076"/>
              <a:ext cx="790497" cy="249213"/>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36" name="Rectangle 22"/>
            <p:cNvSpPr>
              <a:spLocks noChangeArrowheads="1"/>
            </p:cNvSpPr>
            <p:nvPr/>
          </p:nvSpPr>
          <p:spPr bwMode="auto">
            <a:xfrm>
              <a:off x="2458105" y="4027699"/>
              <a:ext cx="1204794" cy="360326"/>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REGOLARITÀ LETTURA CONTATORI</a:t>
              </a:r>
            </a:p>
          </p:txBody>
        </p:sp>
        <p:sp>
          <p:nvSpPr>
            <p:cNvPr id="39" name="Rectangle 22"/>
            <p:cNvSpPr>
              <a:spLocks noChangeArrowheads="1"/>
            </p:cNvSpPr>
            <p:nvPr/>
          </p:nvSpPr>
          <p:spPr bwMode="auto">
            <a:xfrm>
              <a:off x="3851792" y="4292784"/>
              <a:ext cx="917484" cy="36032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CHIAREZZA FACILITÀ LETTURA DELLE BOLLETTE</a:t>
              </a:r>
            </a:p>
          </p:txBody>
        </p:sp>
        <p:sp>
          <p:nvSpPr>
            <p:cNvPr id="40" name="Rectangle 22"/>
            <p:cNvSpPr>
              <a:spLocks noChangeArrowheads="1"/>
            </p:cNvSpPr>
            <p:nvPr/>
          </p:nvSpPr>
          <p:spPr bwMode="auto">
            <a:xfrm>
              <a:off x="5732794" y="1829232"/>
              <a:ext cx="2071482" cy="376200"/>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CORRETTEZZA DEGLI IMPORTI RIPORTATI NELLE BOLLETTE</a:t>
              </a:r>
            </a:p>
          </p:txBody>
        </p:sp>
      </p:grpSp>
      <p:sp>
        <p:nvSpPr>
          <p:cNvPr id="33"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a:solidFill>
                  <a:schemeClr val="bg1"/>
                </a:solidFill>
              </a:rPr>
              <a:t>LE PRIORITÀ DI INTERVENTO</a:t>
            </a:r>
            <a:endParaRPr lang="it-IT" sz="180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3873" name="Object 71"/>
          <p:cNvGraphicFramePr>
            <a:graphicFrameLocks noChangeAspect="1"/>
          </p:cNvGraphicFramePr>
          <p:nvPr/>
        </p:nvGraphicFramePr>
        <p:xfrm>
          <a:off x="1130300" y="1549400"/>
          <a:ext cx="5437188" cy="4749800"/>
        </p:xfrm>
        <a:graphic>
          <a:graphicData uri="http://schemas.openxmlformats.org/presentationml/2006/ole">
            <p:oleObj spid="_x0000_s463873" r:id="rId3" imgW="5438103" imgH="4749196" progId="Excel.Chart.8">
              <p:embed/>
            </p:oleObj>
          </a:graphicData>
        </a:graphic>
      </p:graphicFrame>
      <p:sp>
        <p:nvSpPr>
          <p:cNvPr id="463874" name="Rectangle 3"/>
          <p:cNvSpPr>
            <a:spLocks noChangeArrowheads="1"/>
          </p:cNvSpPr>
          <p:nvPr/>
        </p:nvSpPr>
        <p:spPr bwMode="auto">
          <a:xfrm>
            <a:off x="6700838" y="1679575"/>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463875" name="Rectangle 4"/>
          <p:cNvSpPr>
            <a:spLocks noChangeArrowheads="1"/>
          </p:cNvSpPr>
          <p:nvPr/>
        </p:nvSpPr>
        <p:spPr bwMode="auto">
          <a:xfrm>
            <a:off x="6713538" y="3594100"/>
            <a:ext cx="1728787"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463876" name="Rectangle 5"/>
          <p:cNvSpPr>
            <a:spLocks noChangeArrowheads="1"/>
          </p:cNvSpPr>
          <p:nvPr/>
        </p:nvSpPr>
        <p:spPr bwMode="auto">
          <a:xfrm>
            <a:off x="6713538" y="5314950"/>
            <a:ext cx="1728787"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463877" name="Rectangle 2"/>
          <p:cNvSpPr>
            <a:spLocks noChangeArrowheads="1"/>
          </p:cNvSpPr>
          <p:nvPr/>
        </p:nvSpPr>
        <p:spPr bwMode="auto">
          <a:xfrm>
            <a:off x="760413" y="130175"/>
            <a:ext cx="8313737"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 SERVIZIO DI FATTURAZIONE</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471048" name="Text Box 3"/>
          <p:cNvSpPr txBox="1">
            <a:spLocks noChangeArrowheads="1"/>
          </p:cNvSpPr>
          <p:nvPr/>
        </p:nvSpPr>
        <p:spPr bwMode="auto">
          <a:xfrm>
            <a:off x="755650" y="989013"/>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Sempre considerando gli aspetti di fatturazione, ritiene che il servizio ..</a:t>
            </a:r>
          </a:p>
        </p:txBody>
      </p:sp>
      <p:sp>
        <p:nvSpPr>
          <p:cNvPr id="11" name="Segnaposto numero diapositiva 10"/>
          <p:cNvSpPr>
            <a:spLocks noGrp="1"/>
          </p:cNvSpPr>
          <p:nvPr>
            <p:ph type="sldNum" sz="quarter" idx="10"/>
          </p:nvPr>
        </p:nvSpPr>
        <p:spPr/>
        <p:txBody>
          <a:bodyPr/>
          <a:lstStyle/>
          <a:p>
            <a:pPr>
              <a:defRPr/>
            </a:pPr>
            <a:fld id="{90F8FE7C-85C3-4620-A45A-AEBAD5EB9494}" type="slidenum">
              <a:rPr lang="it-IT" smtClean="0"/>
              <a:pPr>
                <a:defRPr/>
              </a:pPr>
              <a:t>57</a:t>
            </a:fld>
            <a:endParaRPr lang="it-IT"/>
          </a:p>
        </p:txBody>
      </p:sp>
      <p:sp>
        <p:nvSpPr>
          <p:cNvPr id="46388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Rectangle 2"/>
          <p:cNvSpPr>
            <a:spLocks noGrp="1" noChangeArrowheads="1"/>
          </p:cNvSpPr>
          <p:nvPr>
            <p:ph type="title" idx="4294967295"/>
          </p:nvPr>
        </p:nvSpPr>
        <p:spPr/>
        <p:txBody>
          <a:bodyPr/>
          <a:lstStyle/>
          <a:p>
            <a:pPr eaLnBrk="1" hangingPunct="1"/>
            <a:r>
              <a:rPr lang="it-IT" smtClean="0"/>
              <a:t>IL NUMERO VERDE COMMERCIALE</a:t>
            </a:r>
          </a:p>
        </p:txBody>
      </p:sp>
      <p:sp>
        <p:nvSpPr>
          <p:cNvPr id="439298" name="Rectangle 7"/>
          <p:cNvSpPr>
            <a:spLocks noChangeArrowheads="1"/>
          </p:cNvSpPr>
          <p:nvPr/>
        </p:nvSpPr>
        <p:spPr bwMode="auto">
          <a:xfrm>
            <a:off x="1547813" y="2492375"/>
            <a:ext cx="6696075" cy="2880841"/>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defRPr/>
            </a:pPr>
            <a:r>
              <a:rPr lang="it-IT" sz="1600" b="1" dirty="0">
                <a:solidFill>
                  <a:srgbClr val="FF0000"/>
                </a:solidFill>
                <a:latin typeface="Arial" charset="0"/>
              </a:rPr>
              <a:t>NUMERO VERDE COMMERCIALE</a:t>
            </a:r>
          </a:p>
          <a:p>
            <a:pPr marL="355600" indent="-266700" algn="ctr" defTabSz="266700" eaLnBrk="0" fontAlgn="b" hangingPunct="0">
              <a:defRPr/>
            </a:pPr>
            <a:endParaRPr lang="it-IT" sz="1200" b="1" dirty="0">
              <a:solidFill>
                <a:srgbClr val="CC3300"/>
              </a:solidFill>
              <a:latin typeface="Arial" charset="0"/>
            </a:endParaRPr>
          </a:p>
          <a:p>
            <a:pPr marL="355600" indent="-266700" algn="ctr" defTabSz="266700" eaLnBrk="0" fontAlgn="b" hangingPunct="0">
              <a:defRPr/>
            </a:pPr>
            <a:endParaRPr lang="it-IT" sz="1200" b="1" dirty="0">
              <a:solidFill>
                <a:srgbClr val="CC3300"/>
              </a:solidFill>
              <a:latin typeface="Arial" charset="0"/>
            </a:endParaRP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La facilità di  accedere al servizio, prima di richiedere di parlare con l’operatore</a:t>
            </a:r>
            <a:endParaRPr lang="it-IT" strike="sngStrike" dirty="0">
              <a:solidFill>
                <a:srgbClr val="FF0000"/>
              </a:solidFill>
              <a:latin typeface="Arial" charset="0"/>
              <a:cs typeface="Arial" charset="0"/>
            </a:endParaRP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La  facilità di seguire le indicazioni fornite dal risponditore automatico</a:t>
            </a: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I tempi di attesa al telefono per parlare con l’operatore</a:t>
            </a: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La competenza dell’operatore che ha risposto al telefono</a:t>
            </a: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La cortesia dell’operatore che ha risposto al telefono</a:t>
            </a:r>
            <a:endParaRPr lang="it-IT" dirty="0">
              <a:solidFill>
                <a:schemeClr val="tx1"/>
              </a:solidFill>
              <a:latin typeface="Arial" charset="0"/>
              <a:cs typeface="Arial" charset="0"/>
            </a:endParaRPr>
          </a:p>
        </p:txBody>
      </p:sp>
      <p:sp>
        <p:nvSpPr>
          <p:cNvPr id="464899"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8DA6C519-029C-43F5-BBD7-8775269458CE}" type="slidenum">
              <a:rPr lang="it-IT" smtClean="0"/>
              <a:pPr>
                <a:defRPr/>
              </a:pPr>
              <a:t>58</a:t>
            </a:fld>
            <a:endParaRPr lang="it-IT"/>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Soddisfazione sub- overall</a:t>
            </a:r>
            <a:endParaRPr lang="it-IT" sz="1800" i="1" dirty="0">
              <a:solidFill>
                <a:schemeClr val="bg1"/>
              </a:solidFill>
              <a:effectLst>
                <a:outerShdw blurRad="38100" dist="38100" dir="2700000" algn="tl">
                  <a:srgbClr val="C0C0C0"/>
                </a:outerShdw>
              </a:effectLst>
            </a:endParaRPr>
          </a:p>
        </p:txBody>
      </p:sp>
      <p:sp>
        <p:nvSpPr>
          <p:cNvPr id="46592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NUMERO VERDE COMMERCIALE</a:t>
            </a:r>
            <a:br>
              <a:rPr lang="it-IT" sz="2100">
                <a:solidFill>
                  <a:srgbClr val="3366CC"/>
                </a:solidFill>
                <a:cs typeface="Arial" charset="0"/>
              </a:rPr>
            </a:br>
            <a:r>
              <a:rPr lang="it-IT" sz="2100" i="1">
                <a:solidFill>
                  <a:srgbClr val="3366CC"/>
                </a:solidFill>
                <a:cs typeface="Arial" charset="0"/>
              </a:rPr>
              <a:t>TREND</a:t>
            </a:r>
          </a:p>
        </p:txBody>
      </p:sp>
      <p:graphicFrame>
        <p:nvGraphicFramePr>
          <p:cNvPr id="465923" name="Object 71"/>
          <p:cNvGraphicFramePr>
            <a:graphicFrameLocks noChangeAspect="1"/>
          </p:cNvGraphicFramePr>
          <p:nvPr/>
        </p:nvGraphicFramePr>
        <p:xfrm>
          <a:off x="1016000" y="2006600"/>
          <a:ext cx="7678738" cy="4043363"/>
        </p:xfrm>
        <a:graphic>
          <a:graphicData uri="http://schemas.openxmlformats.org/presentationml/2006/ole">
            <p:oleObj spid="_x0000_s465923" r:id="rId4" imgW="7675529" imgH="4048095" progId="Excel.Chart.8">
              <p:embed/>
            </p:oleObj>
          </a:graphicData>
        </a:graphic>
      </p:graphicFrame>
      <p:sp>
        <p:nvSpPr>
          <p:cNvPr id="423949"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5"/>
              </a:buBlip>
              <a:defRPr/>
            </a:pPr>
            <a:r>
              <a:rPr lang="it-IT" sz="1200" dirty="0">
                <a:solidFill>
                  <a:schemeClr val="tx1"/>
                </a:solidFill>
                <a:latin typeface="+mn-lt"/>
                <a:cs typeface="Arial" pitchFamily="34" charset="0"/>
              </a:rPr>
              <a:t>Considerando complessivamente il servizio ricevuto telefonando al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a:t>
            </a:r>
            <a:r>
              <a:rPr lang="it-IT" sz="1200" dirty="0">
                <a:solidFill>
                  <a:schemeClr val="tx1"/>
                </a:solidFill>
                <a:latin typeface="+mn-lt"/>
                <a:cs typeface="Arial" pitchFamily="34" charset="0"/>
              </a:rPr>
              <a:t>che voto dà ad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 </a:t>
            </a:r>
            <a:r>
              <a:rPr lang="it-IT" sz="1200" dirty="0">
                <a:solidFill>
                  <a:schemeClr val="tx1"/>
                </a:solidFill>
                <a:latin typeface="+mn-lt"/>
                <a:cs typeface="Arial" pitchFamily="34" charset="0"/>
              </a:rPr>
              <a:t>Spa </a:t>
            </a:r>
            <a:r>
              <a:rPr lang="it-IT" sz="1200" dirty="0">
                <a:solidFill>
                  <a:schemeClr val="tx1"/>
                </a:solidFill>
                <a:latin typeface="+mn-lt"/>
                <a:cs typeface="Arial" pitchFamily="34" charset="0"/>
              </a:rPr>
              <a:t>su una scala da 1 a 10 dove 1 è il minimo della qualità e 10 il massimo?</a:t>
            </a:r>
          </a:p>
        </p:txBody>
      </p:sp>
      <p:sp>
        <p:nvSpPr>
          <p:cNvPr id="465925" name="Rectangle 14"/>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9"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NEI GIORNI PRECEDENTI ALL’INTERVISTA </a:t>
            </a:r>
            <a:r>
              <a:rPr lang="it-IT" sz="900" dirty="0">
                <a:solidFill>
                  <a:schemeClr val="tx1"/>
                </a:solidFill>
                <a:latin typeface="+mn-lt"/>
              </a:rPr>
              <a:t>(300 CASI AD HOC)</a:t>
            </a:r>
            <a:endParaRPr lang="it-IT" sz="900" dirty="0">
              <a:solidFill>
                <a:schemeClr val="tx1"/>
              </a:solidFill>
              <a:latin typeface="+mn-lt"/>
            </a:endParaRPr>
          </a:p>
        </p:txBody>
      </p:sp>
      <p:sp>
        <p:nvSpPr>
          <p:cNvPr id="10" name="Segnaposto numero diapositiva 9"/>
          <p:cNvSpPr>
            <a:spLocks noGrp="1"/>
          </p:cNvSpPr>
          <p:nvPr>
            <p:ph type="sldNum" sz="quarter" idx="10"/>
          </p:nvPr>
        </p:nvSpPr>
        <p:spPr/>
        <p:txBody>
          <a:bodyPr/>
          <a:lstStyle/>
          <a:p>
            <a:pPr>
              <a:defRPr/>
            </a:pPr>
            <a:fld id="{DCCED7D8-0858-451F-929E-DEBB05F66D0D}" type="slidenum">
              <a:rPr lang="it-IT" smtClean="0"/>
              <a:pPr>
                <a:defRPr/>
              </a:pPr>
              <a:t>59</a:t>
            </a:fld>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r>
              <a:rPr lang="it-IT" sz="2100">
                <a:solidFill>
                  <a:srgbClr val="3366CC"/>
                </a:solidFill>
                <a:cs typeface="Arial" charset="0"/>
              </a:rPr>
              <a:t>IL CAMPIONE E LA METODOLOGIA DELL’INDAGINE</a:t>
            </a:r>
          </a:p>
        </p:txBody>
      </p:sp>
      <p:sp>
        <p:nvSpPr>
          <p:cNvPr id="20482" name="Rectangle 205"/>
          <p:cNvSpPr>
            <a:spLocks noChangeArrowheads="1"/>
          </p:cNvSpPr>
          <p:nvPr/>
        </p:nvSpPr>
        <p:spPr bwMode="auto">
          <a:xfrm>
            <a:off x="747713" y="857250"/>
            <a:ext cx="8216900" cy="1714500"/>
          </a:xfrm>
          <a:prstGeom prst="rect">
            <a:avLst/>
          </a:prstGeom>
          <a:solidFill>
            <a:schemeClr val="bg1"/>
          </a:solidFill>
          <a:ln w="9525">
            <a:noFill/>
            <a:miter lim="800000"/>
            <a:headEnd/>
            <a:tailEnd/>
          </a:ln>
        </p:spPr>
        <p:txBody>
          <a:bodyPr lIns="90000" tIns="46800" rIns="90000" bIns="46800"/>
          <a:lstStyle/>
          <a:p>
            <a:pPr algn="just">
              <a:lnSpc>
                <a:spcPct val="110000"/>
              </a:lnSpc>
              <a:spcBef>
                <a:spcPct val="20000"/>
              </a:spcBef>
              <a:buFont typeface="Arial" charset="0"/>
              <a:buNone/>
            </a:pPr>
            <a:r>
              <a:rPr lang="it-IT">
                <a:solidFill>
                  <a:schemeClr val="tx1"/>
                </a:solidFill>
                <a:latin typeface="Arial" charset="0"/>
              </a:rPr>
              <a:t>Il campione “generale” è stato distribuito sulla base di ciascuna zona in cui è suddivisa l’area servita da Acquedotto del Fiora Spa.</a:t>
            </a:r>
          </a:p>
          <a:p>
            <a:pPr algn="just">
              <a:lnSpc>
                <a:spcPct val="110000"/>
              </a:lnSpc>
              <a:spcBef>
                <a:spcPct val="20000"/>
              </a:spcBef>
              <a:buFont typeface="Arial" charset="0"/>
              <a:buNone/>
            </a:pPr>
            <a:r>
              <a:rPr lang="it-IT">
                <a:solidFill>
                  <a:schemeClr val="tx1"/>
                </a:solidFill>
                <a:latin typeface="Arial" charset="0"/>
              </a:rPr>
              <a:t>L’universo di riferimento è rappresentato dai </a:t>
            </a:r>
            <a:r>
              <a:rPr lang="it-IT" b="1">
                <a:solidFill>
                  <a:schemeClr val="tx1"/>
                </a:solidFill>
                <a:latin typeface="Arial" charset="0"/>
              </a:rPr>
              <a:t>clienti domestici con utenza diretta</a:t>
            </a:r>
            <a:r>
              <a:rPr lang="it-IT">
                <a:solidFill>
                  <a:schemeClr val="tx1"/>
                </a:solidFill>
                <a:latin typeface="Arial" charset="0"/>
              </a:rPr>
              <a:t>. </a:t>
            </a:r>
          </a:p>
          <a:p>
            <a:pPr algn="just">
              <a:lnSpc>
                <a:spcPct val="110000"/>
              </a:lnSpc>
              <a:spcBef>
                <a:spcPct val="20000"/>
              </a:spcBef>
              <a:buFont typeface="Arial" charset="0"/>
              <a:buNone/>
            </a:pPr>
            <a:endParaRPr lang="it-IT">
              <a:solidFill>
                <a:schemeClr val="tx1"/>
              </a:solidFill>
              <a:latin typeface="Arial" charset="0"/>
            </a:endParaRPr>
          </a:p>
          <a:p>
            <a:pPr algn="just">
              <a:lnSpc>
                <a:spcPct val="110000"/>
              </a:lnSpc>
              <a:spcBef>
                <a:spcPct val="20000"/>
              </a:spcBef>
            </a:pPr>
            <a:r>
              <a:rPr lang="it-IT">
                <a:solidFill>
                  <a:schemeClr val="tx1"/>
                </a:solidFill>
                <a:latin typeface="Arial" charset="0"/>
              </a:rPr>
              <a:t>Il margine di errore statistico sulle singole informazioni rilevate sul campione “generale” di 1.002 casi è, nel caso più sfavorevole, pari a +/- 3,0 punti percentuali, al 95% di probabilità. </a:t>
            </a:r>
          </a:p>
        </p:txBody>
      </p:sp>
      <p:graphicFrame>
        <p:nvGraphicFramePr>
          <p:cNvPr id="447642" name="Group 154"/>
          <p:cNvGraphicFramePr>
            <a:graphicFrameLocks noGrp="1"/>
          </p:cNvGraphicFramePr>
          <p:nvPr/>
        </p:nvGraphicFramePr>
        <p:xfrm>
          <a:off x="2071688" y="2708275"/>
          <a:ext cx="5465762" cy="2078038"/>
        </p:xfrm>
        <a:graphic>
          <a:graphicData uri="http://schemas.openxmlformats.org/drawingml/2006/table">
            <a:tbl>
              <a:tblPr/>
              <a:tblGrid>
                <a:gridCol w="1900655"/>
                <a:gridCol w="1934865"/>
                <a:gridCol w="1629596"/>
              </a:tblGrid>
              <a:tr h="8220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CLIENTI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DOMESTICI</a:t>
                      </a:r>
                    </a:p>
                  </a:txBody>
                  <a:tcPr marL="90000" marR="90000" marT="46800" marB="468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CAMPIONE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1" u="none" strike="noStrike" cap="none" normalizeH="0" baseline="0" dirty="0" smtClean="0">
                          <a:ln>
                            <a:noFill/>
                          </a:ln>
                          <a:solidFill>
                            <a:schemeClr val="tx1"/>
                          </a:solidFill>
                          <a:effectLst/>
                          <a:latin typeface="Arial" pitchFamily="34" charset="0"/>
                        </a:rPr>
                        <a:t>1.002 INTERVISTE</a:t>
                      </a:r>
                    </a:p>
                  </a:txBody>
                  <a:tcPr marL="90000" marR="90000" marT="46800" marB="468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SUDDIVISIONE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 DEL CAMPIONE</a:t>
                      </a:r>
                    </a:p>
                  </a:txBody>
                  <a:tcPr marL="90000" marR="90000" marT="46800" marB="468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416894">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ZONA 1 – COSTA</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448 INTERVISTE</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44%</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r>
              <a:tr h="419249">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ZONA 2 - MONTAGNA</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267 INTERVISTE</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27%</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r>
              <a:tr h="419249">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ZONA 3 - SENESE</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287 INTERVISTE</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29%</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r>
            </a:tbl>
          </a:graphicData>
        </a:graphic>
      </p:graphicFrame>
      <p:sp>
        <p:nvSpPr>
          <p:cNvPr id="7" name="Segnaposto numero diapositiva 6"/>
          <p:cNvSpPr>
            <a:spLocks noGrp="1"/>
          </p:cNvSpPr>
          <p:nvPr>
            <p:ph type="sldNum" sz="quarter" idx="10"/>
          </p:nvPr>
        </p:nvSpPr>
        <p:spPr/>
        <p:txBody>
          <a:bodyPr/>
          <a:lstStyle/>
          <a:p>
            <a:pPr>
              <a:defRPr/>
            </a:pPr>
            <a:fld id="{94F344B1-3433-49AA-B42D-687A4EE46D70}" type="slidenum">
              <a:rPr lang="it-IT" smtClean="0"/>
              <a:pPr>
                <a:defRPr/>
              </a:pPr>
              <a:t>6</a:t>
            </a:fld>
            <a:endParaRPr lang="it-IT"/>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Soddisfazione </a:t>
            </a:r>
            <a:r>
              <a:rPr lang="it-IT" sz="1800" i="1" dirty="0" err="1">
                <a:solidFill>
                  <a:schemeClr val="bg1"/>
                </a:solidFill>
              </a:rPr>
              <a:t>sub-overall</a:t>
            </a:r>
            <a:endParaRPr lang="it-IT" sz="1800" i="1" dirty="0">
              <a:solidFill>
                <a:schemeClr val="bg1"/>
              </a:solidFill>
              <a:effectLst>
                <a:outerShdw blurRad="38100" dist="38100" dir="2700000" algn="tl">
                  <a:srgbClr val="C0C0C0"/>
                </a:outerShdw>
              </a:effectLst>
            </a:endParaRPr>
          </a:p>
        </p:txBody>
      </p:sp>
      <p:sp>
        <p:nvSpPr>
          <p:cNvPr id="46797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NUMERO VERDE COMMERCIALE</a:t>
            </a:r>
            <a:br>
              <a:rPr lang="it-IT" sz="2100">
                <a:solidFill>
                  <a:srgbClr val="3366CC"/>
                </a:solidFill>
                <a:cs typeface="Arial" charset="0"/>
              </a:rPr>
            </a:br>
            <a:r>
              <a:rPr lang="it-IT" sz="2100" i="1">
                <a:solidFill>
                  <a:srgbClr val="3366CC"/>
                </a:solidFill>
                <a:cs typeface="Arial" charset="0"/>
              </a:rPr>
              <a:t>2° SEMESTRE 2012</a:t>
            </a:r>
          </a:p>
        </p:txBody>
      </p:sp>
      <p:sp>
        <p:nvSpPr>
          <p:cNvPr id="10" name="Segnaposto numero diapositiva 9"/>
          <p:cNvSpPr>
            <a:spLocks noGrp="1"/>
          </p:cNvSpPr>
          <p:nvPr>
            <p:ph type="sldNum" sz="quarter" idx="10"/>
          </p:nvPr>
        </p:nvSpPr>
        <p:spPr/>
        <p:txBody>
          <a:bodyPr/>
          <a:lstStyle/>
          <a:p>
            <a:pPr>
              <a:defRPr/>
            </a:pPr>
            <a:fld id="{C6D3927A-8B2C-4A9E-96C7-4D96DC0DFCA2}" type="slidenum">
              <a:rPr lang="it-IT" smtClean="0"/>
              <a:pPr>
                <a:defRPr/>
              </a:pPr>
              <a:t>60</a:t>
            </a:fld>
            <a:endParaRPr lang="it-IT"/>
          </a:p>
        </p:txBody>
      </p:sp>
      <p:graphicFrame>
        <p:nvGraphicFramePr>
          <p:cNvPr id="13" name="Group 76"/>
          <p:cNvGraphicFramePr>
            <a:graphicFrameLocks noGrp="1"/>
          </p:cNvGraphicFramePr>
          <p:nvPr/>
        </p:nvGraphicFramePr>
        <p:xfrm>
          <a:off x="1042988" y="1903413"/>
          <a:ext cx="7489825" cy="3671887"/>
        </p:xfrm>
        <a:graphic>
          <a:graphicData uri="http://schemas.openxmlformats.org/drawingml/2006/table">
            <a:tbl>
              <a:tblPr/>
              <a:tblGrid>
                <a:gridCol w="2174879"/>
                <a:gridCol w="1771317"/>
                <a:gridCol w="1771317"/>
                <a:gridCol w="1771317"/>
              </a:tblGrid>
              <a:tr h="517475">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1"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latin typeface="Arial"/>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1" u="none" strike="noStrike" dirty="0">
                          <a:effectLst/>
                        </a:rPr>
                        <a:t>21%</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41%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1" u="none" strike="noStrike" dirty="0">
                          <a:effectLst/>
                        </a:rPr>
                        <a:t>31%</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1" u="none" strike="noStrike" dirty="0">
                          <a:effectLst/>
                        </a:rPr>
                        <a:t>38%</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latin typeface="Arial"/>
                        </a:rPr>
                        <a:t>7%</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1" u="none" strike="noStrike" dirty="0">
                          <a:effectLst/>
                        </a:rPr>
                        <a:t>10%</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7,7</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7.3</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4"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il servizio ricevuto telefonando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a:t>
            </a:r>
            <a:r>
              <a:rPr lang="it-IT" sz="1200" dirty="0">
                <a:solidFill>
                  <a:schemeClr val="tx1"/>
                </a:solidFill>
                <a:latin typeface="+mn-lt"/>
                <a:cs typeface="Arial" pitchFamily="34" charset="0"/>
              </a:rPr>
              <a:t>che voto dà ad Acquedotto del Fiora Spa su una scala da 1 a 10 dove 1 è il minimo della qualità e 10 il massimo?</a:t>
            </a:r>
          </a:p>
        </p:txBody>
      </p:sp>
      <p:sp>
        <p:nvSpPr>
          <p:cNvPr id="8"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NEI GIORNI PRECEDENTI ALL’INTERVISTA </a:t>
            </a:r>
            <a:r>
              <a:rPr lang="it-IT" sz="900" dirty="0">
                <a:solidFill>
                  <a:schemeClr val="tx1"/>
                </a:solidFill>
                <a:latin typeface="+mn-lt"/>
              </a:rPr>
              <a:t>(300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DEL NUMERO VERDE COMMERCIALE</a:t>
            </a:r>
            <a:br>
              <a:rPr lang="it-IT" sz="2100">
                <a:solidFill>
                  <a:srgbClr val="3366CC"/>
                </a:solidFill>
                <a:cs typeface="Arial" charset="0"/>
              </a:rPr>
            </a:br>
            <a:r>
              <a:rPr lang="it-IT" sz="2100" i="1">
                <a:solidFill>
                  <a:srgbClr val="3366CC"/>
                </a:solidFill>
                <a:cs typeface="Arial" charset="0"/>
              </a:rPr>
              <a:t>2° SEMESTRE 2012</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51AE4A9A-25D4-4CEA-8ADF-359E0CCA66AF}" type="slidenum">
              <a:rPr lang="it-IT" smtClean="0"/>
              <a:pPr>
                <a:defRPr/>
              </a:pPr>
              <a:t>61</a:t>
            </a:fld>
            <a:endParaRPr lang="it-IT"/>
          </a:p>
        </p:txBody>
      </p:sp>
      <p:grpSp>
        <p:nvGrpSpPr>
          <p:cNvPr id="468996" name="Group 3"/>
          <p:cNvGrpSpPr>
            <a:grpSpLocks/>
          </p:cNvGrpSpPr>
          <p:nvPr/>
        </p:nvGrpSpPr>
        <p:grpSpPr bwMode="auto">
          <a:xfrm>
            <a:off x="941388" y="1789113"/>
            <a:ext cx="7956550" cy="3584575"/>
            <a:chOff x="585" y="1146"/>
            <a:chExt cx="5012" cy="2258"/>
          </a:xfrm>
        </p:grpSpPr>
        <p:grpSp>
          <p:nvGrpSpPr>
            <p:cNvPr id="468998" name="Group 4"/>
            <p:cNvGrpSpPr>
              <a:grpSpLocks/>
            </p:cNvGrpSpPr>
            <p:nvPr/>
          </p:nvGrpSpPr>
          <p:grpSpPr bwMode="auto">
            <a:xfrm>
              <a:off x="585" y="1146"/>
              <a:ext cx="2223" cy="2258"/>
              <a:chOff x="585" y="1344"/>
              <a:chExt cx="2223" cy="2258"/>
            </a:xfrm>
          </p:grpSpPr>
          <p:graphicFrame>
            <p:nvGraphicFramePr>
              <p:cNvPr id="469005" name="Object 5"/>
              <p:cNvGraphicFramePr>
                <a:graphicFrameLocks noChangeAspect="1"/>
              </p:cNvGraphicFramePr>
              <p:nvPr/>
            </p:nvGraphicFramePr>
            <p:xfrm>
              <a:off x="663" y="1721"/>
              <a:ext cx="2151" cy="1862"/>
            </p:xfrm>
            <a:graphic>
              <a:graphicData uri="http://schemas.openxmlformats.org/presentationml/2006/ole">
                <p:oleObj spid="_x0000_s469005" r:id="rId3" imgW="3414056" imgH="2956816" progId="Excel.Chart.8">
                  <p:embed/>
                </p:oleObj>
              </a:graphicData>
            </a:graphic>
          </p:graphicFrame>
          <p:sp>
            <p:nvSpPr>
              <p:cNvPr id="46" name="Rettangolo 19"/>
              <p:cNvSpPr/>
              <p:nvPr/>
            </p:nvSpPr>
            <p:spPr bwMode="auto">
              <a:xfrm>
                <a:off x="585" y="1751"/>
                <a:ext cx="2223"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469007"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469008"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469009"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469010"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468999" name="Group 11"/>
            <p:cNvGrpSpPr>
              <a:grpSpLocks/>
            </p:cNvGrpSpPr>
            <p:nvPr/>
          </p:nvGrpSpPr>
          <p:grpSpPr bwMode="auto">
            <a:xfrm>
              <a:off x="3243" y="1146"/>
              <a:ext cx="2354" cy="2258"/>
              <a:chOff x="3243" y="1344"/>
              <a:chExt cx="2354" cy="2258"/>
            </a:xfrm>
          </p:grpSpPr>
          <p:sp>
            <p:nvSpPr>
              <p:cNvPr id="40" name="Rettangolo 39"/>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469001"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469002"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469003"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469004"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468997" name="Object 3"/>
          <p:cNvGraphicFramePr>
            <a:graphicFrameLocks noChangeAspect="1"/>
          </p:cNvGraphicFramePr>
          <p:nvPr/>
        </p:nvGraphicFramePr>
        <p:xfrm>
          <a:off x="5130800" y="2387600"/>
          <a:ext cx="3683000" cy="2921000"/>
        </p:xfrm>
        <a:graphic>
          <a:graphicData uri="http://schemas.openxmlformats.org/presentationml/2006/ole">
            <p:oleObj spid="_x0000_s468997" r:id="rId4" imgW="3682303" imgH="2920237" progId="Excel.Chart.8">
              <p:embed/>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14769EE2-78D6-4C5E-B678-C480C426E8C3}" type="slidenum">
              <a:rPr lang="it-IT" smtClean="0"/>
              <a:pPr>
                <a:defRPr/>
              </a:pPr>
              <a:t>62</a:t>
            </a:fld>
            <a:endParaRPr lang="it-IT"/>
          </a:p>
        </p:txBody>
      </p:sp>
      <p:sp>
        <p:nvSpPr>
          <p:cNvPr id="470018" name="Text Box 4"/>
          <p:cNvSpPr txBox="1">
            <a:spLocks noChangeAspect="1" noChangeArrowheads="1"/>
          </p:cNvSpPr>
          <p:nvPr/>
        </p:nvSpPr>
        <p:spPr bwMode="auto">
          <a:xfrm>
            <a:off x="6372225" y="1295400"/>
            <a:ext cx="2017713"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4" name="Rettangolo arrotondato 3"/>
          <p:cNvSpPr/>
          <p:nvPr/>
        </p:nvSpPr>
        <p:spPr bwMode="auto">
          <a:xfrm>
            <a:off x="6629400" y="1052513"/>
            <a:ext cx="1687513" cy="4679950"/>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7" name="Ovale 6"/>
          <p:cNvSpPr/>
          <p:nvPr/>
        </p:nvSpPr>
        <p:spPr bwMode="auto">
          <a:xfrm>
            <a:off x="6748463" y="210185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70021" name="Text Box 4"/>
          <p:cNvSpPr txBox="1">
            <a:spLocks noChangeAspect="1" noChangeArrowheads="1"/>
          </p:cNvSpPr>
          <p:nvPr/>
        </p:nvSpPr>
        <p:spPr bwMode="auto">
          <a:xfrm>
            <a:off x="6659563" y="1752600"/>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ISEM.2012</a:t>
            </a:r>
          </a:p>
        </p:txBody>
      </p:sp>
      <p:sp>
        <p:nvSpPr>
          <p:cNvPr id="13" name="Ovale 12"/>
          <p:cNvSpPr/>
          <p:nvPr/>
        </p:nvSpPr>
        <p:spPr bwMode="auto">
          <a:xfrm>
            <a:off x="6748463" y="282098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6" name="Ovale 15"/>
          <p:cNvSpPr/>
          <p:nvPr/>
        </p:nvSpPr>
        <p:spPr bwMode="auto">
          <a:xfrm>
            <a:off x="6748463" y="350043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9" name="Ovale 18"/>
          <p:cNvSpPr/>
          <p:nvPr/>
        </p:nvSpPr>
        <p:spPr bwMode="auto">
          <a:xfrm>
            <a:off x="6742113" y="496411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2" name="Ovale 21"/>
          <p:cNvSpPr/>
          <p:nvPr/>
        </p:nvSpPr>
        <p:spPr bwMode="auto">
          <a:xfrm>
            <a:off x="6748463" y="426561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2" name="Ovale 31"/>
          <p:cNvSpPr/>
          <p:nvPr/>
        </p:nvSpPr>
        <p:spPr bwMode="auto">
          <a:xfrm>
            <a:off x="7456488" y="210185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70027" name="Text Box 4"/>
          <p:cNvSpPr txBox="1">
            <a:spLocks noChangeAspect="1" noChangeArrowheads="1"/>
          </p:cNvSpPr>
          <p:nvPr/>
        </p:nvSpPr>
        <p:spPr bwMode="auto">
          <a:xfrm>
            <a:off x="7437438" y="1752600"/>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 SEM.2012</a:t>
            </a:r>
          </a:p>
        </p:txBody>
      </p:sp>
      <p:sp>
        <p:nvSpPr>
          <p:cNvPr id="34" name="Ovale 33"/>
          <p:cNvSpPr/>
          <p:nvPr/>
        </p:nvSpPr>
        <p:spPr bwMode="auto">
          <a:xfrm>
            <a:off x="7456488" y="282098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5" name="Ovale 34"/>
          <p:cNvSpPr/>
          <p:nvPr/>
        </p:nvSpPr>
        <p:spPr bwMode="auto">
          <a:xfrm>
            <a:off x="7456488" y="35004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6" name="Ovale 35"/>
          <p:cNvSpPr/>
          <p:nvPr/>
        </p:nvSpPr>
        <p:spPr bwMode="auto">
          <a:xfrm>
            <a:off x="7450138" y="496411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7" name="Ovale 36"/>
          <p:cNvSpPr/>
          <p:nvPr/>
        </p:nvSpPr>
        <p:spPr bwMode="auto">
          <a:xfrm>
            <a:off x="7456488" y="426561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8" name="CasellaDiTesto 37"/>
          <p:cNvSpPr txBox="1"/>
          <p:nvPr/>
        </p:nvSpPr>
        <p:spPr>
          <a:xfrm>
            <a:off x="7564438" y="2112963"/>
            <a:ext cx="433387" cy="307975"/>
          </a:xfrm>
          <a:prstGeom prst="rect">
            <a:avLst/>
          </a:prstGeom>
          <a:noFill/>
        </p:spPr>
        <p:txBody>
          <a:bodyPr wrap="none">
            <a:spAutoFit/>
          </a:bodyPr>
          <a:lstStyle/>
          <a:p>
            <a:pPr>
              <a:defRPr/>
            </a:pPr>
            <a:r>
              <a:rPr lang="it-IT" b="1" dirty="0">
                <a:solidFill>
                  <a:schemeClr val="tx1"/>
                </a:solidFill>
                <a:latin typeface="+mn-lt"/>
              </a:rPr>
              <a:t>8,0</a:t>
            </a:r>
            <a:endParaRPr lang="it-IT" b="1" dirty="0">
              <a:solidFill>
                <a:schemeClr val="tx1"/>
              </a:solidFill>
              <a:latin typeface="+mn-lt"/>
            </a:endParaRPr>
          </a:p>
        </p:txBody>
      </p:sp>
      <p:sp>
        <p:nvSpPr>
          <p:cNvPr id="39" name="CasellaDiTesto 38"/>
          <p:cNvSpPr txBox="1"/>
          <p:nvPr/>
        </p:nvSpPr>
        <p:spPr>
          <a:xfrm>
            <a:off x="7564438" y="2832100"/>
            <a:ext cx="433387" cy="307975"/>
          </a:xfrm>
          <a:prstGeom prst="rect">
            <a:avLst/>
          </a:prstGeom>
          <a:noFill/>
        </p:spPr>
        <p:txBody>
          <a:bodyPr wrap="none">
            <a:spAutoFit/>
          </a:bodyPr>
          <a:lstStyle/>
          <a:p>
            <a:pPr>
              <a:defRPr/>
            </a:pPr>
            <a:r>
              <a:rPr lang="it-IT" b="1" dirty="0">
                <a:solidFill>
                  <a:schemeClr val="tx1"/>
                </a:solidFill>
                <a:latin typeface="+mn-lt"/>
              </a:rPr>
              <a:t>7,9</a:t>
            </a:r>
            <a:endParaRPr lang="it-IT" b="1" dirty="0">
              <a:solidFill>
                <a:schemeClr val="tx1"/>
              </a:solidFill>
              <a:latin typeface="+mn-lt"/>
            </a:endParaRPr>
          </a:p>
        </p:txBody>
      </p:sp>
      <p:sp>
        <p:nvSpPr>
          <p:cNvPr id="40" name="CasellaDiTesto 39"/>
          <p:cNvSpPr txBox="1"/>
          <p:nvPr/>
        </p:nvSpPr>
        <p:spPr>
          <a:xfrm>
            <a:off x="7564438" y="3509963"/>
            <a:ext cx="433387"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41" name="CasellaDiTesto 40"/>
          <p:cNvSpPr txBox="1"/>
          <p:nvPr/>
        </p:nvSpPr>
        <p:spPr>
          <a:xfrm>
            <a:off x="7558088" y="4975225"/>
            <a:ext cx="433387" cy="306388"/>
          </a:xfrm>
          <a:prstGeom prst="rect">
            <a:avLst/>
          </a:prstGeom>
          <a:noFill/>
        </p:spPr>
        <p:txBody>
          <a:bodyPr wrap="none">
            <a:spAutoFit/>
          </a:bodyPr>
          <a:lstStyle/>
          <a:p>
            <a:pPr>
              <a:defRPr/>
            </a:pPr>
            <a:r>
              <a:rPr lang="it-IT" b="1" dirty="0">
                <a:solidFill>
                  <a:schemeClr val="tx1"/>
                </a:solidFill>
                <a:latin typeface="+mn-lt"/>
              </a:rPr>
              <a:t>6,5</a:t>
            </a:r>
            <a:endParaRPr lang="it-IT" b="1" dirty="0">
              <a:solidFill>
                <a:schemeClr val="tx1"/>
              </a:solidFill>
              <a:latin typeface="+mn-lt"/>
            </a:endParaRPr>
          </a:p>
        </p:txBody>
      </p:sp>
      <p:sp>
        <p:nvSpPr>
          <p:cNvPr id="42" name="CasellaDiTesto 41"/>
          <p:cNvSpPr txBox="1"/>
          <p:nvPr/>
        </p:nvSpPr>
        <p:spPr>
          <a:xfrm>
            <a:off x="7564438" y="4276725"/>
            <a:ext cx="433387" cy="307975"/>
          </a:xfrm>
          <a:prstGeom prst="rect">
            <a:avLst/>
          </a:prstGeom>
          <a:noFill/>
        </p:spPr>
        <p:txBody>
          <a:bodyPr wrap="none">
            <a:spAutoFit/>
          </a:bodyPr>
          <a:lstStyle/>
          <a:p>
            <a:pPr>
              <a:defRPr/>
            </a:pPr>
            <a:r>
              <a:rPr lang="it-IT" b="1" dirty="0">
                <a:solidFill>
                  <a:schemeClr val="tx1"/>
                </a:solidFill>
                <a:latin typeface="+mn-lt"/>
              </a:rPr>
              <a:t>7,1</a:t>
            </a:r>
            <a:endParaRPr lang="it-IT" b="1" dirty="0">
              <a:solidFill>
                <a:schemeClr val="tx1"/>
              </a:solidFill>
              <a:latin typeface="+mn-lt"/>
            </a:endParaRPr>
          </a:p>
        </p:txBody>
      </p:sp>
      <p:graphicFrame>
        <p:nvGraphicFramePr>
          <p:cNvPr id="470037" name="Object 3"/>
          <p:cNvGraphicFramePr>
            <a:graphicFrameLocks noChangeAspect="1"/>
          </p:cNvGraphicFramePr>
          <p:nvPr/>
        </p:nvGraphicFramePr>
        <p:xfrm>
          <a:off x="849313" y="1362075"/>
          <a:ext cx="5646737" cy="4462463"/>
        </p:xfrm>
        <a:graphic>
          <a:graphicData uri="http://schemas.openxmlformats.org/presentationml/2006/ole">
            <p:oleObj spid="_x0000_s470037" r:id="rId3" imgW="5651482" imgH="4462659" progId="Excel.Chart.8">
              <p:embed/>
            </p:oleObj>
          </a:graphicData>
        </a:graphic>
      </p:graphicFrame>
      <p:sp>
        <p:nvSpPr>
          <p:cNvPr id="470038" name="Freccia in giù 74"/>
          <p:cNvSpPr>
            <a:spLocks noChangeArrowheads="1"/>
          </p:cNvSpPr>
          <p:nvPr/>
        </p:nvSpPr>
        <p:spPr bwMode="auto">
          <a:xfrm rot="10800000" flipV="1">
            <a:off x="8459788" y="499268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47003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2012</a:t>
            </a:r>
          </a:p>
          <a:p>
            <a:pPr>
              <a:spcBef>
                <a:spcPct val="20000"/>
              </a:spcBef>
            </a:pPr>
            <a:endParaRPr lang="it-IT" sz="2100" i="1">
              <a:solidFill>
                <a:srgbClr val="3366CC"/>
              </a:solidFill>
              <a:cs typeface="Arial" charset="0"/>
            </a:endParaRPr>
          </a:p>
        </p:txBody>
      </p:sp>
      <p:sp>
        <p:nvSpPr>
          <p:cNvPr id="470040"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49" name="Rectangle 100"/>
          <p:cNvSpPr>
            <a:spLocks noChangeArrowheads="1"/>
          </p:cNvSpPr>
          <p:nvPr/>
        </p:nvSpPr>
        <p:spPr bwMode="auto">
          <a:xfrm>
            <a:off x="684213" y="981075"/>
            <a:ext cx="8351837"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50" name="Rectangle 101"/>
          <p:cNvSpPr>
            <a:spLocks noChangeArrowheads="1"/>
          </p:cNvSpPr>
          <p:nvPr/>
        </p:nvSpPr>
        <p:spPr bwMode="auto">
          <a:xfrm>
            <a:off x="11160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51" name="Rectangle 102"/>
          <p:cNvSpPr>
            <a:spLocks noChangeArrowheads="1"/>
          </p:cNvSpPr>
          <p:nvPr/>
        </p:nvSpPr>
        <p:spPr bwMode="auto">
          <a:xfrm>
            <a:off x="1089025"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55"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NEI GIORNI PRECEDENTI ALL’INTERVISTA </a:t>
            </a:r>
            <a:r>
              <a:rPr lang="it-IT" sz="900" dirty="0">
                <a:solidFill>
                  <a:schemeClr val="tx1"/>
                </a:solidFill>
                <a:latin typeface="+mn-lt"/>
              </a:rPr>
              <a:t>(300 CASI AD HOC)</a:t>
            </a:r>
            <a:endParaRPr lang="it-IT" sz="900" dirty="0">
              <a:solidFill>
                <a:schemeClr val="tx1"/>
              </a:solidFill>
              <a:latin typeface="+mn-lt"/>
            </a:endParaRPr>
          </a:p>
        </p:txBody>
      </p:sp>
      <p:sp>
        <p:nvSpPr>
          <p:cNvPr id="56" name="CasellaDiTesto 55"/>
          <p:cNvSpPr txBox="1"/>
          <p:nvPr/>
        </p:nvSpPr>
        <p:spPr>
          <a:xfrm>
            <a:off x="6873875" y="2132013"/>
            <a:ext cx="433388" cy="307975"/>
          </a:xfrm>
          <a:prstGeom prst="rect">
            <a:avLst/>
          </a:prstGeom>
          <a:noFill/>
        </p:spPr>
        <p:txBody>
          <a:bodyPr wrap="none">
            <a:spAutoFit/>
          </a:bodyPr>
          <a:lstStyle/>
          <a:p>
            <a:pPr>
              <a:defRPr/>
            </a:pPr>
            <a:r>
              <a:rPr lang="it-IT" b="1" dirty="0">
                <a:solidFill>
                  <a:schemeClr val="tx1"/>
                </a:solidFill>
                <a:latin typeface="+mn-lt"/>
              </a:rPr>
              <a:t>8,1</a:t>
            </a:r>
            <a:endParaRPr lang="it-IT" b="1" dirty="0">
              <a:solidFill>
                <a:schemeClr val="tx1"/>
              </a:solidFill>
              <a:latin typeface="+mn-lt"/>
            </a:endParaRPr>
          </a:p>
        </p:txBody>
      </p:sp>
      <p:sp>
        <p:nvSpPr>
          <p:cNvPr id="57" name="CasellaDiTesto 56"/>
          <p:cNvSpPr txBox="1"/>
          <p:nvPr/>
        </p:nvSpPr>
        <p:spPr>
          <a:xfrm>
            <a:off x="6873875" y="2851150"/>
            <a:ext cx="433388"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58" name="CasellaDiTesto 57"/>
          <p:cNvSpPr txBox="1"/>
          <p:nvPr/>
        </p:nvSpPr>
        <p:spPr>
          <a:xfrm>
            <a:off x="6873875" y="3529013"/>
            <a:ext cx="433388" cy="307975"/>
          </a:xfrm>
          <a:prstGeom prst="rect">
            <a:avLst/>
          </a:prstGeom>
          <a:noFill/>
        </p:spPr>
        <p:txBody>
          <a:bodyPr wrap="none">
            <a:spAutoFit/>
          </a:bodyPr>
          <a:lstStyle/>
          <a:p>
            <a:pPr>
              <a:defRPr/>
            </a:pPr>
            <a:r>
              <a:rPr lang="it-IT" b="1" dirty="0">
                <a:solidFill>
                  <a:schemeClr val="tx1"/>
                </a:solidFill>
                <a:latin typeface="+mn-lt"/>
              </a:rPr>
              <a:t>7,9</a:t>
            </a:r>
            <a:endParaRPr lang="it-IT" b="1" dirty="0">
              <a:solidFill>
                <a:schemeClr val="tx1"/>
              </a:solidFill>
              <a:latin typeface="+mn-lt"/>
            </a:endParaRPr>
          </a:p>
        </p:txBody>
      </p:sp>
      <p:sp>
        <p:nvSpPr>
          <p:cNvPr id="59" name="CasellaDiTesto 58"/>
          <p:cNvSpPr txBox="1"/>
          <p:nvPr/>
        </p:nvSpPr>
        <p:spPr>
          <a:xfrm>
            <a:off x="6867525" y="4992688"/>
            <a:ext cx="433388" cy="307975"/>
          </a:xfrm>
          <a:prstGeom prst="rect">
            <a:avLst/>
          </a:prstGeom>
          <a:noFill/>
        </p:spPr>
        <p:txBody>
          <a:bodyPr wrap="none">
            <a:spAutoFit/>
          </a:bodyPr>
          <a:lstStyle/>
          <a:p>
            <a:pPr>
              <a:defRPr/>
            </a:pPr>
            <a:r>
              <a:rPr lang="it-IT" b="1" dirty="0">
                <a:solidFill>
                  <a:schemeClr val="tx1"/>
                </a:solidFill>
                <a:latin typeface="+mn-lt"/>
              </a:rPr>
              <a:t>7,1</a:t>
            </a:r>
            <a:endParaRPr lang="it-IT" b="1" dirty="0">
              <a:solidFill>
                <a:schemeClr val="tx1"/>
              </a:solidFill>
              <a:latin typeface="+mn-lt"/>
            </a:endParaRPr>
          </a:p>
        </p:txBody>
      </p:sp>
      <p:sp>
        <p:nvSpPr>
          <p:cNvPr id="60" name="CasellaDiTesto 59"/>
          <p:cNvSpPr txBox="1"/>
          <p:nvPr/>
        </p:nvSpPr>
        <p:spPr>
          <a:xfrm>
            <a:off x="6873875" y="4295775"/>
            <a:ext cx="433388" cy="307975"/>
          </a:xfrm>
          <a:prstGeom prst="rect">
            <a:avLst/>
          </a:prstGeom>
          <a:noFill/>
        </p:spPr>
        <p:txBody>
          <a:bodyPr wrap="none">
            <a:spAutoFit/>
          </a:bodyPr>
          <a:lstStyle/>
          <a:p>
            <a:pPr>
              <a:defRPr/>
            </a:pPr>
            <a:r>
              <a:rPr lang="it-IT" b="1" dirty="0">
                <a:solidFill>
                  <a:schemeClr val="tx1"/>
                </a:solidFill>
                <a:latin typeface="+mn-lt"/>
              </a:rPr>
              <a:t>7,3</a:t>
            </a:r>
            <a:endParaRPr lang="it-IT" b="1" dirty="0">
              <a:solidFill>
                <a:schemeClr val="tx1"/>
              </a:solidFill>
              <a:latin typeface="+mn-lt"/>
            </a:endParaRPr>
          </a:p>
        </p:txBody>
      </p:sp>
      <p:sp>
        <p:nvSpPr>
          <p:cNvPr id="470050" name="Freccia in giù 74"/>
          <p:cNvSpPr>
            <a:spLocks noChangeArrowheads="1"/>
          </p:cNvSpPr>
          <p:nvPr/>
        </p:nvSpPr>
        <p:spPr bwMode="auto">
          <a:xfrm rot="10800000" flipV="1">
            <a:off x="8459788" y="428783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470051" name="Freccia in giù 74"/>
          <p:cNvSpPr>
            <a:spLocks noChangeArrowheads="1"/>
          </p:cNvSpPr>
          <p:nvPr/>
        </p:nvSpPr>
        <p:spPr bwMode="auto">
          <a:xfrm rot="10800000" flipV="1">
            <a:off x="8459788" y="3573463"/>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470052" name="Freccia in giù 74"/>
          <p:cNvSpPr>
            <a:spLocks noChangeArrowheads="1"/>
          </p:cNvSpPr>
          <p:nvPr/>
        </p:nvSpPr>
        <p:spPr bwMode="auto">
          <a:xfrm flipV="1">
            <a:off x="8459788" y="2854325"/>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470053" name="Freccia in giù 74"/>
          <p:cNvSpPr>
            <a:spLocks noChangeArrowheads="1"/>
          </p:cNvSpPr>
          <p:nvPr/>
        </p:nvSpPr>
        <p:spPr bwMode="auto">
          <a:xfrm rot="10800000" flipV="1">
            <a:off x="8459788" y="2152650"/>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TREND</a:t>
            </a:r>
          </a:p>
          <a:p>
            <a:pPr>
              <a:spcBef>
                <a:spcPct val="20000"/>
              </a:spcBef>
            </a:pP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 utenti soddisfatti,insoddisfatti e voto medio</a:t>
            </a:r>
            <a:endParaRPr lang="it-IT" sz="1800" i="1" dirty="0">
              <a:solidFill>
                <a:schemeClr val="bg1"/>
              </a:solidFill>
              <a:effectLst>
                <a:outerShdw blurRad="38100" dist="38100" dir="2700000" algn="tl">
                  <a:srgbClr val="C0C0C0"/>
                </a:outerShdw>
              </a:effectLst>
            </a:endParaRPr>
          </a:p>
        </p:txBody>
      </p:sp>
      <p:sp>
        <p:nvSpPr>
          <p:cNvPr id="15" name="Segnaposto numero diapositiva 14"/>
          <p:cNvSpPr>
            <a:spLocks noGrp="1"/>
          </p:cNvSpPr>
          <p:nvPr>
            <p:ph type="sldNum" sz="quarter" idx="10"/>
          </p:nvPr>
        </p:nvSpPr>
        <p:spPr/>
        <p:txBody>
          <a:bodyPr/>
          <a:lstStyle/>
          <a:p>
            <a:pPr>
              <a:defRPr/>
            </a:pPr>
            <a:fld id="{19BACF53-A0FD-4B1E-A929-1ACAF184445B}" type="slidenum">
              <a:rPr lang="it-IT" smtClean="0"/>
              <a:pPr>
                <a:defRPr/>
              </a:pPr>
              <a:t>63</a:t>
            </a:fld>
            <a:endParaRPr lang="it-IT"/>
          </a:p>
        </p:txBody>
      </p:sp>
      <p:graphicFrame>
        <p:nvGraphicFramePr>
          <p:cNvPr id="16" name="Group 761"/>
          <p:cNvGraphicFramePr>
            <a:graphicFrameLocks noGrp="1"/>
          </p:cNvGraphicFramePr>
          <p:nvPr/>
        </p:nvGraphicFramePr>
        <p:xfrm>
          <a:off x="755650" y="871538"/>
          <a:ext cx="8137525" cy="5256212"/>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59344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NUMERO VERDE COMMERCIALE</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 SEMESTRE 2011</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22341">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610624">
                <a:tc>
                  <a:txBody>
                    <a:bodyPr/>
                    <a:lstStyle/>
                    <a:p>
                      <a:pPr algn="l" rtl="0" fontAlgn="ctr"/>
                      <a:r>
                        <a:rPr lang="it-IT" sz="1200" b="0" i="1" u="none" strike="noStrike" dirty="0">
                          <a:solidFill>
                            <a:srgbClr val="000000"/>
                          </a:solidFill>
                          <a:latin typeface="Arial"/>
                        </a:rPr>
                        <a:t>Cortesia dell’operatore</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200" b="0" i="0" u="none" strike="noStrike" dirty="0">
                          <a:latin typeface="Arial"/>
                        </a:rPr>
                        <a:t>3%</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smtClean="0">
                          <a:latin typeface="Arial"/>
                        </a:rPr>
                        <a:t>2%</a:t>
                      </a:r>
                      <a:endParaRPr lang="it-IT" sz="1200" b="0" i="0" u="none" strike="noStrike" dirty="0">
                        <a:latin typeface="Arial"/>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95%</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7,9</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8,1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a:effectLst/>
                          <a:latin typeface="Arial" panose="020B0604020202020204" pitchFamily="34" charset="0"/>
                        </a:rPr>
                        <a:t>2%</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a:effectLst/>
                          <a:latin typeface="Arial" panose="020B0604020202020204" pitchFamily="34" charset="0"/>
                        </a:rPr>
                        <a:t>94%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8.0</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610624">
                <a:tc>
                  <a:txBody>
                    <a:bodyPr/>
                    <a:lstStyle/>
                    <a:p>
                      <a:pPr algn="l" rtl="0" fontAlgn="ctr"/>
                      <a:r>
                        <a:rPr lang="it-IT" sz="1200" b="0" i="1" u="none" strike="noStrike" dirty="0">
                          <a:solidFill>
                            <a:srgbClr val="000000"/>
                          </a:solidFill>
                          <a:latin typeface="Arial"/>
                        </a:rPr>
                        <a:t>Competenza dell’operatore </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200" b="0" i="0" u="none" strike="noStrike">
                          <a:latin typeface="Arial"/>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a:latin typeface="Arial"/>
                        </a:rPr>
                        <a:t>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92%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7,6</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7,9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a:effectLst/>
                          <a:latin typeface="Arial" panose="020B0604020202020204" pitchFamily="34" charset="0"/>
                        </a:rPr>
                        <a:t>92%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7.9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915580">
                <a:tc>
                  <a:txBody>
                    <a:bodyPr/>
                    <a:lstStyle/>
                    <a:p>
                      <a:pPr algn="l" rtl="0" fontAlgn="ctr"/>
                      <a:r>
                        <a:rPr lang="it-IT" sz="1200" b="0" i="1" u="none" strike="noStrike" dirty="0" smtClean="0">
                          <a:solidFill>
                            <a:srgbClr val="000000"/>
                          </a:solidFill>
                          <a:latin typeface="+mn-lt"/>
                        </a:rPr>
                        <a:t>Facilità di seguire le indicazioni dal risponditore automatico</a:t>
                      </a:r>
                      <a:endParaRPr lang="it-IT" sz="12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200" b="0" i="0" u="none" strike="noStrike">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92%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7,3</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1%</a:t>
                      </a:r>
                      <a:endParaRPr lang="it-IT" sz="1400" b="1"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7,4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a:effectLst/>
                          <a:latin typeface="Arial" panose="020B0604020202020204" pitchFamily="34" charset="0"/>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7.4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1096808">
                <a:tc>
                  <a:txBody>
                    <a:bodyPr/>
                    <a:lstStyle/>
                    <a:p>
                      <a:pPr algn="l" rtl="0" fontAlgn="ctr"/>
                      <a:r>
                        <a:rPr lang="it-IT" sz="1200" b="0" i="1" u="none" strike="noStrike" dirty="0" smtClean="0">
                          <a:solidFill>
                            <a:srgbClr val="000000"/>
                          </a:solidFill>
                          <a:latin typeface="+mn-lt"/>
                        </a:rPr>
                        <a:t>Facilità di  accedere al servizio, prima di richiedere di parlare con l’operatore</a:t>
                      </a:r>
                      <a:endParaRPr lang="it-IT" sz="12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200" b="0" i="0" u="none" strike="noStrike" dirty="0">
                          <a:latin typeface="Arial"/>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89%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7,1</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7,3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84%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7.1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487762">
                <a:tc>
                  <a:txBody>
                    <a:bodyPr/>
                    <a:lstStyle/>
                    <a:p>
                      <a:pPr algn="l" rtl="0" fontAlgn="ctr"/>
                      <a:r>
                        <a:rPr lang="it-IT" sz="1200" b="0" i="1" u="none" strike="noStrike" dirty="0">
                          <a:solidFill>
                            <a:srgbClr val="000000"/>
                          </a:solidFill>
                          <a:latin typeface="Arial"/>
                        </a:rPr>
                        <a:t>Tempi di attesa al telefono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200" b="0" i="0" u="none" strike="noStrike">
                          <a:latin typeface="Arial"/>
                        </a:rPr>
                        <a:t>9%</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200" b="0" i="0" u="none" strike="noStrike">
                          <a:latin typeface="Arial"/>
                        </a:rPr>
                        <a:t>12%</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200" b="0" i="0" u="none" strike="noStrike" dirty="0">
                          <a:latin typeface="Arial"/>
                        </a:rPr>
                        <a:t>79%</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200" b="0" i="0" u="none" strike="noStrike" dirty="0">
                          <a:latin typeface="Arial"/>
                        </a:rPr>
                        <a:t>6,7</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latin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it-IT" sz="1400" b="1" i="0" u="none" strike="noStrike" kern="1200" dirty="0" smtClean="0">
                          <a:solidFill>
                            <a:schemeClr val="dk1"/>
                          </a:solidFill>
                          <a:latin typeface="Arial"/>
                          <a:ea typeface="+mn-ea"/>
                          <a:cs typeface="+mn-cs"/>
                        </a:rPr>
                        <a:t>7,1</a:t>
                      </a:r>
                      <a:endParaRPr lang="it-IT" sz="1400" b="1" i="0" u="none" strike="noStrike" kern="1200" dirty="0">
                        <a:solidFill>
                          <a:schemeClr val="dk1"/>
                        </a:solidFill>
                        <a:latin typeface="Arial"/>
                        <a:ea typeface="+mn-ea"/>
                        <a:cs typeface="+mn-cs"/>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en-US" sz="1400" b="1" i="0" u="none" strike="noStrike">
                          <a:effectLst/>
                          <a:latin typeface="Arial" panose="020B0604020202020204" pitchFamily="34" charset="0"/>
                        </a:rPr>
                        <a:t>9%</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1" i="0" u="none" strike="noStrike" dirty="0">
                          <a:effectLst/>
                          <a:latin typeface="Arial" panose="020B0604020202020204" pitchFamily="34" charset="0"/>
                        </a:rPr>
                        <a:t>77%</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1" i="0" u="none" strike="noStrike" dirty="0">
                          <a:effectLst/>
                          <a:latin typeface="Arial" panose="020B0604020202020204" pitchFamily="34" charset="0"/>
                        </a:rPr>
                        <a:t>6.5</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471147" name="CasellaDiTesto 18"/>
          <p:cNvSpPr txBox="1">
            <a:spLocks noChangeArrowheads="1"/>
          </p:cNvSpPr>
          <p:nvPr/>
        </p:nvSpPr>
        <p:spPr bwMode="auto">
          <a:xfrm>
            <a:off x="1908175" y="2141538"/>
            <a:ext cx="560388"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471148" name="CasellaDiTesto 21"/>
          <p:cNvSpPr txBox="1">
            <a:spLocks noChangeArrowheads="1"/>
          </p:cNvSpPr>
          <p:nvPr/>
        </p:nvSpPr>
        <p:spPr bwMode="auto">
          <a:xfrm>
            <a:off x="2582863" y="2120900"/>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471149" name="CasellaDiTesto 24"/>
          <p:cNvSpPr txBox="1">
            <a:spLocks noChangeArrowheads="1"/>
          </p:cNvSpPr>
          <p:nvPr/>
        </p:nvSpPr>
        <p:spPr bwMode="auto">
          <a:xfrm>
            <a:off x="3087688" y="2120900"/>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471150" name="CasellaDiTesto 25"/>
          <p:cNvSpPr txBox="1">
            <a:spLocks noChangeArrowheads="1"/>
          </p:cNvSpPr>
          <p:nvPr/>
        </p:nvSpPr>
        <p:spPr bwMode="auto">
          <a:xfrm>
            <a:off x="4211638" y="2120900"/>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471151" name="CasellaDiTesto 26"/>
          <p:cNvSpPr txBox="1">
            <a:spLocks noChangeArrowheads="1"/>
          </p:cNvSpPr>
          <p:nvPr/>
        </p:nvSpPr>
        <p:spPr bwMode="auto">
          <a:xfrm>
            <a:off x="4919663" y="2124075"/>
            <a:ext cx="401637" cy="306388"/>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471152" name="CasellaDiTesto 27"/>
          <p:cNvSpPr txBox="1">
            <a:spLocks noChangeArrowheads="1"/>
          </p:cNvSpPr>
          <p:nvPr/>
        </p:nvSpPr>
        <p:spPr bwMode="auto">
          <a:xfrm>
            <a:off x="5422900" y="2124075"/>
            <a:ext cx="661988" cy="306388"/>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471153" name="CasellaDiTesto 28"/>
          <p:cNvSpPr txBox="1">
            <a:spLocks noChangeArrowheads="1"/>
          </p:cNvSpPr>
          <p:nvPr/>
        </p:nvSpPr>
        <p:spPr bwMode="auto">
          <a:xfrm>
            <a:off x="6629400" y="2146300"/>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471154" name="CasellaDiTesto 29"/>
          <p:cNvSpPr txBox="1">
            <a:spLocks noChangeArrowheads="1"/>
          </p:cNvSpPr>
          <p:nvPr/>
        </p:nvSpPr>
        <p:spPr bwMode="auto">
          <a:xfrm>
            <a:off x="7304088" y="2127250"/>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471155" name="CasellaDiTesto 30"/>
          <p:cNvSpPr txBox="1">
            <a:spLocks noChangeArrowheads="1"/>
          </p:cNvSpPr>
          <p:nvPr/>
        </p:nvSpPr>
        <p:spPr bwMode="auto">
          <a:xfrm>
            <a:off x="7808913" y="2127250"/>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17"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NEI GIORNI PRECEDENTI ALL’INTERVISTA </a:t>
            </a:r>
            <a:r>
              <a:rPr lang="it-IT" sz="900" dirty="0">
                <a:solidFill>
                  <a:schemeClr val="tx1"/>
                </a:solidFill>
                <a:latin typeface="+mn-lt"/>
              </a:rPr>
              <a:t>(300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DEL NUMERO VERDE COMMERCIALE – </a:t>
            </a:r>
            <a:r>
              <a:rPr lang="it-IT" sz="2100" i="1">
                <a:solidFill>
                  <a:srgbClr val="3366CC"/>
                </a:solidFill>
                <a:cs typeface="Arial" charset="0"/>
              </a:rPr>
              <a:t>2° SEMESTRE 2012</a:t>
            </a:r>
          </a:p>
        </p:txBody>
      </p:sp>
      <p:sp>
        <p:nvSpPr>
          <p:cNvPr id="514054" name="Text Box 3"/>
          <p:cNvSpPr txBox="1">
            <a:spLocks noChangeArrowheads="1"/>
          </p:cNvSpPr>
          <p:nvPr/>
        </p:nvSpPr>
        <p:spPr bwMode="auto">
          <a:xfrm>
            <a:off x="755650" y="1131888"/>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sono per Lei i due più importanti?</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9" name="Segnaposto numero diapositiva 8"/>
          <p:cNvSpPr>
            <a:spLocks noGrp="1"/>
          </p:cNvSpPr>
          <p:nvPr>
            <p:ph type="sldNum" sz="quarter" idx="10"/>
          </p:nvPr>
        </p:nvSpPr>
        <p:spPr/>
        <p:txBody>
          <a:bodyPr/>
          <a:lstStyle/>
          <a:p>
            <a:pPr>
              <a:defRPr/>
            </a:pPr>
            <a:fld id="{AC441F1D-5921-4C9A-AAAA-A316F37763B3}" type="slidenum">
              <a:rPr lang="it-IT" smtClean="0"/>
              <a:pPr>
                <a:defRPr/>
              </a:pPr>
              <a:t>64</a:t>
            </a:fld>
            <a:endParaRPr lang="it-IT"/>
          </a:p>
        </p:txBody>
      </p:sp>
      <p:sp>
        <p:nvSpPr>
          <p:cNvPr id="10"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NEI GIORNI PRECEDENTI ALL’INTERVISTA </a:t>
            </a:r>
            <a:r>
              <a:rPr lang="it-IT" sz="900" dirty="0">
                <a:solidFill>
                  <a:schemeClr val="tx1"/>
                </a:solidFill>
                <a:latin typeface="+mn-lt"/>
              </a:rPr>
              <a:t>(300 CASI AD HOC)</a:t>
            </a:r>
            <a:endParaRPr lang="it-IT" sz="900" dirty="0">
              <a:solidFill>
                <a:schemeClr val="tx1"/>
              </a:solidFill>
              <a:latin typeface="+mn-lt"/>
            </a:endParaRPr>
          </a:p>
        </p:txBody>
      </p:sp>
      <p:graphicFrame>
        <p:nvGraphicFramePr>
          <p:cNvPr id="473094" name="Object 3"/>
          <p:cNvGraphicFramePr>
            <a:graphicFrameLocks noChangeAspect="1"/>
          </p:cNvGraphicFramePr>
          <p:nvPr/>
        </p:nvGraphicFramePr>
        <p:xfrm>
          <a:off x="1136650" y="1577975"/>
          <a:ext cx="7224713" cy="4664075"/>
        </p:xfrm>
        <a:graphic>
          <a:graphicData uri="http://schemas.openxmlformats.org/presentationml/2006/ole">
            <p:oleObj spid="_x0000_s473094" r:id="rId4" imgW="7230483" imgH="4663844" progId="Excel.Chart.8">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4113" name="Grafico 31"/>
          <p:cNvGraphicFramePr>
            <a:graphicFrameLocks/>
          </p:cNvGraphicFramePr>
          <p:nvPr/>
        </p:nvGraphicFramePr>
        <p:xfrm>
          <a:off x="1784350" y="1290638"/>
          <a:ext cx="6367463" cy="4205287"/>
        </p:xfrm>
        <a:graphic>
          <a:graphicData uri="http://schemas.openxmlformats.org/presentationml/2006/ole">
            <p:oleObj spid="_x0000_s474113" r:id="rId3" imgW="6364776" imgH="4206605" progId="Excel.Chart.8">
              <p:embed/>
            </p:oleObj>
          </a:graphicData>
        </a:graphic>
      </p:graphicFrame>
      <p:sp>
        <p:nvSpPr>
          <p:cNvPr id="47411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NUMERO VERDE COMMERCIALE</a:t>
            </a:r>
          </a:p>
        </p:txBody>
      </p:sp>
      <p:sp>
        <p:nvSpPr>
          <p:cNvPr id="52" name="Text Box 9"/>
          <p:cNvSpPr txBox="1">
            <a:spLocks noChangeArrowheads="1"/>
          </p:cNvSpPr>
          <p:nvPr/>
        </p:nvSpPr>
        <p:spPr bwMode="auto">
          <a:xfrm rot="16200000">
            <a:off x="-2682081" y="2905919"/>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a:solidFill>
                  <a:schemeClr val="bg1"/>
                </a:solidFill>
              </a:rPr>
              <a:t>LE PRIORITÀ DI INTERVENTO</a:t>
            </a:r>
            <a:endParaRPr lang="it-IT" sz="1800">
              <a:solidFill>
                <a:schemeClr val="bg1"/>
              </a:solidFill>
              <a:effectLst>
                <a:outerShdw blurRad="38100" dist="38100" dir="2700000" algn="tl">
                  <a:srgbClr val="C0C0C0"/>
                </a:outerShdw>
              </a:effectLst>
            </a:endParaRPr>
          </a:p>
        </p:txBody>
      </p:sp>
      <p:grpSp>
        <p:nvGrpSpPr>
          <p:cNvPr id="474116" name="Gruppo 27"/>
          <p:cNvGrpSpPr>
            <a:grpSpLocks/>
          </p:cNvGrpSpPr>
          <p:nvPr/>
        </p:nvGrpSpPr>
        <p:grpSpPr bwMode="auto">
          <a:xfrm>
            <a:off x="1257300" y="950913"/>
            <a:ext cx="7500938" cy="5054600"/>
            <a:chOff x="785813" y="752475"/>
            <a:chExt cx="7500963" cy="5054004"/>
          </a:xfrm>
        </p:grpSpPr>
        <p:sp>
          <p:nvSpPr>
            <p:cNvPr id="307203" name="Text Box 4"/>
            <p:cNvSpPr txBox="1">
              <a:spLocks noChangeArrowheads="1"/>
            </p:cNvSpPr>
            <p:nvPr/>
          </p:nvSpPr>
          <p:spPr bwMode="auto">
            <a:xfrm>
              <a:off x="1501778" y="1101684"/>
              <a:ext cx="1230316" cy="249208"/>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297631" y="1115969"/>
              <a:ext cx="1231904" cy="249209"/>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361132" y="5181078"/>
              <a:ext cx="1184279" cy="230160"/>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477965" y="5176315"/>
              <a:ext cx="1182692" cy="230161"/>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357315" y="5435048"/>
              <a:ext cx="6072208" cy="371431"/>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5400000">
              <a:off x="-1014159" y="3158818"/>
              <a:ext cx="4247649" cy="371476"/>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5400000">
              <a:off x="894605" y="4873918"/>
              <a:ext cx="790482"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pic>
          <p:nvPicPr>
            <p:cNvPr id="474124" name="Picture 40" descr="AEN_159"/>
            <p:cNvPicPr>
              <a:picLocks noChangeAspect="1" noChangeArrowheads="1"/>
            </p:cNvPicPr>
            <p:nvPr/>
          </p:nvPicPr>
          <p:blipFill>
            <a:blip r:embed="rId4"/>
            <a:srcRect/>
            <a:stretch>
              <a:fillRect/>
            </a:stretch>
          </p:blipFill>
          <p:spPr bwMode="auto">
            <a:xfrm>
              <a:off x="7704164" y="771527"/>
              <a:ext cx="582612" cy="595313"/>
            </a:xfrm>
            <a:prstGeom prst="rect">
              <a:avLst/>
            </a:prstGeom>
            <a:solidFill>
              <a:schemeClr val="bg1"/>
            </a:solidFill>
            <a:ln w="28575">
              <a:noFill/>
              <a:miter lim="800000"/>
              <a:headEnd/>
              <a:tailEnd/>
            </a:ln>
          </p:spPr>
        </p:pic>
        <p:pic>
          <p:nvPicPr>
            <p:cNvPr id="474125" name="Picture 41" descr="lente"/>
            <p:cNvPicPr>
              <a:picLocks noChangeAspect="1" noChangeArrowheads="1"/>
            </p:cNvPicPr>
            <p:nvPr/>
          </p:nvPicPr>
          <p:blipFill>
            <a:blip r:embed="rId5"/>
            <a:srcRect/>
            <a:stretch>
              <a:fillRect/>
            </a:stretch>
          </p:blipFill>
          <p:spPr bwMode="auto">
            <a:xfrm>
              <a:off x="785813" y="752475"/>
              <a:ext cx="639762" cy="642938"/>
            </a:xfrm>
            <a:prstGeom prst="rect">
              <a:avLst/>
            </a:prstGeom>
            <a:solidFill>
              <a:schemeClr val="bg1"/>
            </a:solidFill>
            <a:ln w="28575">
              <a:noFill/>
              <a:miter lim="800000"/>
              <a:headEnd/>
              <a:tailEnd/>
            </a:ln>
          </p:spPr>
        </p:pic>
        <p:pic>
          <p:nvPicPr>
            <p:cNvPr id="474126" name="Picture 45" descr="marketing_usability_main">
              <a:hlinkClick r:id="rId6"/>
            </p:cNvPr>
            <p:cNvPicPr>
              <a:picLocks noChangeAspect="1" noChangeArrowheads="1"/>
            </p:cNvPicPr>
            <p:nvPr/>
          </p:nvPicPr>
          <p:blipFill>
            <a:blip r:embed="rId7"/>
            <a:srcRect/>
            <a:stretch>
              <a:fillRect/>
            </a:stretch>
          </p:blipFill>
          <p:spPr bwMode="auto">
            <a:xfrm>
              <a:off x="7500938" y="5114329"/>
              <a:ext cx="747712" cy="592138"/>
            </a:xfrm>
            <a:prstGeom prst="rect">
              <a:avLst/>
            </a:prstGeom>
            <a:solidFill>
              <a:schemeClr val="bg1"/>
            </a:solidFill>
            <a:ln w="28575">
              <a:noFill/>
              <a:miter lim="800000"/>
              <a:headEnd/>
              <a:tailEnd/>
            </a:ln>
          </p:spPr>
        </p:pic>
        <p:pic>
          <p:nvPicPr>
            <p:cNvPr id="474127" name="Picture 46" descr="BWBW0157"/>
            <p:cNvPicPr>
              <a:picLocks noChangeAspect="1" noChangeArrowheads="1"/>
            </p:cNvPicPr>
            <p:nvPr/>
          </p:nvPicPr>
          <p:blipFill>
            <a:blip r:embed="rId8"/>
            <a:srcRect/>
            <a:stretch>
              <a:fillRect/>
            </a:stretch>
          </p:blipFill>
          <p:spPr bwMode="auto">
            <a:xfrm>
              <a:off x="860425" y="5114329"/>
              <a:ext cx="450850" cy="514350"/>
            </a:xfrm>
            <a:prstGeom prst="rect">
              <a:avLst/>
            </a:prstGeom>
            <a:noFill/>
            <a:ln w="9525">
              <a:noFill/>
              <a:miter lim="800000"/>
              <a:headEnd/>
              <a:tailEnd/>
            </a:ln>
          </p:spPr>
        </p:pic>
        <p:sp>
          <p:nvSpPr>
            <p:cNvPr id="37" name="Rectangle 23"/>
            <p:cNvSpPr>
              <a:spLocks noChangeArrowheads="1"/>
            </p:cNvSpPr>
            <p:nvPr/>
          </p:nvSpPr>
          <p:spPr bwMode="auto">
            <a:xfrm rot="16200000">
              <a:off x="3530706" y="4315982"/>
              <a:ext cx="1584138" cy="155576"/>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20%</a:t>
              </a:r>
              <a:endParaRPr lang="it-IT" sz="900" dirty="0">
                <a:solidFill>
                  <a:schemeClr val="tx1"/>
                </a:solidFill>
                <a:latin typeface="+mn-lt"/>
              </a:endParaRPr>
            </a:p>
          </p:txBody>
        </p:sp>
        <p:sp>
          <p:nvSpPr>
            <p:cNvPr id="38" name="Text Box 36"/>
            <p:cNvSpPr txBox="1">
              <a:spLocks noChangeArrowheads="1"/>
            </p:cNvSpPr>
            <p:nvPr/>
          </p:nvSpPr>
          <p:spPr bwMode="auto">
            <a:xfrm rot="-5400000">
              <a:off x="893017" y="1454846"/>
              <a:ext cx="790482" cy="249239"/>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214439" y="5555684"/>
              <a:ext cx="790578" cy="247621"/>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6911996" y="5533461"/>
              <a:ext cx="790578" cy="24920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88" name="Rectangle 22"/>
            <p:cNvSpPr>
              <a:spLocks noChangeArrowheads="1"/>
            </p:cNvSpPr>
            <p:nvPr/>
          </p:nvSpPr>
          <p:spPr bwMode="auto">
            <a:xfrm>
              <a:off x="5992830" y="4520756"/>
              <a:ext cx="1439868" cy="431749"/>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TEMPI ATTESA PER PARLARE CON OPERATORE</a:t>
              </a:r>
            </a:p>
          </p:txBody>
        </p:sp>
        <p:sp>
          <p:nvSpPr>
            <p:cNvPr id="89" name="Rectangle 22"/>
            <p:cNvSpPr>
              <a:spLocks noChangeArrowheads="1"/>
            </p:cNvSpPr>
            <p:nvPr/>
          </p:nvSpPr>
          <p:spPr bwMode="auto">
            <a:xfrm>
              <a:off x="2681294" y="3327096"/>
              <a:ext cx="1214442" cy="428574"/>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FACILITÀ </a:t>
              </a:r>
              <a:r>
                <a:rPr lang="it-IT" sz="900" dirty="0" err="1">
                  <a:solidFill>
                    <a:schemeClr val="tx1"/>
                  </a:solidFill>
                  <a:latin typeface="+mn-lt"/>
                </a:rPr>
                <a:t>DI</a:t>
              </a:r>
              <a:r>
                <a:rPr lang="it-IT" sz="900" dirty="0">
                  <a:solidFill>
                    <a:schemeClr val="tx1"/>
                  </a:solidFill>
                  <a:latin typeface="+mn-lt"/>
                </a:rPr>
                <a:t> ACCEDERE AL SERVIZIO</a:t>
              </a:r>
              <a:endParaRPr lang="it-IT" sz="900" dirty="0">
                <a:solidFill>
                  <a:schemeClr val="tx1"/>
                </a:solidFill>
                <a:latin typeface="+mn-lt"/>
              </a:endParaRPr>
            </a:p>
          </p:txBody>
        </p:sp>
        <p:sp>
          <p:nvSpPr>
            <p:cNvPr id="90" name="Rectangle 22"/>
            <p:cNvSpPr>
              <a:spLocks noChangeArrowheads="1"/>
            </p:cNvSpPr>
            <p:nvPr/>
          </p:nvSpPr>
          <p:spPr bwMode="auto">
            <a:xfrm>
              <a:off x="6357957" y="2050897"/>
              <a:ext cx="1143004" cy="461908"/>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COMPETENZA OPERATORE</a:t>
              </a:r>
            </a:p>
          </p:txBody>
        </p:sp>
        <p:sp>
          <p:nvSpPr>
            <p:cNvPr id="91" name="Rectangle 22"/>
            <p:cNvSpPr>
              <a:spLocks noChangeArrowheads="1"/>
            </p:cNvSpPr>
            <p:nvPr/>
          </p:nvSpPr>
          <p:spPr bwMode="auto">
            <a:xfrm>
              <a:off x="1435103" y="1841372"/>
              <a:ext cx="1214441" cy="707942"/>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FACILITA’ </a:t>
              </a:r>
              <a:r>
                <a:rPr lang="it-IT" sz="900" dirty="0" err="1">
                  <a:solidFill>
                    <a:schemeClr val="tx1"/>
                  </a:solidFill>
                  <a:latin typeface="+mn-lt"/>
                </a:rPr>
                <a:t>DI</a:t>
              </a:r>
              <a:r>
                <a:rPr lang="it-IT" sz="900" dirty="0">
                  <a:solidFill>
                    <a:schemeClr val="tx1"/>
                  </a:solidFill>
                  <a:latin typeface="+mn-lt"/>
                </a:rPr>
                <a:t> SEGUIRE LE INDICAZIONI DEL RISPONDITORE AUTOMATICO</a:t>
              </a:r>
              <a:endParaRPr lang="it-IT" sz="900" dirty="0">
                <a:solidFill>
                  <a:schemeClr val="tx1"/>
                </a:solidFill>
                <a:latin typeface="+mn-lt"/>
              </a:endParaRPr>
            </a:p>
          </p:txBody>
        </p:sp>
        <p:sp>
          <p:nvSpPr>
            <p:cNvPr id="92" name="Rectangle 22"/>
            <p:cNvSpPr>
              <a:spLocks noChangeArrowheads="1"/>
            </p:cNvSpPr>
            <p:nvPr/>
          </p:nvSpPr>
          <p:spPr bwMode="auto">
            <a:xfrm>
              <a:off x="3138496" y="1863594"/>
              <a:ext cx="1143004" cy="428574"/>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CORTESIA OPERATORE</a:t>
              </a:r>
            </a:p>
          </p:txBody>
        </p:sp>
        <p:sp>
          <p:nvSpPr>
            <p:cNvPr id="54" name="Rectangle 23"/>
            <p:cNvSpPr>
              <a:spLocks noChangeArrowheads="1"/>
            </p:cNvSpPr>
            <p:nvPr/>
          </p:nvSpPr>
          <p:spPr bwMode="auto">
            <a:xfrm>
              <a:off x="4535500" y="2898522"/>
              <a:ext cx="2376496" cy="22698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dirty="0">
                  <a:solidFill>
                    <a:schemeClr val="tx1"/>
                  </a:solidFill>
                  <a:latin typeface="+mn-lt"/>
                </a:rPr>
                <a:t>87,6%</a:t>
              </a:r>
              <a:endParaRPr lang="it-IT" sz="900" dirty="0">
                <a:solidFill>
                  <a:schemeClr val="tx1"/>
                </a:solidFill>
                <a:latin typeface="+mn-lt"/>
              </a:endParaRPr>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5137" name="Object 71"/>
          <p:cNvGraphicFramePr>
            <a:graphicFrameLocks noChangeAspect="1"/>
          </p:cNvGraphicFramePr>
          <p:nvPr/>
        </p:nvGraphicFramePr>
        <p:xfrm>
          <a:off x="1244600" y="1473200"/>
          <a:ext cx="4891088" cy="4454525"/>
        </p:xfrm>
        <a:graphic>
          <a:graphicData uri="http://schemas.openxmlformats.org/presentationml/2006/ole">
            <p:oleObj spid="_x0000_s475137" r:id="rId3" imgW="4889416" imgH="4450466" progId="Excel.Chart.8">
              <p:embed/>
            </p:oleObj>
          </a:graphicData>
        </a:graphic>
      </p:graphicFrame>
      <p:sp>
        <p:nvSpPr>
          <p:cNvPr id="475138" name="Rectangle 12"/>
          <p:cNvSpPr>
            <a:spLocks noChangeArrowheads="1"/>
          </p:cNvSpPr>
          <p:nvPr/>
        </p:nvSpPr>
        <p:spPr bwMode="auto">
          <a:xfrm>
            <a:off x="6389688" y="1563688"/>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475139" name="Rectangle 13"/>
          <p:cNvSpPr>
            <a:spLocks noChangeArrowheads="1"/>
          </p:cNvSpPr>
          <p:nvPr/>
        </p:nvSpPr>
        <p:spPr bwMode="auto">
          <a:xfrm>
            <a:off x="6402388" y="3425825"/>
            <a:ext cx="1728787"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475140" name="Rectangle 14"/>
          <p:cNvSpPr>
            <a:spLocks noChangeArrowheads="1"/>
          </p:cNvSpPr>
          <p:nvPr/>
        </p:nvSpPr>
        <p:spPr bwMode="auto">
          <a:xfrm>
            <a:off x="6402388" y="5072063"/>
            <a:ext cx="1728787"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47514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 NUMERO VERDE COMMERCIALE</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420881" name="Text Box 3"/>
          <p:cNvSpPr txBox="1">
            <a:spLocks noChangeArrowheads="1"/>
          </p:cNvSpPr>
          <p:nvPr/>
        </p:nvSpPr>
        <p:spPr bwMode="auto">
          <a:xfrm>
            <a:off x="755650" y="792163"/>
            <a:ext cx="8137525" cy="62071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Sempre considerando gli aspetti di relazione attraverso il </a:t>
            </a:r>
            <a:r>
              <a:rPr lang="it-IT" sz="1200" dirty="0" err="1">
                <a:solidFill>
                  <a:schemeClr val="tx1"/>
                </a:solidFill>
                <a:cs typeface="Arial" pitchFamily="34" charset="0"/>
              </a:rPr>
              <a:t>Call</a:t>
            </a:r>
            <a:r>
              <a:rPr lang="it-IT" sz="1200" dirty="0">
                <a:solidFill>
                  <a:schemeClr val="tx1"/>
                </a:solidFill>
                <a:cs typeface="Arial" pitchFamily="34" charset="0"/>
              </a:rPr>
              <a:t> Center </a:t>
            </a:r>
            <a:r>
              <a:rPr lang="it-IT" sz="1200" dirty="0">
                <a:solidFill>
                  <a:schemeClr val="tx1"/>
                </a:solidFill>
                <a:latin typeface="+mn-lt"/>
                <a:cs typeface="Arial" pitchFamily="34" charset="0"/>
              </a:rPr>
              <a:t>ritiene </a:t>
            </a:r>
            <a:r>
              <a:rPr lang="it-IT" sz="1200" dirty="0">
                <a:solidFill>
                  <a:schemeClr val="tx1"/>
                </a:solidFill>
                <a:latin typeface="+mn-lt"/>
                <a:cs typeface="Arial" pitchFamily="34" charset="0"/>
              </a:rPr>
              <a:t>che il servizio offerto da Acquedotto Del </a:t>
            </a:r>
            <a:r>
              <a:rPr lang="it-IT" sz="1200" dirty="0" err="1">
                <a:solidFill>
                  <a:schemeClr val="tx1"/>
                </a:solidFill>
                <a:latin typeface="+mn-lt"/>
                <a:cs typeface="Arial" pitchFamily="34" charset="0"/>
              </a:rPr>
              <a:t>Fiora…</a:t>
            </a:r>
            <a:endParaRPr lang="it-IT" sz="1200" dirty="0">
              <a:solidFill>
                <a:schemeClr val="tx1"/>
              </a:solidFill>
              <a:latin typeface="+mn-lt"/>
              <a:cs typeface="Arial" pitchFamily="34" charset="0"/>
            </a:endParaRPr>
          </a:p>
        </p:txBody>
      </p:sp>
      <p:sp>
        <p:nvSpPr>
          <p:cNvPr id="12" name="Segnaposto numero diapositiva 11"/>
          <p:cNvSpPr>
            <a:spLocks noGrp="1"/>
          </p:cNvSpPr>
          <p:nvPr>
            <p:ph type="sldNum" sz="quarter" idx="10"/>
          </p:nvPr>
        </p:nvSpPr>
        <p:spPr/>
        <p:txBody>
          <a:bodyPr/>
          <a:lstStyle/>
          <a:p>
            <a:pPr>
              <a:defRPr/>
            </a:pPr>
            <a:fld id="{A5045A4E-EC51-4CB8-8933-9DC7DAFA89AD}" type="slidenum">
              <a:rPr lang="it-IT" smtClean="0"/>
              <a:pPr>
                <a:defRPr/>
              </a:pPr>
              <a:t>66</a:t>
            </a:fld>
            <a:endParaRPr lang="it-IT"/>
          </a:p>
        </p:txBody>
      </p:sp>
      <p:sp>
        <p:nvSpPr>
          <p:cNvPr id="13"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NEI GIORNI PRECEDENTI ALL’INTERVISTA </a:t>
            </a:r>
            <a:r>
              <a:rPr lang="it-IT" sz="900" dirty="0">
                <a:solidFill>
                  <a:schemeClr val="tx1"/>
                </a:solidFill>
                <a:latin typeface="+mn-lt"/>
              </a:rPr>
              <a:t>(300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1" name="Rectangle 2"/>
          <p:cNvSpPr>
            <a:spLocks noGrp="1" noChangeArrowheads="1"/>
          </p:cNvSpPr>
          <p:nvPr>
            <p:ph type="title" idx="4294967295"/>
          </p:nvPr>
        </p:nvSpPr>
        <p:spPr/>
        <p:txBody>
          <a:bodyPr/>
          <a:lstStyle/>
          <a:p>
            <a:pPr eaLnBrk="1" hangingPunct="1"/>
            <a:r>
              <a:rPr lang="it-IT" smtClean="0"/>
              <a:t>RELAZIONE ALLO SPORTELLO</a:t>
            </a:r>
          </a:p>
        </p:txBody>
      </p:sp>
      <p:sp>
        <p:nvSpPr>
          <p:cNvPr id="476162" name="Rectangle 7"/>
          <p:cNvSpPr>
            <a:spLocks noChangeArrowheads="1"/>
          </p:cNvSpPr>
          <p:nvPr/>
        </p:nvSpPr>
        <p:spPr bwMode="auto">
          <a:xfrm>
            <a:off x="1547813" y="2492375"/>
            <a:ext cx="6696075" cy="2089150"/>
          </a:xfrm>
          <a:prstGeom prst="rect">
            <a:avLst/>
          </a:prstGeom>
          <a:noFill/>
          <a:ln w="28575"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0000"/>
                </a:solidFill>
                <a:latin typeface="Arial" charset="0"/>
              </a:rPr>
              <a:t>RELAZIONE ALLO SPORTELLO</a:t>
            </a:r>
          </a:p>
          <a:p>
            <a:pPr marL="355600" indent="-266700" algn="ctr" defTabSz="266700" eaLnBrk="0" fontAlgn="b" hangingPunct="0"/>
            <a:endParaRPr lang="it-IT" sz="1200" b="1">
              <a:solidFill>
                <a:srgbClr val="CC3300"/>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Gli orari di apertura dello sportello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I tempi di attesa per parlare con l’operatore</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competenza dell’operatore</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cortesia dell’operatore </a:t>
            </a:r>
          </a:p>
        </p:txBody>
      </p:sp>
      <p:sp>
        <p:nvSpPr>
          <p:cNvPr id="476163"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CE259B98-B048-4029-8759-092CE71786E9}" type="slidenum">
              <a:rPr lang="it-IT" smtClean="0"/>
              <a:pPr>
                <a:defRPr/>
              </a:pPr>
              <a:t>67</a:t>
            </a:fld>
            <a:endParaRPr lang="it-IT"/>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Soddisfazione overall</a:t>
            </a:r>
            <a:endParaRPr lang="it-IT" sz="1800" i="1" dirty="0">
              <a:solidFill>
                <a:schemeClr val="bg1"/>
              </a:solidFill>
              <a:effectLst>
                <a:outerShdw blurRad="38100" dist="38100" dir="2700000" algn="tl">
                  <a:srgbClr val="C0C0C0"/>
                </a:outerShdw>
              </a:effectLst>
            </a:endParaRPr>
          </a:p>
        </p:txBody>
      </p:sp>
      <p:sp>
        <p:nvSpPr>
          <p:cNvPr id="47718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SULLA RELAZIONE ALLO SPORTELLO</a:t>
            </a:r>
            <a:br>
              <a:rPr lang="it-IT" sz="2100">
                <a:solidFill>
                  <a:srgbClr val="3366CC"/>
                </a:solidFill>
                <a:cs typeface="Arial" charset="0"/>
              </a:rPr>
            </a:br>
            <a:r>
              <a:rPr lang="it-IT" sz="2100" i="1">
                <a:solidFill>
                  <a:srgbClr val="3366CC"/>
                </a:solidFill>
                <a:cs typeface="Arial" charset="0"/>
              </a:rPr>
              <a:t>TREND</a:t>
            </a:r>
          </a:p>
        </p:txBody>
      </p:sp>
      <p:graphicFrame>
        <p:nvGraphicFramePr>
          <p:cNvPr id="477187" name="Object 71"/>
          <p:cNvGraphicFramePr>
            <a:graphicFrameLocks noChangeAspect="1"/>
          </p:cNvGraphicFramePr>
          <p:nvPr/>
        </p:nvGraphicFramePr>
        <p:xfrm>
          <a:off x="1181100" y="2082800"/>
          <a:ext cx="7264400" cy="3911600"/>
        </p:xfrm>
        <a:graphic>
          <a:graphicData uri="http://schemas.openxmlformats.org/presentationml/2006/ole">
            <p:oleObj spid="_x0000_s477187" r:id="rId3" imgW="7260965" imgH="3907875" progId="Excel.Chart.8">
              <p:embed/>
            </p:oleObj>
          </a:graphicData>
        </a:graphic>
      </p:graphicFrame>
      <p:sp>
        <p:nvSpPr>
          <p:cNvPr id="423949"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4"/>
              </a:buBlip>
              <a:defRPr/>
            </a:pPr>
            <a:r>
              <a:rPr lang="it-IT" sz="1200" dirty="0">
                <a:solidFill>
                  <a:srgbClr val="000000"/>
                </a:solidFill>
                <a:latin typeface="+mn-lt"/>
                <a:cs typeface="Arial" pitchFamily="34" charset="0"/>
              </a:rPr>
              <a:t>Considerando complessivamente il servizio ricevuto presso lo sportello che voto </a:t>
            </a:r>
            <a:r>
              <a:rPr lang="it-IT" sz="1200" dirty="0">
                <a:solidFill>
                  <a:srgbClr val="000000"/>
                </a:solidFill>
                <a:latin typeface="+mn-lt"/>
                <a:cs typeface="Arial" pitchFamily="34" charset="0"/>
              </a:rPr>
              <a:t>dà </a:t>
            </a:r>
            <a:r>
              <a:rPr lang="it-IT" sz="1200" dirty="0">
                <a:solidFill>
                  <a:srgbClr val="000000"/>
                </a:solidFill>
                <a:latin typeface="+mn-lt"/>
                <a:cs typeface="Arial" pitchFamily="34" charset="0"/>
              </a:rPr>
              <a:t>ad Acquedotto del Fiora su una scala da 1 a 10, dove 1 è il minimo e 10 è il massimo</a:t>
            </a:r>
            <a:r>
              <a:rPr lang="it-IT" sz="1200" dirty="0">
                <a:solidFill>
                  <a:schemeClr val="tx1"/>
                </a:solidFill>
                <a:latin typeface="+mn-lt"/>
                <a:cs typeface="Arial" pitchFamily="34" charset="0"/>
              </a:rPr>
              <a:t>?</a:t>
            </a:r>
          </a:p>
        </p:txBody>
      </p:sp>
      <p:sp>
        <p:nvSpPr>
          <p:cNvPr id="477189" name="Rectangle 14"/>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10" name="Segnaposto numero diapositiva 9"/>
          <p:cNvSpPr>
            <a:spLocks noGrp="1"/>
          </p:cNvSpPr>
          <p:nvPr>
            <p:ph type="sldNum" sz="quarter" idx="10"/>
          </p:nvPr>
        </p:nvSpPr>
        <p:spPr/>
        <p:txBody>
          <a:bodyPr/>
          <a:lstStyle/>
          <a:p>
            <a:pPr>
              <a:defRPr/>
            </a:pPr>
            <a:fld id="{B47C6849-448E-412F-BB00-DA8BE033BAE0}" type="slidenum">
              <a:rPr lang="it-IT" smtClean="0"/>
              <a:pPr>
                <a:defRPr/>
              </a:pPr>
              <a:t>68</a:t>
            </a:fld>
            <a:endParaRPr lang="it-IT"/>
          </a:p>
        </p:txBody>
      </p:sp>
      <p:sp>
        <p:nvSpPr>
          <p:cNvPr id="11"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ALBINIA E FOLLONICA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(200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Soddisfazione overall</a:t>
            </a:r>
            <a:endParaRPr lang="it-IT" sz="1800" i="1" dirty="0">
              <a:solidFill>
                <a:schemeClr val="bg1"/>
              </a:solidFill>
              <a:effectLst>
                <a:outerShdw blurRad="38100" dist="38100" dir="2700000" algn="tl">
                  <a:srgbClr val="C0C0C0"/>
                </a:outerShdw>
              </a:effectLst>
            </a:endParaRPr>
          </a:p>
        </p:txBody>
      </p:sp>
      <p:graphicFrame>
        <p:nvGraphicFramePr>
          <p:cNvPr id="9" name="Group 76"/>
          <p:cNvGraphicFramePr>
            <a:graphicFrameLocks noGrp="1"/>
          </p:cNvGraphicFramePr>
          <p:nvPr/>
        </p:nvGraphicFramePr>
        <p:xfrm>
          <a:off x="1692275" y="1844675"/>
          <a:ext cx="6029325" cy="3844925"/>
        </p:xfrm>
        <a:graphic>
          <a:graphicData uri="http://schemas.openxmlformats.org/drawingml/2006/table">
            <a:tbl>
              <a:tblPr/>
              <a:tblGrid>
                <a:gridCol w="1751331"/>
                <a:gridCol w="1426361"/>
                <a:gridCol w="1426361"/>
                <a:gridCol w="1426361"/>
              </a:tblGrid>
              <a:tr h="5381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2012</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smtClean="0">
                          <a:solidFill>
                            <a:srgbClr val="000000"/>
                          </a:solidFill>
                          <a:latin typeface="Arial"/>
                        </a:rPr>
                        <a:t>15%</a:t>
                      </a:r>
                      <a:endParaRPr lang="it-IT" sz="1400" b="0"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1" u="none" strike="noStrike" dirty="0">
                          <a:effectLst/>
                        </a:rPr>
                        <a:t>21%</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1" u="none" strike="noStrike" dirty="0" smtClean="0">
                          <a:effectLst/>
                        </a:rPr>
                        <a:t>42%</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43%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40%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1" u="none" strike="noStrike" dirty="0">
                          <a:effectLst/>
                        </a:rPr>
                        <a:t>31%</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1" u="none" strike="noStrike" dirty="0">
                          <a:effectLst/>
                        </a:rPr>
                        <a:t>6%</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7,3</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7,7</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0" name="Segnaposto numero diapositiva 9"/>
          <p:cNvSpPr>
            <a:spLocks noGrp="1"/>
          </p:cNvSpPr>
          <p:nvPr>
            <p:ph type="sldNum" sz="quarter" idx="10"/>
          </p:nvPr>
        </p:nvSpPr>
        <p:spPr/>
        <p:txBody>
          <a:bodyPr/>
          <a:lstStyle/>
          <a:p>
            <a:pPr>
              <a:defRPr/>
            </a:pPr>
            <a:fld id="{0E2625B8-9C6B-47EE-A1F6-0EF2F6CB67BF}" type="slidenum">
              <a:rPr lang="it-IT" smtClean="0"/>
              <a:pPr>
                <a:defRPr/>
              </a:pPr>
              <a:t>69</a:t>
            </a:fld>
            <a:endParaRPr lang="it-IT"/>
          </a:p>
        </p:txBody>
      </p:sp>
      <p:sp>
        <p:nvSpPr>
          <p:cNvPr id="47825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SULLA RELAZIONE ALLO SPORTELLO</a:t>
            </a:r>
            <a:br>
              <a:rPr lang="it-IT" sz="2100">
                <a:solidFill>
                  <a:srgbClr val="3366CC"/>
                </a:solidFill>
                <a:cs typeface="Arial" charset="0"/>
              </a:rPr>
            </a:br>
            <a:r>
              <a:rPr lang="it-IT" sz="2100" i="1">
                <a:solidFill>
                  <a:srgbClr val="3366CC"/>
                </a:solidFill>
                <a:cs typeface="Arial" charset="0"/>
              </a:rPr>
              <a:t>2° SEMESTRE 2011</a:t>
            </a:r>
          </a:p>
        </p:txBody>
      </p:sp>
      <p:sp>
        <p:nvSpPr>
          <p:cNvPr id="13"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rgbClr val="000000"/>
                </a:solidFill>
                <a:latin typeface="+mn-lt"/>
                <a:cs typeface="Arial" pitchFamily="34" charset="0"/>
              </a:rPr>
              <a:t>Considerando complessivamente il servizio ricevuto presso lo sportello che voto </a:t>
            </a:r>
            <a:r>
              <a:rPr lang="it-IT" sz="1200" dirty="0">
                <a:solidFill>
                  <a:srgbClr val="000000"/>
                </a:solidFill>
                <a:latin typeface="+mn-lt"/>
                <a:cs typeface="Arial" pitchFamily="34" charset="0"/>
              </a:rPr>
              <a:t>dà </a:t>
            </a:r>
            <a:r>
              <a:rPr lang="it-IT" sz="1200" dirty="0">
                <a:solidFill>
                  <a:srgbClr val="000000"/>
                </a:solidFill>
                <a:latin typeface="+mn-lt"/>
                <a:cs typeface="Arial" pitchFamily="34" charset="0"/>
              </a:rPr>
              <a:t>ad Acquedotto del Fiora su una scala da 1 a 10, dove 1 è il minimo e 10 è il massimo</a:t>
            </a:r>
            <a:r>
              <a:rPr lang="it-IT" sz="1200" dirty="0">
                <a:solidFill>
                  <a:schemeClr val="tx1"/>
                </a:solidFill>
                <a:latin typeface="+mn-lt"/>
                <a:cs typeface="Arial" pitchFamily="34" charset="0"/>
              </a:rPr>
              <a:t>?</a:t>
            </a:r>
          </a:p>
        </p:txBody>
      </p:sp>
      <p:sp>
        <p:nvSpPr>
          <p:cNvPr id="12"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ALBINIA E FOLLONICA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(200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r>
              <a:rPr lang="it-IT" sz="2100">
                <a:solidFill>
                  <a:srgbClr val="3366CC"/>
                </a:solidFill>
                <a:cs typeface="Arial" charset="0"/>
              </a:rPr>
              <a:t>IL PROFILO DELL’UTENZA</a:t>
            </a:r>
          </a:p>
        </p:txBody>
      </p:sp>
      <p:sp>
        <p:nvSpPr>
          <p:cNvPr id="21506" name="Rectangle 205"/>
          <p:cNvSpPr>
            <a:spLocks noChangeArrowheads="1"/>
          </p:cNvSpPr>
          <p:nvPr/>
        </p:nvSpPr>
        <p:spPr bwMode="auto">
          <a:xfrm>
            <a:off x="747713" y="549275"/>
            <a:ext cx="8216900" cy="484188"/>
          </a:xfrm>
          <a:prstGeom prst="rect">
            <a:avLst/>
          </a:prstGeom>
          <a:solidFill>
            <a:schemeClr val="bg1"/>
          </a:solidFill>
          <a:ln w="9525">
            <a:noFill/>
            <a:miter lim="800000"/>
            <a:headEnd/>
            <a:tailEnd/>
          </a:ln>
        </p:spPr>
        <p:txBody>
          <a:bodyPr lIns="90000" tIns="46800" rIns="90000" bIns="46800"/>
          <a:lstStyle/>
          <a:p>
            <a:pPr algn="just">
              <a:lnSpc>
                <a:spcPct val="110000"/>
              </a:lnSpc>
              <a:spcBef>
                <a:spcPct val="20000"/>
              </a:spcBef>
              <a:buFont typeface="Arial" charset="0"/>
              <a:buNone/>
            </a:pPr>
            <a:r>
              <a:rPr lang="it-IT" sz="1200" i="1">
                <a:solidFill>
                  <a:schemeClr val="tx1"/>
                </a:solidFill>
                <a:latin typeface="Arial" charset="0"/>
              </a:rPr>
              <a:t>L’intervista è stata somministrata al capofamiglia o alla persona che si occupa maggiormente dei rapporti con il fornitore dell’acqua, ad esempio per il pagamento delle bollette, per problemi tecnici, reclami o richieste di informazioni.</a:t>
            </a:r>
          </a:p>
        </p:txBody>
      </p:sp>
      <p:graphicFrame>
        <p:nvGraphicFramePr>
          <p:cNvPr id="448724" name="Group 212"/>
          <p:cNvGraphicFramePr>
            <a:graphicFrameLocks noGrp="1"/>
          </p:cNvGraphicFramePr>
          <p:nvPr/>
        </p:nvGraphicFramePr>
        <p:xfrm>
          <a:off x="1116013" y="2276475"/>
          <a:ext cx="3455987" cy="1441450"/>
        </p:xfrm>
        <a:graphic>
          <a:graphicData uri="http://schemas.openxmlformats.org/drawingml/2006/table">
            <a:tbl>
              <a:tblPr/>
              <a:tblGrid>
                <a:gridCol w="2628900"/>
                <a:gridCol w="827087"/>
              </a:tblGrid>
              <a:tr h="274638">
                <a:tc gridSpan="2">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CLIENTELA DOMESTICA - ETÀ</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3016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Meno di 34 anni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2%</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pitchFamily="34" charset="0"/>
                        </a:rPr>
                        <a:t>35-54 anni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16%</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pitchFamily="34" charset="0"/>
                        </a:rPr>
                        <a:t>55-64 anni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24%</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Oltre 64 anni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58%</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26" name="Text Box 79"/>
          <p:cNvSpPr txBox="1">
            <a:spLocks noChangeArrowheads="1"/>
          </p:cNvSpPr>
          <p:nvPr/>
        </p:nvSpPr>
        <p:spPr bwMode="auto">
          <a:xfrm>
            <a:off x="1743075" y="1162050"/>
            <a:ext cx="6481763" cy="828675"/>
          </a:xfrm>
          <a:prstGeom prst="rect">
            <a:avLst/>
          </a:prstGeom>
          <a:noFill/>
          <a:ln w="12700" algn="ctr">
            <a:solidFill>
              <a:schemeClr val="tx1"/>
            </a:solidFill>
            <a:miter lim="800000"/>
            <a:headEnd/>
            <a:tailEnd/>
          </a:ln>
        </p:spPr>
        <p:txBody>
          <a:bodyPr lIns="90000" tIns="90000" rIns="90000" bIns="90000">
            <a:spAutoFit/>
          </a:bodyPr>
          <a:lstStyle/>
          <a:p>
            <a:pPr algn="ctr" defTabSz="449263">
              <a:lnSpc>
                <a:spcPct val="150000"/>
              </a:lnSpc>
              <a:spcBef>
                <a:spcPct val="50000"/>
              </a:spcBef>
              <a:buClr>
                <a:srgbClr val="000000"/>
              </a:buClr>
              <a:buSzPct val="100000"/>
            </a:pPr>
            <a:r>
              <a:rPr lang="it-IT" sz="1200" b="1">
                <a:solidFill>
                  <a:schemeClr val="tx1"/>
                </a:solidFill>
              </a:rPr>
              <a:t>Totale UNIVERSO Clienti Domestici con utenza diretta  = 229.490</a:t>
            </a:r>
          </a:p>
          <a:p>
            <a:pPr algn="ctr" defTabSz="449263">
              <a:lnSpc>
                <a:spcPct val="150000"/>
              </a:lnSpc>
              <a:spcBef>
                <a:spcPct val="50000"/>
              </a:spcBef>
              <a:buClr>
                <a:srgbClr val="000000"/>
              </a:buClr>
              <a:buSzPct val="100000"/>
              <a:buFont typeface="Times" pitchFamily="18" charset="0"/>
              <a:buNone/>
            </a:pPr>
            <a:r>
              <a:rPr lang="it-IT" sz="1200" b="1">
                <a:solidFill>
                  <a:schemeClr val="tx1"/>
                </a:solidFill>
              </a:rPr>
              <a:t>Totale CAMPIONE domestici = 1.002 utenti</a:t>
            </a:r>
          </a:p>
        </p:txBody>
      </p:sp>
      <p:graphicFrame>
        <p:nvGraphicFramePr>
          <p:cNvPr id="448735" name="Group 223"/>
          <p:cNvGraphicFramePr>
            <a:graphicFrameLocks noGrp="1"/>
          </p:cNvGraphicFramePr>
          <p:nvPr/>
        </p:nvGraphicFramePr>
        <p:xfrm>
          <a:off x="5364163" y="3860800"/>
          <a:ext cx="3455987" cy="2044700"/>
        </p:xfrm>
        <a:graphic>
          <a:graphicData uri="http://schemas.openxmlformats.org/drawingml/2006/table">
            <a:tbl>
              <a:tblPr/>
              <a:tblGrid>
                <a:gridCol w="2628404"/>
                <a:gridCol w="827088"/>
              </a:tblGrid>
              <a:tr h="274638">
                <a:tc gridSpan="2">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CLIENTELA DOMESTICA - OCCUPAZIONE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3016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Lavoratori Dipendenti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12%</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Lavoratori Autonomi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8%</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algn="l" fontAlgn="t"/>
                      <a:r>
                        <a:rPr kumimoji="0" lang="it-IT" sz="1000" b="0" i="0" u="none" strike="noStrike" kern="1200" cap="none" normalizeH="0" baseline="0" dirty="0" smtClean="0">
                          <a:ln>
                            <a:noFill/>
                          </a:ln>
                          <a:solidFill>
                            <a:schemeClr val="tx1"/>
                          </a:solidFill>
                          <a:effectLst/>
                          <a:latin typeface="Arial" pitchFamily="34" charset="0"/>
                          <a:ea typeface="+mn-ea"/>
                          <a:cs typeface="+mn-cs"/>
                        </a:rPr>
                        <a:t>   Casalinga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17%</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algn="l" fontAlgn="t"/>
                      <a:r>
                        <a:rPr kumimoji="0" lang="it-IT" sz="1000" b="0" i="0" u="none" strike="noStrike" kern="1200" cap="none" normalizeH="0" baseline="0" dirty="0" smtClean="0">
                          <a:ln>
                            <a:noFill/>
                          </a:ln>
                          <a:solidFill>
                            <a:schemeClr val="tx1"/>
                          </a:solidFill>
                          <a:effectLst/>
                          <a:latin typeface="Arial" pitchFamily="34" charset="0"/>
                          <a:ea typeface="+mn-ea"/>
                          <a:cs typeface="+mn-cs"/>
                        </a:rPr>
                        <a:t>   Pensionato</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60%</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algn="l" fontAlgn="t"/>
                      <a:r>
                        <a:rPr kumimoji="0" lang="it-IT" sz="1000" b="0" i="0" u="none" strike="noStrike" kern="1200" cap="none" normalizeH="0" baseline="0" dirty="0" smtClean="0">
                          <a:ln>
                            <a:noFill/>
                          </a:ln>
                          <a:solidFill>
                            <a:schemeClr val="tx1"/>
                          </a:solidFill>
                          <a:effectLst/>
                          <a:latin typeface="Arial" pitchFamily="34" charset="0"/>
                          <a:ea typeface="+mn-ea"/>
                          <a:cs typeface="+mn-cs"/>
                        </a:rPr>
                        <a:t>   Disoccupato/in cerca di prima occupazione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2% </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algn="l" fontAlgn="t"/>
                      <a:r>
                        <a:rPr kumimoji="0" lang="it-IT" sz="1000" b="0" i="0" u="none" strike="noStrike" kern="1200" cap="none" normalizeH="0" baseline="0" dirty="0" smtClean="0">
                          <a:ln>
                            <a:noFill/>
                          </a:ln>
                          <a:solidFill>
                            <a:schemeClr val="tx1"/>
                          </a:solidFill>
                          <a:effectLst/>
                          <a:latin typeface="Arial" pitchFamily="34" charset="0"/>
                          <a:ea typeface="+mn-ea"/>
                          <a:cs typeface="+mn-cs"/>
                        </a:rPr>
                        <a:t>    Altro, in condizione non professionale (studente, benestante)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t-IT" sz="1000" b="0" i="0" u="none" strike="noStrike" dirty="0">
                          <a:latin typeface="Arial"/>
                        </a:rPr>
                        <a:t>1</a:t>
                      </a:r>
                      <a:r>
                        <a:rPr lang="it-IT" sz="1000" b="0" i="0" u="none" strike="noStrike" dirty="0" smtClean="0">
                          <a:latin typeface="Arial"/>
                        </a:rPr>
                        <a:t>%</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48737" name="Group 225"/>
          <p:cNvGraphicFramePr>
            <a:graphicFrameLocks noGrp="1"/>
          </p:cNvGraphicFramePr>
          <p:nvPr/>
        </p:nvGraphicFramePr>
        <p:xfrm>
          <a:off x="1116013" y="4365625"/>
          <a:ext cx="3455987" cy="863600"/>
        </p:xfrm>
        <a:graphic>
          <a:graphicData uri="http://schemas.openxmlformats.org/drawingml/2006/table">
            <a:tbl>
              <a:tblPr/>
              <a:tblGrid>
                <a:gridCol w="2628900"/>
                <a:gridCol w="827087"/>
              </a:tblGrid>
              <a:tr h="274638">
                <a:tc gridSpan="2">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CLIENTELA DOMESTICA - GENERE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3016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pitchFamily="34" charset="0"/>
                        </a:rPr>
                        <a:t>Maschi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32%</a:t>
                      </a:r>
                    </a:p>
                  </a:txBody>
                  <a:tcPr marL="90000" marR="90000" marT="46800" marB="46800" anchor="ctr" horzOverflow="overflow">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pitchFamily="34" charset="0"/>
                        </a:rPr>
                        <a:t>Femmine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68%</a:t>
                      </a:r>
                    </a:p>
                  </a:txBody>
                  <a:tcPr marL="90000" marR="90000" marT="46800" marB="46800" anchor="ctr" horzOverflow="overflow">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48730" name="Group 218"/>
          <p:cNvGraphicFramePr>
            <a:graphicFrameLocks noGrp="1"/>
          </p:cNvGraphicFramePr>
          <p:nvPr/>
        </p:nvGraphicFramePr>
        <p:xfrm>
          <a:off x="5364163" y="2276475"/>
          <a:ext cx="3455987" cy="1441450"/>
        </p:xfrm>
        <a:graphic>
          <a:graphicData uri="http://schemas.openxmlformats.org/drawingml/2006/table">
            <a:tbl>
              <a:tblPr/>
              <a:tblGrid>
                <a:gridCol w="2628900"/>
                <a:gridCol w="827087"/>
              </a:tblGrid>
              <a:tr h="274638">
                <a:tc gridSpan="2">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CLIENTELA DOMESTICA - TITOLO </a:t>
                      </a:r>
                      <a:r>
                        <a:rPr kumimoji="0" lang="it-IT" sz="1000" b="1" i="0" u="none" strike="noStrike" cap="none" normalizeH="0" baseline="0" dirty="0" err="1" smtClean="0">
                          <a:ln>
                            <a:noFill/>
                          </a:ln>
                          <a:solidFill>
                            <a:schemeClr val="tx1"/>
                          </a:solidFill>
                          <a:effectLst/>
                          <a:latin typeface="Arial" pitchFamily="34" charset="0"/>
                        </a:rPr>
                        <a:t>DI</a:t>
                      </a:r>
                      <a:r>
                        <a:rPr kumimoji="0" lang="it-IT" sz="1000" b="1" i="0" u="none" strike="noStrike" cap="none" normalizeH="0" baseline="0" dirty="0" smtClean="0">
                          <a:ln>
                            <a:noFill/>
                          </a:ln>
                          <a:solidFill>
                            <a:schemeClr val="tx1"/>
                          </a:solidFill>
                          <a:effectLst/>
                          <a:latin typeface="Arial" pitchFamily="34" charset="0"/>
                        </a:rPr>
                        <a:t> STUDIO</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3016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Laurea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solidFill>
                            <a:srgbClr val="000000"/>
                          </a:solidFill>
                          <a:latin typeface="Arial"/>
                        </a:rPr>
                        <a:t>12%</a:t>
                      </a:r>
                      <a:endParaRPr lang="it-IT" sz="1000" b="0" i="0" u="none" strike="noStrike" dirty="0">
                        <a:solidFill>
                          <a:srgbClr val="000000"/>
                        </a:solidFill>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Diploma superiore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solidFill>
                            <a:srgbClr val="000000"/>
                          </a:solidFill>
                          <a:latin typeface="Arial"/>
                        </a:rPr>
                        <a:t>30%</a:t>
                      </a:r>
                      <a:endParaRPr lang="it-IT" sz="1000" b="0" i="0" u="none" strike="noStrike" dirty="0">
                        <a:solidFill>
                          <a:srgbClr val="000000"/>
                        </a:solidFill>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Diploma inferiore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solidFill>
                            <a:srgbClr val="000000"/>
                          </a:solidFill>
                          <a:latin typeface="Arial"/>
                        </a:rPr>
                        <a:t>27%</a:t>
                      </a:r>
                      <a:endParaRPr lang="it-IT" sz="1000" b="0" i="0" u="none" strike="noStrike" dirty="0">
                        <a:solidFill>
                          <a:srgbClr val="000000"/>
                        </a:solidFill>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Licenza elementare / nessun titolo</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t-IT" sz="1000" b="0" i="0" u="none" strike="noStrike" dirty="0" smtClean="0">
                          <a:solidFill>
                            <a:srgbClr val="000000"/>
                          </a:solidFill>
                          <a:latin typeface="Arial"/>
                        </a:rPr>
                        <a:t>31%</a:t>
                      </a:r>
                      <a:endParaRPr lang="it-IT" sz="1000" b="0" i="0" u="none" strike="noStrike" dirty="0">
                        <a:solidFill>
                          <a:srgbClr val="000000"/>
                        </a:solidFill>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Segnaposto numero diapositiva 8"/>
          <p:cNvSpPr>
            <a:spLocks noGrp="1"/>
          </p:cNvSpPr>
          <p:nvPr>
            <p:ph type="sldNum" sz="quarter" idx="10"/>
          </p:nvPr>
        </p:nvSpPr>
        <p:spPr/>
        <p:txBody>
          <a:bodyPr/>
          <a:lstStyle/>
          <a:p>
            <a:pPr>
              <a:defRPr/>
            </a:pPr>
            <a:fld id="{AC4D7F19-591C-46A6-BC8B-EC2E84AF553A}" type="slidenum">
              <a:rPr lang="it-IT" smtClean="0"/>
              <a:pPr>
                <a:defRPr/>
              </a:pPr>
              <a:t>7</a:t>
            </a:fld>
            <a:endParaRPr lang="it-IT"/>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DELLA RELAZIONE ALLO SPORTELLO</a:t>
            </a:r>
            <a:br>
              <a:rPr lang="it-IT" sz="2100">
                <a:solidFill>
                  <a:srgbClr val="3366CC"/>
                </a:solidFill>
                <a:cs typeface="Arial" charset="0"/>
              </a:rPr>
            </a:br>
            <a:r>
              <a:rPr lang="it-IT" sz="2100" i="1">
                <a:solidFill>
                  <a:srgbClr val="3366CC"/>
                </a:solidFill>
                <a:cs typeface="Arial" charset="0"/>
              </a:rPr>
              <a:t>2° SEMESTRE 2012</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B256200E-9B0A-414B-8B1A-EBE7602BA8EF}" type="slidenum">
              <a:rPr lang="it-IT" smtClean="0"/>
              <a:pPr>
                <a:defRPr/>
              </a:pPr>
              <a:t>70</a:t>
            </a:fld>
            <a:endParaRPr lang="it-IT"/>
          </a:p>
        </p:txBody>
      </p:sp>
      <p:grpSp>
        <p:nvGrpSpPr>
          <p:cNvPr id="479236" name="Group 3"/>
          <p:cNvGrpSpPr>
            <a:grpSpLocks/>
          </p:cNvGrpSpPr>
          <p:nvPr/>
        </p:nvGrpSpPr>
        <p:grpSpPr bwMode="auto">
          <a:xfrm>
            <a:off x="914400" y="1789113"/>
            <a:ext cx="7983538" cy="3584575"/>
            <a:chOff x="568" y="1146"/>
            <a:chExt cx="5029" cy="2258"/>
          </a:xfrm>
        </p:grpSpPr>
        <p:grpSp>
          <p:nvGrpSpPr>
            <p:cNvPr id="479238" name="Group 4"/>
            <p:cNvGrpSpPr>
              <a:grpSpLocks/>
            </p:cNvGrpSpPr>
            <p:nvPr/>
          </p:nvGrpSpPr>
          <p:grpSpPr bwMode="auto">
            <a:xfrm>
              <a:off x="568" y="1146"/>
              <a:ext cx="2256" cy="2258"/>
              <a:chOff x="568" y="1344"/>
              <a:chExt cx="2256" cy="2258"/>
            </a:xfrm>
          </p:grpSpPr>
          <p:graphicFrame>
            <p:nvGraphicFramePr>
              <p:cNvPr id="479245" name="Object 5"/>
              <p:cNvGraphicFramePr>
                <a:graphicFrameLocks noChangeAspect="1"/>
              </p:cNvGraphicFramePr>
              <p:nvPr/>
            </p:nvGraphicFramePr>
            <p:xfrm>
              <a:off x="536" y="1721"/>
              <a:ext cx="2320" cy="1888"/>
            </p:xfrm>
            <a:graphic>
              <a:graphicData uri="http://schemas.openxmlformats.org/presentationml/2006/ole">
                <p:oleObj spid="_x0000_s479245" r:id="rId3" imgW="3682303" imgH="2993395" progId="Excel.Chart.8">
                  <p:embed/>
                </p:oleObj>
              </a:graphicData>
            </a:graphic>
          </p:graphicFrame>
          <p:sp>
            <p:nvSpPr>
              <p:cNvPr id="31" name="Rettangolo 19"/>
              <p:cNvSpPr/>
              <p:nvPr/>
            </p:nvSpPr>
            <p:spPr bwMode="auto">
              <a:xfrm>
                <a:off x="585" y="1751"/>
                <a:ext cx="2223"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479247"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479248"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479249"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479250"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479239" name="Group 11"/>
            <p:cNvGrpSpPr>
              <a:grpSpLocks/>
            </p:cNvGrpSpPr>
            <p:nvPr/>
          </p:nvGrpSpPr>
          <p:grpSpPr bwMode="auto">
            <a:xfrm>
              <a:off x="3243" y="1146"/>
              <a:ext cx="2354" cy="2258"/>
              <a:chOff x="3243" y="1344"/>
              <a:chExt cx="2354" cy="2258"/>
            </a:xfrm>
          </p:grpSpPr>
          <p:sp>
            <p:nvSpPr>
              <p:cNvPr id="25" name="Rettangolo 24"/>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479241"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479242"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479243"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479244"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479237" name="Object 3"/>
          <p:cNvGraphicFramePr>
            <a:graphicFrameLocks noChangeAspect="1"/>
          </p:cNvGraphicFramePr>
          <p:nvPr/>
        </p:nvGraphicFramePr>
        <p:xfrm>
          <a:off x="5130800" y="2387600"/>
          <a:ext cx="3759200" cy="3073400"/>
        </p:xfrm>
        <a:graphic>
          <a:graphicData uri="http://schemas.openxmlformats.org/presentationml/2006/ole">
            <p:oleObj spid="_x0000_s479237" r:id="rId4" imgW="3755461" imgH="3072650" progId="Excel.Chart.8">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90CF8FC9-306D-4D6D-A1C7-B5BA3A4369AB}" type="slidenum">
              <a:rPr lang="it-IT" smtClean="0"/>
              <a:pPr>
                <a:defRPr/>
              </a:pPr>
              <a:t>71</a:t>
            </a:fld>
            <a:endParaRPr lang="it-IT"/>
          </a:p>
        </p:txBody>
      </p:sp>
      <p:graphicFrame>
        <p:nvGraphicFramePr>
          <p:cNvPr id="480258" name="Object 3"/>
          <p:cNvGraphicFramePr>
            <a:graphicFrameLocks noChangeAspect="1"/>
          </p:cNvGraphicFramePr>
          <p:nvPr/>
        </p:nvGraphicFramePr>
        <p:xfrm>
          <a:off x="635000" y="1506538"/>
          <a:ext cx="6219825" cy="4421187"/>
        </p:xfrm>
        <a:graphic>
          <a:graphicData uri="http://schemas.openxmlformats.org/presentationml/2006/ole">
            <p:oleObj spid="_x0000_s480258" r:id="rId3" imgW="6224555" imgH="4419983" progId="Excel.Chart.8">
              <p:embed/>
            </p:oleObj>
          </a:graphicData>
        </a:graphic>
      </p:graphicFrame>
      <p:sp>
        <p:nvSpPr>
          <p:cNvPr id="4" name="Segnaposto numero diapositiva 14"/>
          <p:cNvSpPr txBox="1">
            <a:spLocks/>
          </p:cNvSpPr>
          <p:nvPr/>
        </p:nvSpPr>
        <p:spPr bwMode="auto">
          <a:xfrm>
            <a:off x="7881938" y="6643688"/>
            <a:ext cx="1262062" cy="214312"/>
          </a:xfrm>
          <a:prstGeom prst="rect">
            <a:avLst/>
          </a:prstGeom>
          <a:noFill/>
          <a:ln w="9525">
            <a:noFill/>
            <a:miter lim="800000"/>
            <a:headEnd/>
            <a:tailEnd/>
          </a:ln>
          <a:effectLst/>
        </p:spPr>
        <p:txBody>
          <a:bodyPr anchor="ctr"/>
          <a:lstStyle/>
          <a:p>
            <a:pPr algn="r" eaLnBrk="0" hangingPunct="0">
              <a:defRPr/>
            </a:pPr>
            <a:fld id="{BCBC8CEA-32F9-4DC9-9D3B-4646FDD81008}" type="slidenum">
              <a:rPr lang="it-IT" sz="1200">
                <a:solidFill>
                  <a:schemeClr val="tx1"/>
                </a:solidFill>
                <a:latin typeface="+mn-lt"/>
                <a:ea typeface="Arial Unicode MS" pitchFamily="34" charset="-128"/>
                <a:cs typeface="+mj-cs"/>
              </a:rPr>
              <a:pPr algn="r" eaLnBrk="0" hangingPunct="0">
                <a:defRPr/>
              </a:pPr>
              <a:t>71</a:t>
            </a:fld>
            <a:endParaRPr lang="it-IT" sz="1200">
              <a:solidFill>
                <a:schemeClr val="tx1"/>
              </a:solidFill>
              <a:latin typeface="+mn-lt"/>
              <a:ea typeface="Arial Unicode MS" pitchFamily="34" charset="-128"/>
              <a:cs typeface="+mj-cs"/>
            </a:endParaRPr>
          </a:p>
        </p:txBody>
      </p:sp>
      <p:sp>
        <p:nvSpPr>
          <p:cNvPr id="480260" name="Text Box 4"/>
          <p:cNvSpPr txBox="1">
            <a:spLocks noChangeAspect="1" noChangeArrowheads="1"/>
          </p:cNvSpPr>
          <p:nvPr/>
        </p:nvSpPr>
        <p:spPr bwMode="auto">
          <a:xfrm>
            <a:off x="6732588" y="1358900"/>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6" name="Rettangolo arrotondato 5"/>
          <p:cNvSpPr/>
          <p:nvPr/>
        </p:nvSpPr>
        <p:spPr bwMode="auto">
          <a:xfrm>
            <a:off x="6756400" y="1143000"/>
            <a:ext cx="1873250" cy="4679950"/>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9" name="Ovale 8"/>
          <p:cNvSpPr/>
          <p:nvPr/>
        </p:nvSpPr>
        <p:spPr bwMode="auto">
          <a:xfrm>
            <a:off x="6972300" y="234791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80263" name="Text Box 4"/>
          <p:cNvSpPr txBox="1">
            <a:spLocks noChangeAspect="1" noChangeArrowheads="1"/>
          </p:cNvSpPr>
          <p:nvPr/>
        </p:nvSpPr>
        <p:spPr bwMode="auto">
          <a:xfrm>
            <a:off x="6934200" y="1778000"/>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 SEM.2012</a:t>
            </a:r>
          </a:p>
        </p:txBody>
      </p:sp>
      <p:sp>
        <p:nvSpPr>
          <p:cNvPr id="15" name="Ovale 14"/>
          <p:cNvSpPr/>
          <p:nvPr/>
        </p:nvSpPr>
        <p:spPr bwMode="auto">
          <a:xfrm>
            <a:off x="6972300" y="420528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1" name="Ovale 20"/>
          <p:cNvSpPr/>
          <p:nvPr/>
        </p:nvSpPr>
        <p:spPr bwMode="auto">
          <a:xfrm>
            <a:off x="6972300" y="32131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80266" name="Freccia in giù 73"/>
          <p:cNvSpPr>
            <a:spLocks noChangeArrowheads="1"/>
          </p:cNvSpPr>
          <p:nvPr/>
        </p:nvSpPr>
        <p:spPr bwMode="auto">
          <a:xfrm flipV="1">
            <a:off x="8680450" y="3249613"/>
            <a:ext cx="360363"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6" name="Ovale 25"/>
          <p:cNvSpPr/>
          <p:nvPr/>
        </p:nvSpPr>
        <p:spPr bwMode="auto">
          <a:xfrm>
            <a:off x="6967538" y="51435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80268" name="Text Box 4"/>
          <p:cNvSpPr txBox="1">
            <a:spLocks noChangeAspect="1" noChangeArrowheads="1"/>
          </p:cNvSpPr>
          <p:nvPr/>
        </p:nvSpPr>
        <p:spPr bwMode="auto">
          <a:xfrm>
            <a:off x="7696200" y="1778000"/>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 SEM.2012</a:t>
            </a:r>
          </a:p>
        </p:txBody>
      </p:sp>
      <p:sp>
        <p:nvSpPr>
          <p:cNvPr id="41" name="Ovale 40"/>
          <p:cNvSpPr/>
          <p:nvPr/>
        </p:nvSpPr>
        <p:spPr bwMode="auto">
          <a:xfrm>
            <a:off x="7810500" y="234791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2" name="Ovale 41"/>
          <p:cNvSpPr/>
          <p:nvPr/>
        </p:nvSpPr>
        <p:spPr bwMode="auto">
          <a:xfrm>
            <a:off x="7810500" y="420528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3" name="CasellaDiTesto 42"/>
          <p:cNvSpPr txBox="1"/>
          <p:nvPr/>
        </p:nvSpPr>
        <p:spPr>
          <a:xfrm>
            <a:off x="7948613" y="2390775"/>
            <a:ext cx="398462" cy="276225"/>
          </a:xfrm>
          <a:prstGeom prst="rect">
            <a:avLst/>
          </a:prstGeom>
          <a:noFill/>
        </p:spPr>
        <p:txBody>
          <a:bodyPr wrap="none">
            <a:spAutoFit/>
          </a:bodyPr>
          <a:lstStyle/>
          <a:p>
            <a:pPr>
              <a:defRPr/>
            </a:pPr>
            <a:r>
              <a:rPr lang="it-IT" sz="1200" b="1" dirty="0">
                <a:solidFill>
                  <a:schemeClr val="tx1"/>
                </a:solidFill>
                <a:latin typeface="+mn-lt"/>
              </a:rPr>
              <a:t>8,4</a:t>
            </a:r>
            <a:endParaRPr lang="it-IT" sz="1200" b="1" dirty="0">
              <a:solidFill>
                <a:schemeClr val="tx1"/>
              </a:solidFill>
              <a:latin typeface="+mn-lt"/>
            </a:endParaRPr>
          </a:p>
        </p:txBody>
      </p:sp>
      <p:sp>
        <p:nvSpPr>
          <p:cNvPr id="44" name="CasellaDiTesto 43"/>
          <p:cNvSpPr txBox="1"/>
          <p:nvPr/>
        </p:nvSpPr>
        <p:spPr>
          <a:xfrm>
            <a:off x="7948613" y="4246563"/>
            <a:ext cx="398462" cy="277812"/>
          </a:xfrm>
          <a:prstGeom prst="rect">
            <a:avLst/>
          </a:prstGeom>
          <a:noFill/>
        </p:spPr>
        <p:txBody>
          <a:bodyPr wrap="none">
            <a:spAutoFit/>
          </a:bodyPr>
          <a:lstStyle/>
          <a:p>
            <a:pPr>
              <a:defRPr/>
            </a:pPr>
            <a:r>
              <a:rPr lang="it-IT" sz="1200" b="1" dirty="0">
                <a:solidFill>
                  <a:schemeClr val="tx1"/>
                </a:solidFill>
                <a:latin typeface="+mn-lt"/>
              </a:rPr>
              <a:t>7,2</a:t>
            </a:r>
            <a:endParaRPr lang="it-IT" sz="1200" b="1" dirty="0">
              <a:solidFill>
                <a:schemeClr val="tx1"/>
              </a:solidFill>
              <a:latin typeface="+mn-lt"/>
            </a:endParaRPr>
          </a:p>
        </p:txBody>
      </p:sp>
      <p:sp>
        <p:nvSpPr>
          <p:cNvPr id="45" name="Ovale 44"/>
          <p:cNvSpPr/>
          <p:nvPr/>
        </p:nvSpPr>
        <p:spPr bwMode="auto">
          <a:xfrm>
            <a:off x="7810500" y="32131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6" name="CasellaDiTesto 45"/>
          <p:cNvSpPr txBox="1"/>
          <p:nvPr/>
        </p:nvSpPr>
        <p:spPr>
          <a:xfrm>
            <a:off x="7948613" y="3254375"/>
            <a:ext cx="398462" cy="276225"/>
          </a:xfrm>
          <a:prstGeom prst="rect">
            <a:avLst/>
          </a:prstGeom>
          <a:noFill/>
        </p:spPr>
        <p:txBody>
          <a:bodyPr wrap="none">
            <a:spAutoFit/>
          </a:bodyPr>
          <a:lstStyle/>
          <a:p>
            <a:pPr>
              <a:defRPr/>
            </a:pPr>
            <a:r>
              <a:rPr lang="it-IT" sz="1200" b="1" dirty="0">
                <a:solidFill>
                  <a:schemeClr val="tx1"/>
                </a:solidFill>
                <a:latin typeface="+mn-lt"/>
              </a:rPr>
              <a:t>8,3</a:t>
            </a:r>
            <a:endParaRPr lang="it-IT" sz="1200" b="1" dirty="0">
              <a:solidFill>
                <a:schemeClr val="tx1"/>
              </a:solidFill>
              <a:latin typeface="+mn-lt"/>
            </a:endParaRPr>
          </a:p>
        </p:txBody>
      </p:sp>
      <p:sp>
        <p:nvSpPr>
          <p:cNvPr id="47" name="Ovale 46"/>
          <p:cNvSpPr/>
          <p:nvPr/>
        </p:nvSpPr>
        <p:spPr bwMode="auto">
          <a:xfrm>
            <a:off x="7805738" y="515778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8" name="CasellaDiTesto 47"/>
          <p:cNvSpPr txBox="1"/>
          <p:nvPr/>
        </p:nvSpPr>
        <p:spPr>
          <a:xfrm>
            <a:off x="7943850" y="5199063"/>
            <a:ext cx="398463" cy="276225"/>
          </a:xfrm>
          <a:prstGeom prst="rect">
            <a:avLst/>
          </a:prstGeom>
          <a:noFill/>
        </p:spPr>
        <p:txBody>
          <a:bodyPr wrap="none">
            <a:spAutoFit/>
          </a:bodyPr>
          <a:lstStyle/>
          <a:p>
            <a:pPr>
              <a:defRPr/>
            </a:pPr>
            <a:r>
              <a:rPr lang="it-IT" sz="1200" b="1" dirty="0">
                <a:solidFill>
                  <a:schemeClr val="tx1"/>
                </a:solidFill>
                <a:latin typeface="+mn-lt"/>
              </a:rPr>
              <a:t>7,2</a:t>
            </a:r>
            <a:endParaRPr lang="it-IT" sz="1200" b="1" dirty="0">
              <a:solidFill>
                <a:schemeClr val="tx1"/>
              </a:solidFill>
              <a:latin typeface="+mn-lt"/>
            </a:endParaRPr>
          </a:p>
        </p:txBody>
      </p:sp>
      <p:sp>
        <p:nvSpPr>
          <p:cNvPr id="48027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2012</a:t>
            </a:r>
          </a:p>
        </p:txBody>
      </p:sp>
      <p:sp>
        <p:nvSpPr>
          <p:cNvPr id="56" name="Rectangle 102"/>
          <p:cNvSpPr>
            <a:spLocks noChangeArrowheads="1"/>
          </p:cNvSpPr>
          <p:nvPr/>
        </p:nvSpPr>
        <p:spPr bwMode="auto">
          <a:xfrm>
            <a:off x="1162050"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57" name="Rectangle 101"/>
          <p:cNvSpPr>
            <a:spLocks noChangeArrowheads="1"/>
          </p:cNvSpPr>
          <p:nvPr/>
        </p:nvSpPr>
        <p:spPr bwMode="auto">
          <a:xfrm>
            <a:off x="1189038"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60" name="Rectangle 100"/>
          <p:cNvSpPr>
            <a:spLocks noChangeArrowheads="1"/>
          </p:cNvSpPr>
          <p:nvPr/>
        </p:nvSpPr>
        <p:spPr bwMode="auto">
          <a:xfrm>
            <a:off x="715963" y="1000125"/>
            <a:ext cx="8351837"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80281"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49" name="CasellaDiTesto 48"/>
          <p:cNvSpPr txBox="1"/>
          <p:nvPr/>
        </p:nvSpPr>
        <p:spPr>
          <a:xfrm>
            <a:off x="7096125" y="2359025"/>
            <a:ext cx="398463" cy="277813"/>
          </a:xfrm>
          <a:prstGeom prst="rect">
            <a:avLst/>
          </a:prstGeom>
          <a:noFill/>
        </p:spPr>
        <p:txBody>
          <a:bodyPr wrap="none">
            <a:spAutoFit/>
          </a:bodyPr>
          <a:lstStyle/>
          <a:p>
            <a:pPr>
              <a:defRPr/>
            </a:pPr>
            <a:r>
              <a:rPr lang="it-IT" sz="1200" b="1" dirty="0">
                <a:solidFill>
                  <a:schemeClr val="tx1"/>
                </a:solidFill>
                <a:latin typeface="+mn-lt"/>
              </a:rPr>
              <a:t>8,1</a:t>
            </a:r>
            <a:endParaRPr lang="it-IT" sz="1200" b="1" dirty="0">
              <a:solidFill>
                <a:schemeClr val="tx1"/>
              </a:solidFill>
              <a:latin typeface="+mn-lt"/>
            </a:endParaRPr>
          </a:p>
        </p:txBody>
      </p:sp>
      <p:sp>
        <p:nvSpPr>
          <p:cNvPr id="50" name="CasellaDiTesto 49"/>
          <p:cNvSpPr txBox="1"/>
          <p:nvPr/>
        </p:nvSpPr>
        <p:spPr>
          <a:xfrm>
            <a:off x="7096125" y="4216400"/>
            <a:ext cx="398463" cy="276225"/>
          </a:xfrm>
          <a:prstGeom prst="rect">
            <a:avLst/>
          </a:prstGeom>
          <a:noFill/>
        </p:spPr>
        <p:txBody>
          <a:bodyPr wrap="none">
            <a:spAutoFit/>
          </a:bodyPr>
          <a:lstStyle/>
          <a:p>
            <a:pPr>
              <a:defRPr/>
            </a:pPr>
            <a:r>
              <a:rPr lang="it-IT" sz="1200" b="1" dirty="0">
                <a:solidFill>
                  <a:schemeClr val="tx1"/>
                </a:solidFill>
                <a:latin typeface="+mn-lt"/>
              </a:rPr>
              <a:t>6,3</a:t>
            </a:r>
            <a:endParaRPr lang="it-IT" sz="1200" b="1" dirty="0">
              <a:solidFill>
                <a:schemeClr val="tx1"/>
              </a:solidFill>
              <a:latin typeface="+mn-lt"/>
            </a:endParaRPr>
          </a:p>
        </p:txBody>
      </p:sp>
      <p:sp>
        <p:nvSpPr>
          <p:cNvPr id="51" name="CasellaDiTesto 50"/>
          <p:cNvSpPr txBox="1"/>
          <p:nvPr/>
        </p:nvSpPr>
        <p:spPr>
          <a:xfrm>
            <a:off x="7096125" y="3224213"/>
            <a:ext cx="398463" cy="276225"/>
          </a:xfrm>
          <a:prstGeom prst="rect">
            <a:avLst/>
          </a:prstGeom>
          <a:noFill/>
        </p:spPr>
        <p:txBody>
          <a:bodyPr wrap="none">
            <a:spAutoFit/>
          </a:bodyPr>
          <a:lstStyle/>
          <a:p>
            <a:pPr>
              <a:defRPr/>
            </a:pPr>
            <a:r>
              <a:rPr lang="it-IT" sz="1200" b="1" dirty="0">
                <a:solidFill>
                  <a:schemeClr val="tx1"/>
                </a:solidFill>
                <a:latin typeface="+mn-lt"/>
              </a:rPr>
              <a:t>8,0</a:t>
            </a:r>
            <a:endParaRPr lang="it-IT" sz="1200" b="1" dirty="0">
              <a:solidFill>
                <a:schemeClr val="tx1"/>
              </a:solidFill>
              <a:latin typeface="+mn-lt"/>
            </a:endParaRPr>
          </a:p>
        </p:txBody>
      </p:sp>
      <p:sp>
        <p:nvSpPr>
          <p:cNvPr id="52" name="CasellaDiTesto 51"/>
          <p:cNvSpPr txBox="1"/>
          <p:nvPr/>
        </p:nvSpPr>
        <p:spPr>
          <a:xfrm>
            <a:off x="7092950" y="5200650"/>
            <a:ext cx="396875" cy="277813"/>
          </a:xfrm>
          <a:prstGeom prst="rect">
            <a:avLst/>
          </a:prstGeom>
          <a:noFill/>
        </p:spPr>
        <p:txBody>
          <a:bodyPr wrap="none">
            <a:spAutoFit/>
          </a:bodyPr>
          <a:lstStyle/>
          <a:p>
            <a:pPr>
              <a:defRPr/>
            </a:pPr>
            <a:r>
              <a:rPr lang="it-IT" sz="1200" b="1" dirty="0">
                <a:solidFill>
                  <a:schemeClr val="tx1"/>
                </a:solidFill>
                <a:latin typeface="+mn-lt"/>
              </a:rPr>
              <a:t>7,0</a:t>
            </a:r>
            <a:endParaRPr lang="it-IT" sz="1200" b="1" dirty="0">
              <a:solidFill>
                <a:schemeClr val="tx1"/>
              </a:solidFill>
              <a:latin typeface="+mn-lt"/>
            </a:endParaRPr>
          </a:p>
        </p:txBody>
      </p:sp>
      <p:sp>
        <p:nvSpPr>
          <p:cNvPr id="58" name="Text Box 10"/>
          <p:cNvSpPr txBox="1">
            <a:spLocks noChangeArrowheads="1"/>
          </p:cNvSpPr>
          <p:nvPr/>
        </p:nvSpPr>
        <p:spPr bwMode="auto">
          <a:xfrm>
            <a:off x="3429000" y="6026150"/>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ALBINIA E FOLLONICA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(200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
        <p:nvSpPr>
          <p:cNvPr id="480287" name="Freccia in giù 73"/>
          <p:cNvSpPr>
            <a:spLocks noChangeArrowheads="1"/>
          </p:cNvSpPr>
          <p:nvPr/>
        </p:nvSpPr>
        <p:spPr bwMode="auto">
          <a:xfrm flipV="1">
            <a:off x="8675688" y="2373313"/>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480288" name="Freccia in giù 73"/>
          <p:cNvSpPr>
            <a:spLocks noChangeArrowheads="1"/>
          </p:cNvSpPr>
          <p:nvPr/>
        </p:nvSpPr>
        <p:spPr bwMode="auto">
          <a:xfrm flipV="1">
            <a:off x="8675688" y="421163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480289" name="Freccia in giù 73"/>
          <p:cNvSpPr>
            <a:spLocks noChangeArrowheads="1"/>
          </p:cNvSpPr>
          <p:nvPr/>
        </p:nvSpPr>
        <p:spPr bwMode="auto">
          <a:xfrm flipV="1">
            <a:off x="8661400" y="5189538"/>
            <a:ext cx="360363"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a:solidFill>
                  <a:srgbClr val="3366CC"/>
                </a:solidFill>
                <a:cs typeface="Arial" charset="0"/>
              </a:rPr>
              <a:t>TREND</a:t>
            </a: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 utenti soddisfatti, insoddisfatti e voto medio</a:t>
            </a:r>
            <a:endParaRPr lang="it-IT" sz="1800" i="1" dirty="0">
              <a:solidFill>
                <a:schemeClr val="bg1"/>
              </a:solidFill>
              <a:effectLst>
                <a:outerShdw blurRad="38100" dist="38100" dir="2700000" algn="tl">
                  <a:srgbClr val="C0C0C0"/>
                </a:outerShdw>
              </a:effectLst>
            </a:endParaRPr>
          </a:p>
        </p:txBody>
      </p:sp>
      <p:sp>
        <p:nvSpPr>
          <p:cNvPr id="15" name="Segnaposto numero diapositiva 14"/>
          <p:cNvSpPr>
            <a:spLocks noGrp="1"/>
          </p:cNvSpPr>
          <p:nvPr>
            <p:ph type="sldNum" sz="quarter" idx="10"/>
          </p:nvPr>
        </p:nvSpPr>
        <p:spPr/>
        <p:txBody>
          <a:bodyPr/>
          <a:lstStyle/>
          <a:p>
            <a:pPr>
              <a:defRPr/>
            </a:pPr>
            <a:fld id="{7569F361-6923-4A35-8982-E05B15E54F4C}" type="slidenum">
              <a:rPr lang="it-IT" smtClean="0"/>
              <a:pPr>
                <a:defRPr/>
              </a:pPr>
              <a:t>72</a:t>
            </a:fld>
            <a:endParaRPr lang="it-IT"/>
          </a:p>
        </p:txBody>
      </p:sp>
      <p:sp>
        <p:nvSpPr>
          <p:cNvPr id="481284" name="Rettangolo 21"/>
          <p:cNvSpPr>
            <a:spLocks noChangeArrowheads="1"/>
          </p:cNvSpPr>
          <p:nvPr/>
        </p:nvSpPr>
        <p:spPr bwMode="auto">
          <a:xfrm>
            <a:off x="5791200" y="1139825"/>
            <a:ext cx="2755900" cy="236538"/>
          </a:xfrm>
          <a:prstGeom prst="rect">
            <a:avLst/>
          </a:prstGeom>
          <a:noFill/>
          <a:ln w="9525">
            <a:noFill/>
            <a:miter lim="800000"/>
            <a:headEnd/>
            <a:tailEnd/>
          </a:ln>
        </p:spPr>
        <p:txBody>
          <a:bodyPr wrap="none">
            <a:spAutoFit/>
          </a:bodyPr>
          <a:lstStyle/>
          <a:p>
            <a:r>
              <a:rPr lang="it-IT" b="1" i="1" baseline="30000">
                <a:solidFill>
                  <a:srgbClr val="000000"/>
                </a:solidFill>
                <a:latin typeface="Arial" charset="0"/>
              </a:rPr>
              <a:t>(*) Item non indagati nel primo semestre 2011</a:t>
            </a:r>
            <a:endParaRPr lang="it-IT" baseline="30000"/>
          </a:p>
        </p:txBody>
      </p:sp>
      <p:graphicFrame>
        <p:nvGraphicFramePr>
          <p:cNvPr id="19" name="Group 761"/>
          <p:cNvGraphicFramePr>
            <a:graphicFrameLocks noGrp="1"/>
          </p:cNvGraphicFramePr>
          <p:nvPr/>
        </p:nvGraphicFramePr>
        <p:xfrm>
          <a:off x="755650" y="1146175"/>
          <a:ext cx="8137525" cy="3148013"/>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36004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DELLA RELAZIONE ALLO SPORTELLO</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 SEMESTRE 2011</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792088">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432048">
                <a:tc>
                  <a:txBody>
                    <a:bodyPr/>
                    <a:lstStyle/>
                    <a:p>
                      <a:pPr algn="l" fontAlgn="ctr"/>
                      <a:r>
                        <a:rPr lang="it-IT" sz="1200" b="0" i="1" u="none" strike="noStrike" dirty="0">
                          <a:solidFill>
                            <a:srgbClr val="000000"/>
                          </a:solidFill>
                          <a:latin typeface="Arial"/>
                        </a:rPr>
                        <a:t>Cortesia dell’operatore  </a:t>
                      </a:r>
                    </a:p>
                  </a:txBody>
                  <a:tcPr marL="7434" marR="7434" marT="7434"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200" b="0" i="0" u="none" strike="noStrike" dirty="0">
                          <a:latin typeface="Arial"/>
                        </a:rPr>
                        <a:t>0%</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a:latin typeface="Arial"/>
                        </a:rPr>
                        <a:t>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a:latin typeface="Arial"/>
                        </a:rPr>
                        <a:t>96%</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8,1</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8,1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smtClean="0">
                          <a:effectLst/>
                          <a:latin typeface="Arial" panose="020B0604020202020204" pitchFamily="34" charset="0"/>
                        </a:rPr>
                        <a:t>0%</a:t>
                      </a:r>
                      <a:endParaRPr lang="en-US" sz="1400" b="1" i="0" u="none" strike="noStrike" dirty="0">
                        <a:effectLst/>
                        <a:latin typeface="Arial" panose="020B0604020202020204" pitchFamily="34" charset="0"/>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a:effectLst/>
                          <a:latin typeface="Arial" panose="020B0604020202020204" pitchFamily="34" charset="0"/>
                        </a:rPr>
                        <a:t>98%</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smtClean="0">
                          <a:effectLst/>
                          <a:latin typeface="Arial" panose="020B0604020202020204" pitchFamily="34" charset="0"/>
                        </a:rPr>
                        <a:t>8,4</a:t>
                      </a:r>
                      <a:endParaRPr lang="en-US" sz="1400" b="1" i="0" u="none" strike="noStrike" dirty="0">
                        <a:effectLst/>
                        <a:latin typeface="Arial" panose="020B0604020202020204" pitchFamily="34" charset="0"/>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504056">
                <a:tc>
                  <a:txBody>
                    <a:bodyPr/>
                    <a:lstStyle/>
                    <a:p>
                      <a:pPr algn="l" fontAlgn="ctr"/>
                      <a:r>
                        <a:rPr lang="it-IT" sz="1200" b="0" i="1" u="none" strike="noStrike" dirty="0">
                          <a:solidFill>
                            <a:srgbClr val="000000"/>
                          </a:solidFill>
                          <a:latin typeface="Arial"/>
                        </a:rPr>
                        <a:t>Competenza dell’operatore</a:t>
                      </a:r>
                    </a:p>
                  </a:txBody>
                  <a:tcPr marL="7434" marR="7434" marT="7434"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200" b="0" i="0" u="none" strike="noStrike" dirty="0">
                          <a:latin typeface="Arial"/>
                        </a:rPr>
                        <a:t>1%</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93%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7,8</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8,0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smtClean="0">
                          <a:effectLst/>
                          <a:latin typeface="Arial" panose="020B0604020202020204" pitchFamily="34" charset="0"/>
                        </a:rPr>
                        <a:t>2%</a:t>
                      </a:r>
                      <a:endParaRPr lang="en-US" sz="1400" b="1"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a:effectLst/>
                          <a:latin typeface="Arial" panose="020B0604020202020204" pitchFamily="34" charset="0"/>
                        </a:rPr>
                        <a:t>96%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smtClean="0">
                          <a:effectLst/>
                          <a:latin typeface="Arial" panose="020B0604020202020204" pitchFamily="34" charset="0"/>
                        </a:rPr>
                        <a:t>8,3</a:t>
                      </a:r>
                      <a:endParaRPr lang="en-US" sz="1400" b="1"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504056">
                <a:tc>
                  <a:txBody>
                    <a:bodyPr/>
                    <a:lstStyle/>
                    <a:p>
                      <a:pPr algn="l" fontAlgn="ctr"/>
                      <a:r>
                        <a:rPr lang="it-IT" sz="1200" b="0" i="1" u="none" strike="noStrike" dirty="0">
                          <a:solidFill>
                            <a:srgbClr val="000000"/>
                          </a:solidFill>
                          <a:latin typeface="Arial"/>
                        </a:rPr>
                        <a:t>Orari di apertura dello sportello</a:t>
                      </a:r>
                    </a:p>
                  </a:txBody>
                  <a:tcPr marL="7434" marR="7434" marT="7434"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200" b="0" i="0" u="none" strike="noStrike">
                          <a:latin typeface="Arial"/>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89%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6,9</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6,3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smtClean="0">
                          <a:effectLst/>
                          <a:latin typeface="Arial" panose="020B0604020202020204" pitchFamily="34" charset="0"/>
                        </a:rPr>
                        <a:t>5%</a:t>
                      </a:r>
                      <a:endParaRPr lang="en-US" sz="1400" b="1"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a:effectLst/>
                          <a:latin typeface="Arial" panose="020B0604020202020204" pitchFamily="34" charset="0"/>
                        </a:rPr>
                        <a:t>88%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smtClean="0">
                          <a:effectLst/>
                          <a:latin typeface="Arial" panose="020B0604020202020204" pitchFamily="34" charset="0"/>
                        </a:rPr>
                        <a:t>7,2</a:t>
                      </a:r>
                      <a:endParaRPr lang="en-US" sz="1400" b="1"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504056">
                <a:tc>
                  <a:txBody>
                    <a:bodyPr/>
                    <a:lstStyle/>
                    <a:p>
                      <a:pPr algn="l" fontAlgn="ctr"/>
                      <a:r>
                        <a:rPr lang="it-IT" sz="1200" b="0" i="1" u="none" strike="noStrike" dirty="0">
                          <a:solidFill>
                            <a:srgbClr val="000000"/>
                          </a:solidFill>
                          <a:latin typeface="Arial"/>
                        </a:rPr>
                        <a:t>Tempi di attesa per parlare con l’operatore</a:t>
                      </a:r>
                    </a:p>
                  </a:txBody>
                  <a:tcPr marL="7434" marR="7434" marT="7434"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200" b="0" i="0" u="none" strike="noStrike" dirty="0" smtClean="0">
                          <a:latin typeface="Arial"/>
                        </a:rPr>
                        <a:t>5%</a:t>
                      </a:r>
                      <a:endParaRPr lang="it-IT" sz="12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200" b="0" i="0" u="none" strike="noStrike" dirty="0" smtClean="0">
                          <a:latin typeface="Arial"/>
                        </a:rPr>
                        <a:t>8%</a:t>
                      </a:r>
                      <a:endParaRPr lang="it-IT" sz="12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200" b="0" i="0" u="none" strike="noStrike" dirty="0">
                          <a:latin typeface="Arial"/>
                        </a:rPr>
                        <a:t>87%</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200" b="0" i="0" u="none" strike="noStrike" dirty="0">
                          <a:latin typeface="Arial"/>
                        </a:rPr>
                        <a:t>7,1</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latin typeface="Arial"/>
                        </a:rPr>
                        <a:t>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en-US" sz="1400" b="1" i="0" u="none" strike="noStrike" dirty="0" smtClean="0">
                          <a:effectLst/>
                          <a:latin typeface="Arial" panose="020B0604020202020204" pitchFamily="34" charset="0"/>
                        </a:rPr>
                        <a:t>6%</a:t>
                      </a:r>
                      <a:endParaRPr lang="en-US" sz="1400" b="1"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1" i="0" u="none" strike="noStrike" dirty="0">
                          <a:effectLst/>
                          <a:latin typeface="Arial" panose="020B0604020202020204" pitchFamily="34" charset="0"/>
                        </a:rPr>
                        <a:t>87%</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1" i="0" u="none" strike="noStrike" dirty="0" smtClean="0">
                          <a:effectLst/>
                          <a:latin typeface="Arial" panose="020B0604020202020204" pitchFamily="34" charset="0"/>
                        </a:rPr>
                        <a:t>7,2</a:t>
                      </a:r>
                      <a:endParaRPr lang="en-US" sz="1400" b="1"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481372" name="CasellaDiTesto 22"/>
          <p:cNvSpPr txBox="1">
            <a:spLocks noChangeArrowheads="1"/>
          </p:cNvSpPr>
          <p:nvPr/>
        </p:nvSpPr>
        <p:spPr bwMode="auto">
          <a:xfrm>
            <a:off x="1908175" y="2054225"/>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481373" name="CasellaDiTesto 23"/>
          <p:cNvSpPr txBox="1">
            <a:spLocks noChangeArrowheads="1"/>
          </p:cNvSpPr>
          <p:nvPr/>
        </p:nvSpPr>
        <p:spPr bwMode="auto">
          <a:xfrm>
            <a:off x="2582863" y="2035175"/>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481374" name="CasellaDiTesto 24"/>
          <p:cNvSpPr txBox="1">
            <a:spLocks noChangeArrowheads="1"/>
          </p:cNvSpPr>
          <p:nvPr/>
        </p:nvSpPr>
        <p:spPr bwMode="auto">
          <a:xfrm>
            <a:off x="3087688" y="2035175"/>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481375" name="CasellaDiTesto 25"/>
          <p:cNvSpPr txBox="1">
            <a:spLocks noChangeArrowheads="1"/>
          </p:cNvSpPr>
          <p:nvPr/>
        </p:nvSpPr>
        <p:spPr bwMode="auto">
          <a:xfrm>
            <a:off x="4211638" y="2035175"/>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481376" name="CasellaDiTesto 26"/>
          <p:cNvSpPr txBox="1">
            <a:spLocks noChangeArrowheads="1"/>
          </p:cNvSpPr>
          <p:nvPr/>
        </p:nvSpPr>
        <p:spPr bwMode="auto">
          <a:xfrm>
            <a:off x="4919663" y="2036763"/>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481377" name="CasellaDiTesto 27"/>
          <p:cNvSpPr txBox="1">
            <a:spLocks noChangeArrowheads="1"/>
          </p:cNvSpPr>
          <p:nvPr/>
        </p:nvSpPr>
        <p:spPr bwMode="auto">
          <a:xfrm>
            <a:off x="5422900" y="2036763"/>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481378" name="CasellaDiTesto 28"/>
          <p:cNvSpPr txBox="1">
            <a:spLocks noChangeArrowheads="1"/>
          </p:cNvSpPr>
          <p:nvPr/>
        </p:nvSpPr>
        <p:spPr bwMode="auto">
          <a:xfrm>
            <a:off x="6629400" y="2060575"/>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481379" name="CasellaDiTesto 29"/>
          <p:cNvSpPr txBox="1">
            <a:spLocks noChangeArrowheads="1"/>
          </p:cNvSpPr>
          <p:nvPr/>
        </p:nvSpPr>
        <p:spPr bwMode="auto">
          <a:xfrm>
            <a:off x="7304088" y="2041525"/>
            <a:ext cx="403225" cy="306388"/>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481380" name="CasellaDiTesto 30"/>
          <p:cNvSpPr txBox="1">
            <a:spLocks noChangeArrowheads="1"/>
          </p:cNvSpPr>
          <p:nvPr/>
        </p:nvSpPr>
        <p:spPr bwMode="auto">
          <a:xfrm>
            <a:off x="7808913" y="2041525"/>
            <a:ext cx="660400" cy="306388"/>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0"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ALBINIA E FOLLONICA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(200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DELLA RELAZIONE ALLO SPORTELLO -</a:t>
            </a:r>
            <a:r>
              <a:rPr lang="it-IT" sz="2100" i="1">
                <a:solidFill>
                  <a:srgbClr val="3366CC"/>
                </a:solidFill>
                <a:cs typeface="Arial" charset="0"/>
              </a:rPr>
              <a:t> 2° SEMESTRE 2012</a:t>
            </a:r>
          </a:p>
        </p:txBody>
      </p:sp>
      <p:sp>
        <p:nvSpPr>
          <p:cNvPr id="514054" name="Text Box 3"/>
          <p:cNvSpPr txBox="1">
            <a:spLocks noChangeArrowheads="1"/>
          </p:cNvSpPr>
          <p:nvPr/>
        </p:nvSpPr>
        <p:spPr bwMode="auto">
          <a:xfrm>
            <a:off x="755650" y="1085850"/>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sono  per Lei i due più importanti?</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9" name="Segnaposto numero diapositiva 8"/>
          <p:cNvSpPr>
            <a:spLocks noGrp="1"/>
          </p:cNvSpPr>
          <p:nvPr>
            <p:ph type="sldNum" sz="quarter" idx="10"/>
          </p:nvPr>
        </p:nvSpPr>
        <p:spPr/>
        <p:txBody>
          <a:bodyPr/>
          <a:lstStyle/>
          <a:p>
            <a:pPr>
              <a:defRPr/>
            </a:pPr>
            <a:fld id="{298FBA1B-C587-4332-BA7A-FED9F134B165}" type="slidenum">
              <a:rPr lang="it-IT" smtClean="0"/>
              <a:pPr>
                <a:defRPr/>
              </a:pPr>
              <a:t>73</a:t>
            </a:fld>
            <a:endParaRPr lang="it-IT" dirty="0"/>
          </a:p>
        </p:txBody>
      </p:sp>
      <p:sp>
        <p:nvSpPr>
          <p:cNvPr id="10"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ALBINIA E FOLLONICA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(200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graphicFrame>
        <p:nvGraphicFramePr>
          <p:cNvPr id="482310" name="Object 3"/>
          <p:cNvGraphicFramePr>
            <a:graphicFrameLocks noChangeAspect="1"/>
          </p:cNvGraphicFramePr>
          <p:nvPr/>
        </p:nvGraphicFramePr>
        <p:xfrm>
          <a:off x="1065213" y="1506538"/>
          <a:ext cx="7223125" cy="4664075"/>
        </p:xfrm>
        <a:graphic>
          <a:graphicData uri="http://schemas.openxmlformats.org/presentationml/2006/ole">
            <p:oleObj spid="_x0000_s482310" r:id="rId4" imgW="7224386" imgH="4663844" progId="Excel.Chart.8">
              <p:embed/>
            </p:oleObj>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329" name="Grafico 31"/>
          <p:cNvGraphicFramePr>
            <a:graphicFrameLocks/>
          </p:cNvGraphicFramePr>
          <p:nvPr/>
        </p:nvGraphicFramePr>
        <p:xfrm>
          <a:off x="1784350" y="1290638"/>
          <a:ext cx="6367463" cy="4205287"/>
        </p:xfrm>
        <a:graphic>
          <a:graphicData uri="http://schemas.openxmlformats.org/presentationml/2006/ole">
            <p:oleObj spid="_x0000_s483329" r:id="rId3" imgW="6364776" imgH="4206605" progId="Excel.Chart.8">
              <p:embed/>
            </p:oleObj>
          </a:graphicData>
        </a:graphic>
      </p:graphicFrame>
      <p:sp>
        <p:nvSpPr>
          <p:cNvPr id="48333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RELAZIONE ALLO SPORTELLO</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a:solidFill>
                  <a:schemeClr val="bg1"/>
                </a:solidFill>
              </a:rPr>
              <a:t>LE PRIORITÀ DI INTERVENTO</a:t>
            </a:r>
            <a:endParaRPr lang="it-IT" sz="1800">
              <a:solidFill>
                <a:schemeClr val="bg1"/>
              </a:solidFill>
              <a:effectLst>
                <a:outerShdw blurRad="38100" dist="38100" dir="2700000" algn="tl">
                  <a:srgbClr val="C0C0C0"/>
                </a:outerShdw>
              </a:effectLst>
            </a:endParaRPr>
          </a:p>
        </p:txBody>
      </p:sp>
      <p:grpSp>
        <p:nvGrpSpPr>
          <p:cNvPr id="483332" name="Gruppo 29"/>
          <p:cNvGrpSpPr>
            <a:grpSpLocks/>
          </p:cNvGrpSpPr>
          <p:nvPr/>
        </p:nvGrpSpPr>
        <p:grpSpPr bwMode="auto">
          <a:xfrm>
            <a:off x="1252538" y="758825"/>
            <a:ext cx="7462837" cy="5407025"/>
            <a:chOff x="785813" y="714375"/>
            <a:chExt cx="7462837" cy="5407025"/>
          </a:xfrm>
        </p:grpSpPr>
        <p:sp>
          <p:nvSpPr>
            <p:cNvPr id="32" name="Text Box 4"/>
            <p:cNvSpPr txBox="1">
              <a:spLocks noChangeArrowheads="1"/>
            </p:cNvSpPr>
            <p:nvPr/>
          </p:nvSpPr>
          <p:spPr bwMode="auto">
            <a:xfrm>
              <a:off x="1416050" y="1058863"/>
              <a:ext cx="1230313"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3" name="Text Box 5"/>
            <p:cNvSpPr txBox="1">
              <a:spLocks noChangeArrowheads="1"/>
            </p:cNvSpPr>
            <p:nvPr/>
          </p:nvSpPr>
          <p:spPr bwMode="auto">
            <a:xfrm>
              <a:off x="6243638" y="105886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4" name="Text Box 9"/>
            <p:cNvSpPr txBox="1">
              <a:spLocks noChangeArrowheads="1"/>
            </p:cNvSpPr>
            <p:nvPr/>
          </p:nvSpPr>
          <p:spPr bwMode="auto">
            <a:xfrm rot="-5400000">
              <a:off x="-1014412" y="315912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5" name="Text Box 36"/>
            <p:cNvSpPr txBox="1">
              <a:spLocks noChangeArrowheads="1"/>
            </p:cNvSpPr>
            <p:nvPr/>
          </p:nvSpPr>
          <p:spPr bwMode="auto">
            <a:xfrm rot="-5400000">
              <a:off x="894556" y="4874419"/>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pic>
          <p:nvPicPr>
            <p:cNvPr id="483337" name="Picture 40" descr="AEN_159"/>
            <p:cNvPicPr>
              <a:picLocks noChangeAspect="1" noChangeArrowheads="1"/>
            </p:cNvPicPr>
            <p:nvPr/>
          </p:nvPicPr>
          <p:blipFill>
            <a:blip r:embed="rId4"/>
            <a:srcRect/>
            <a:stretch>
              <a:fillRect/>
            </a:stretch>
          </p:blipFill>
          <p:spPr bwMode="auto">
            <a:xfrm>
              <a:off x="7500938" y="714375"/>
              <a:ext cx="582612" cy="595313"/>
            </a:xfrm>
            <a:prstGeom prst="rect">
              <a:avLst/>
            </a:prstGeom>
            <a:solidFill>
              <a:schemeClr val="bg1"/>
            </a:solidFill>
            <a:ln w="28575">
              <a:noFill/>
              <a:miter lim="800000"/>
              <a:headEnd/>
              <a:tailEnd/>
            </a:ln>
          </p:spPr>
        </p:pic>
        <p:pic>
          <p:nvPicPr>
            <p:cNvPr id="483338" name="Picture 41" descr="lente"/>
            <p:cNvPicPr>
              <a:picLocks noChangeAspect="1" noChangeArrowheads="1"/>
            </p:cNvPicPr>
            <p:nvPr/>
          </p:nvPicPr>
          <p:blipFill>
            <a:blip r:embed="rId5"/>
            <a:srcRect/>
            <a:stretch>
              <a:fillRect/>
            </a:stretch>
          </p:blipFill>
          <p:spPr bwMode="auto">
            <a:xfrm>
              <a:off x="785813" y="752475"/>
              <a:ext cx="639762" cy="642938"/>
            </a:xfrm>
            <a:prstGeom prst="rect">
              <a:avLst/>
            </a:prstGeom>
            <a:solidFill>
              <a:schemeClr val="bg1"/>
            </a:solidFill>
            <a:ln w="28575">
              <a:noFill/>
              <a:miter lim="800000"/>
              <a:headEnd/>
              <a:tailEnd/>
            </a:ln>
          </p:spPr>
        </p:pic>
        <p:pic>
          <p:nvPicPr>
            <p:cNvPr id="483339" name="Picture 46" descr="BWBW0157"/>
            <p:cNvPicPr>
              <a:picLocks noChangeAspect="1" noChangeArrowheads="1"/>
            </p:cNvPicPr>
            <p:nvPr/>
          </p:nvPicPr>
          <p:blipFill>
            <a:blip r:embed="rId6"/>
            <a:srcRect/>
            <a:stretch>
              <a:fillRect/>
            </a:stretch>
          </p:blipFill>
          <p:spPr bwMode="auto">
            <a:xfrm>
              <a:off x="860425" y="5429250"/>
              <a:ext cx="450850" cy="514350"/>
            </a:xfrm>
            <a:prstGeom prst="rect">
              <a:avLst/>
            </a:prstGeom>
            <a:noFill/>
            <a:ln w="9525">
              <a:noFill/>
              <a:miter lim="800000"/>
              <a:headEnd/>
              <a:tailEnd/>
            </a:ln>
          </p:spPr>
        </p:pic>
        <p:sp>
          <p:nvSpPr>
            <p:cNvPr id="42" name="Text Box 36"/>
            <p:cNvSpPr txBox="1">
              <a:spLocks noChangeArrowheads="1"/>
            </p:cNvSpPr>
            <p:nvPr/>
          </p:nvSpPr>
          <p:spPr bwMode="auto">
            <a:xfrm rot="-5400000">
              <a:off x="892969" y="1397794"/>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3" name="Text Box 36"/>
            <p:cNvSpPr txBox="1">
              <a:spLocks noChangeArrowheads="1"/>
            </p:cNvSpPr>
            <p:nvPr/>
          </p:nvSpPr>
          <p:spPr bwMode="auto">
            <a:xfrm>
              <a:off x="1214438" y="587057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44" name="Text Box 8"/>
            <p:cNvSpPr txBox="1">
              <a:spLocks noChangeArrowheads="1"/>
            </p:cNvSpPr>
            <p:nvPr/>
          </p:nvSpPr>
          <p:spPr bwMode="auto">
            <a:xfrm>
              <a:off x="1357313" y="5749925"/>
              <a:ext cx="6072187"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pic>
          <p:nvPicPr>
            <p:cNvPr id="483343" name="Picture 45" descr="marketing_usability_main">
              <a:hlinkClick r:id="rId7"/>
            </p:cNvPr>
            <p:cNvPicPr>
              <a:picLocks noChangeAspect="1" noChangeArrowheads="1"/>
            </p:cNvPicPr>
            <p:nvPr/>
          </p:nvPicPr>
          <p:blipFill>
            <a:blip r:embed="rId8"/>
            <a:srcRect/>
            <a:stretch>
              <a:fillRect/>
            </a:stretch>
          </p:blipFill>
          <p:spPr bwMode="auto">
            <a:xfrm>
              <a:off x="7500938" y="5429250"/>
              <a:ext cx="747712" cy="592138"/>
            </a:xfrm>
            <a:prstGeom prst="rect">
              <a:avLst/>
            </a:prstGeom>
            <a:solidFill>
              <a:schemeClr val="bg1"/>
            </a:solidFill>
            <a:ln w="28575">
              <a:noFill/>
              <a:miter lim="800000"/>
              <a:headEnd/>
              <a:tailEnd/>
            </a:ln>
          </p:spPr>
        </p:pic>
        <p:sp>
          <p:nvSpPr>
            <p:cNvPr id="46" name="Rectangle 23"/>
            <p:cNvSpPr>
              <a:spLocks noChangeArrowheads="1"/>
            </p:cNvSpPr>
            <p:nvPr/>
          </p:nvSpPr>
          <p:spPr bwMode="auto">
            <a:xfrm rot="16200000">
              <a:off x="3783013" y="2435225"/>
              <a:ext cx="1652587" cy="14446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25%</a:t>
              </a:r>
              <a:endParaRPr lang="it-IT" sz="900" dirty="0">
                <a:solidFill>
                  <a:schemeClr val="tx1"/>
                </a:solidFill>
                <a:latin typeface="+mn-lt"/>
              </a:endParaRPr>
            </a:p>
          </p:txBody>
        </p:sp>
        <p:sp>
          <p:nvSpPr>
            <p:cNvPr id="47" name="Text Box 36"/>
            <p:cNvSpPr txBox="1">
              <a:spLocks noChangeArrowheads="1"/>
            </p:cNvSpPr>
            <p:nvPr/>
          </p:nvSpPr>
          <p:spPr bwMode="auto">
            <a:xfrm>
              <a:off x="6911975"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8" name="Rectangle 22"/>
            <p:cNvSpPr>
              <a:spLocks noChangeArrowheads="1"/>
            </p:cNvSpPr>
            <p:nvPr/>
          </p:nvSpPr>
          <p:spPr bwMode="auto">
            <a:xfrm>
              <a:off x="3178175" y="1835150"/>
              <a:ext cx="1000125" cy="252413"/>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CORTESIA OPERATORE</a:t>
              </a:r>
            </a:p>
          </p:txBody>
        </p:sp>
        <p:sp>
          <p:nvSpPr>
            <p:cNvPr id="50" name="Rectangle 22"/>
            <p:cNvSpPr>
              <a:spLocks noChangeArrowheads="1"/>
            </p:cNvSpPr>
            <p:nvPr/>
          </p:nvSpPr>
          <p:spPr bwMode="auto">
            <a:xfrm>
              <a:off x="1704975" y="4210050"/>
              <a:ext cx="1285875" cy="285750"/>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ORARI APERTURA SPORTELLO</a:t>
              </a:r>
            </a:p>
          </p:txBody>
        </p:sp>
        <p:sp>
          <p:nvSpPr>
            <p:cNvPr id="51" name="Rectangle 22"/>
            <p:cNvSpPr>
              <a:spLocks noChangeArrowheads="1"/>
            </p:cNvSpPr>
            <p:nvPr/>
          </p:nvSpPr>
          <p:spPr bwMode="auto">
            <a:xfrm>
              <a:off x="6121400" y="2154238"/>
              <a:ext cx="1000125" cy="252412"/>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COMPETENZA OPERATORE</a:t>
              </a:r>
            </a:p>
          </p:txBody>
        </p:sp>
        <p:sp>
          <p:nvSpPr>
            <p:cNvPr id="53" name="Rectangle 22"/>
            <p:cNvSpPr>
              <a:spLocks noChangeArrowheads="1"/>
            </p:cNvSpPr>
            <p:nvPr/>
          </p:nvSpPr>
          <p:spPr bwMode="auto">
            <a:xfrm>
              <a:off x="3281363" y="4256088"/>
              <a:ext cx="1285875"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TEMPI ATTESA</a:t>
              </a:r>
              <a:br>
                <a:rPr lang="it-IT" sz="900" dirty="0">
                  <a:solidFill>
                    <a:schemeClr val="tx1"/>
                  </a:solidFill>
                  <a:latin typeface="+mn-lt"/>
                </a:rPr>
              </a:br>
              <a:r>
                <a:rPr lang="it-IT" sz="900" dirty="0">
                  <a:solidFill>
                    <a:schemeClr val="tx1"/>
                  </a:solidFill>
                  <a:latin typeface="+mn-lt"/>
                </a:rPr>
                <a:t>PER PARLARE CON OPERATORE</a:t>
              </a:r>
            </a:p>
          </p:txBody>
        </p:sp>
        <p:sp>
          <p:nvSpPr>
            <p:cNvPr id="58" name="Rectangle 23"/>
            <p:cNvSpPr>
              <a:spLocks noChangeArrowheads="1"/>
            </p:cNvSpPr>
            <p:nvPr/>
          </p:nvSpPr>
          <p:spPr bwMode="auto">
            <a:xfrm>
              <a:off x="1444625" y="3349625"/>
              <a:ext cx="2376488" cy="22701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dirty="0">
                  <a:solidFill>
                    <a:schemeClr val="tx1"/>
                  </a:solidFill>
                  <a:latin typeface="+mn-lt"/>
                </a:rPr>
                <a:t>91,9%</a:t>
              </a:r>
              <a:endParaRPr lang="it-IT" sz="900" dirty="0">
                <a:solidFill>
                  <a:schemeClr val="tx1"/>
                </a:solidFill>
                <a:latin typeface="+mn-lt"/>
              </a:endParaRPr>
            </a:p>
          </p:txBody>
        </p:sp>
        <p:sp>
          <p:nvSpPr>
            <p:cNvPr id="59" name="Text Box 6"/>
            <p:cNvSpPr txBox="1">
              <a:spLocks noChangeArrowheads="1"/>
            </p:cNvSpPr>
            <p:nvPr/>
          </p:nvSpPr>
          <p:spPr bwMode="auto">
            <a:xfrm>
              <a:off x="6286500" y="5480050"/>
              <a:ext cx="1184275" cy="23018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61" name="Text Box 7"/>
            <p:cNvSpPr txBox="1">
              <a:spLocks noChangeArrowheads="1"/>
            </p:cNvSpPr>
            <p:nvPr/>
          </p:nvSpPr>
          <p:spPr bwMode="auto">
            <a:xfrm>
              <a:off x="1382713" y="5489575"/>
              <a:ext cx="1182687" cy="230188"/>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4353" name="Object 71"/>
          <p:cNvGraphicFramePr>
            <a:graphicFrameLocks noChangeAspect="1"/>
          </p:cNvGraphicFramePr>
          <p:nvPr/>
        </p:nvGraphicFramePr>
        <p:xfrm>
          <a:off x="1168400" y="1263650"/>
          <a:ext cx="4826000" cy="4730750"/>
        </p:xfrm>
        <a:graphic>
          <a:graphicData uri="http://schemas.openxmlformats.org/presentationml/2006/ole">
            <p:oleObj spid="_x0000_s484353" r:id="rId3" imgW="4822354" imgH="4730906" progId="Excel.Chart.8">
              <p:embed/>
            </p:oleObj>
          </a:graphicData>
        </a:graphic>
      </p:graphicFrame>
      <p:sp>
        <p:nvSpPr>
          <p:cNvPr id="484354" name="Rectangle 12"/>
          <p:cNvSpPr>
            <a:spLocks noChangeArrowheads="1"/>
          </p:cNvSpPr>
          <p:nvPr/>
        </p:nvSpPr>
        <p:spPr bwMode="auto">
          <a:xfrm>
            <a:off x="6053138" y="1296988"/>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484355" name="Rectangle 13"/>
          <p:cNvSpPr>
            <a:spLocks noChangeArrowheads="1"/>
          </p:cNvSpPr>
          <p:nvPr/>
        </p:nvSpPr>
        <p:spPr bwMode="auto">
          <a:xfrm>
            <a:off x="6065838" y="3082925"/>
            <a:ext cx="1728787"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484356" name="Rectangle 14"/>
          <p:cNvSpPr>
            <a:spLocks noChangeArrowheads="1"/>
          </p:cNvSpPr>
          <p:nvPr/>
        </p:nvSpPr>
        <p:spPr bwMode="auto">
          <a:xfrm>
            <a:off x="6065838" y="4868863"/>
            <a:ext cx="1728787"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48435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SULLA RELAZIONE ALLO SPORTELLO</a:t>
            </a:r>
            <a:br>
              <a:rPr lang="it-IT" sz="2100">
                <a:solidFill>
                  <a:srgbClr val="3366CC"/>
                </a:solidFill>
                <a:cs typeface="Arial" charset="0"/>
              </a:rPr>
            </a:br>
            <a:r>
              <a:rPr lang="it-IT" sz="2100" i="1">
                <a:solidFill>
                  <a:srgbClr val="3366CC"/>
                </a:solidFill>
                <a:cs typeface="Arial" charset="0"/>
              </a:rPr>
              <a:t> TREND</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484359" name="Text Box 3"/>
          <p:cNvSpPr txBox="1">
            <a:spLocks noChangeArrowheads="1"/>
          </p:cNvSpPr>
          <p:nvPr/>
        </p:nvSpPr>
        <p:spPr bwMode="auto">
          <a:xfrm>
            <a:off x="755650" y="877888"/>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pPr>
            <a:r>
              <a:rPr lang="it-IT" sz="1200">
                <a:solidFill>
                  <a:srgbClr val="000000"/>
                </a:solidFill>
                <a:latin typeface="Arial" charset="0"/>
                <a:cs typeface="Arial" charset="0"/>
              </a:rPr>
              <a:t>Sempre considerando gli aspetti relativi al contatto allo sportello, ritiene che il servizio …</a:t>
            </a:r>
            <a:endParaRPr lang="it-IT" sz="1200">
              <a:solidFill>
                <a:schemeClr val="tx1"/>
              </a:solidFill>
              <a:cs typeface="Arial" charset="0"/>
            </a:endParaRPr>
          </a:p>
        </p:txBody>
      </p:sp>
      <p:sp>
        <p:nvSpPr>
          <p:cNvPr id="12" name="Segnaposto numero diapositiva 11"/>
          <p:cNvSpPr>
            <a:spLocks noGrp="1"/>
          </p:cNvSpPr>
          <p:nvPr>
            <p:ph type="sldNum" sz="quarter" idx="10"/>
          </p:nvPr>
        </p:nvSpPr>
        <p:spPr/>
        <p:txBody>
          <a:bodyPr/>
          <a:lstStyle/>
          <a:p>
            <a:pPr>
              <a:defRPr/>
            </a:pPr>
            <a:fld id="{17E926E8-DF20-44A2-B488-67BEA10E0D2C}" type="slidenum">
              <a:rPr lang="it-IT" smtClean="0"/>
              <a:pPr>
                <a:defRPr/>
              </a:pPr>
              <a:t>75</a:t>
            </a:fld>
            <a:endParaRPr lang="it-IT"/>
          </a:p>
        </p:txBody>
      </p:sp>
      <p:sp>
        <p:nvSpPr>
          <p:cNvPr id="13"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ALBINIA E FOLLONICA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(200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7" name="Rectangle 2"/>
          <p:cNvSpPr>
            <a:spLocks noGrp="1" noChangeArrowheads="1"/>
          </p:cNvSpPr>
          <p:nvPr>
            <p:ph type="title" idx="4294967295"/>
          </p:nvPr>
        </p:nvSpPr>
        <p:spPr/>
        <p:txBody>
          <a:bodyPr/>
          <a:lstStyle/>
          <a:p>
            <a:pPr eaLnBrk="1" hangingPunct="1"/>
            <a:r>
              <a:rPr lang="it-IT" smtClean="0"/>
              <a:t>INTERVENTO TECNICO</a:t>
            </a:r>
          </a:p>
        </p:txBody>
      </p:sp>
      <p:sp>
        <p:nvSpPr>
          <p:cNvPr id="485378" name="Rectangle 7"/>
          <p:cNvSpPr>
            <a:spLocks noChangeArrowheads="1"/>
          </p:cNvSpPr>
          <p:nvPr/>
        </p:nvSpPr>
        <p:spPr bwMode="auto">
          <a:xfrm>
            <a:off x="1547813" y="2492375"/>
            <a:ext cx="6696075" cy="2365375"/>
          </a:xfrm>
          <a:prstGeom prst="rect">
            <a:avLst/>
          </a:prstGeom>
          <a:noFill/>
          <a:ln w="28575"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0000"/>
                </a:solidFill>
                <a:latin typeface="Arial" charset="0"/>
              </a:rPr>
              <a:t>INTERVENTO TECNICO</a:t>
            </a:r>
          </a:p>
          <a:p>
            <a:pPr marL="355600" indent="-266700" algn="ctr" defTabSz="266700" eaLnBrk="0" fontAlgn="b" hangingPunct="0"/>
            <a:endParaRPr lang="it-IT" sz="1200" b="1">
              <a:solidFill>
                <a:srgbClr val="CC3300"/>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rapidità con cui Acquedotto del Fiora ha effettuato l’intervento dopo la sua richiesta</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Il rispetto degli orari degli appuntamenti da parte dei tecnici </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cortesia dei tecnici che hanno svolto l’intervento </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 La risolutività dell’intervento</a:t>
            </a:r>
          </a:p>
        </p:txBody>
      </p:sp>
      <p:sp>
        <p:nvSpPr>
          <p:cNvPr id="485379"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E9CFEC1A-8432-46D0-8654-8913F245A074}" type="slidenum">
              <a:rPr lang="it-IT" smtClean="0"/>
              <a:pPr>
                <a:defRPr/>
              </a:pPr>
              <a:t>76</a:t>
            </a:fld>
            <a:endParaRPr lang="it-IT"/>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6401" name="Object 71"/>
          <p:cNvGraphicFramePr>
            <a:graphicFrameLocks noChangeAspect="1"/>
          </p:cNvGraphicFramePr>
          <p:nvPr/>
        </p:nvGraphicFramePr>
        <p:xfrm>
          <a:off x="735013" y="2006600"/>
          <a:ext cx="8397875" cy="4065588"/>
        </p:xfrm>
        <a:graphic>
          <a:graphicData uri="http://schemas.openxmlformats.org/presentationml/2006/ole">
            <p:oleObj spid="_x0000_s486401" r:id="rId3" imgW="8394920" imgH="4066384" progId="Excel.Chart.8">
              <p:embed/>
            </p:oleObj>
          </a:graphicData>
        </a:graphic>
      </p:graphicFrame>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Soddisfazione </a:t>
            </a:r>
            <a:r>
              <a:rPr lang="it-IT" sz="1800" i="1" dirty="0" err="1">
                <a:solidFill>
                  <a:schemeClr val="bg1"/>
                </a:solidFill>
              </a:rPr>
              <a:t>sub-overall</a:t>
            </a:r>
            <a:endParaRPr lang="it-IT" sz="1800" i="1" dirty="0">
              <a:solidFill>
                <a:schemeClr val="bg1"/>
              </a:solidFill>
              <a:effectLst>
                <a:outerShdw blurRad="38100" dist="38100" dir="2700000" algn="tl">
                  <a:srgbClr val="C0C0C0"/>
                </a:outerShdw>
              </a:effectLst>
            </a:endParaRPr>
          </a:p>
        </p:txBody>
      </p:sp>
      <p:sp>
        <p:nvSpPr>
          <p:cNvPr id="48640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SULL’INTERVENTO TECNICO</a:t>
            </a:r>
            <a:endParaRPr lang="it-IT" sz="2100" i="1">
              <a:solidFill>
                <a:srgbClr val="3366CC"/>
              </a:solidFill>
              <a:cs typeface="Arial" charset="0"/>
            </a:endParaRPr>
          </a:p>
        </p:txBody>
      </p:sp>
      <p:sp>
        <p:nvSpPr>
          <p:cNvPr id="423949"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4"/>
              </a:buBlip>
              <a:defRPr/>
            </a:pPr>
            <a:r>
              <a:rPr lang="it-IT" sz="1200" dirty="0">
                <a:solidFill>
                  <a:srgbClr val="000000"/>
                </a:solidFill>
                <a:latin typeface="+mn-lt"/>
                <a:cs typeface="Arial" pitchFamily="34" charset="0"/>
              </a:rPr>
              <a:t>Considerando complessivamente gli aspetti di intervento tecnico, negli ultimi 6 mesi, che voto dà ad Acquedotto del Fiora su una scala da 1 a 10 dove 1 è il minimo della qualità e 10 il massimo?</a:t>
            </a:r>
            <a:endParaRPr lang="it-IT" sz="1200" dirty="0">
              <a:solidFill>
                <a:schemeClr val="tx1"/>
              </a:solidFill>
              <a:latin typeface="+mn-lt"/>
              <a:cs typeface="Arial" pitchFamily="34" charset="0"/>
            </a:endParaRPr>
          </a:p>
        </p:txBody>
      </p:sp>
      <p:sp>
        <p:nvSpPr>
          <p:cNvPr id="486405" name="Rectangle 14"/>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10" name="Segnaposto numero diapositiva 9"/>
          <p:cNvSpPr>
            <a:spLocks noGrp="1"/>
          </p:cNvSpPr>
          <p:nvPr>
            <p:ph type="sldNum" sz="quarter" idx="10"/>
          </p:nvPr>
        </p:nvSpPr>
        <p:spPr/>
        <p:txBody>
          <a:bodyPr/>
          <a:lstStyle/>
          <a:p>
            <a:pPr>
              <a:defRPr/>
            </a:pPr>
            <a:fld id="{40F34906-0D24-4170-87A5-8A9AB0441B7E}" type="slidenum">
              <a:rPr lang="it-IT" smtClean="0"/>
              <a:pPr>
                <a:defRPr/>
              </a:pPr>
              <a:t>77</a:t>
            </a:fld>
            <a:endParaRPr lang="it-IT"/>
          </a:p>
        </p:txBody>
      </p:sp>
      <p:sp>
        <p:nvSpPr>
          <p:cNvPr id="13"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(207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Soddisfazione </a:t>
            </a:r>
            <a:r>
              <a:rPr lang="it-IT" sz="1800" i="1" dirty="0" err="1">
                <a:solidFill>
                  <a:schemeClr val="bg1"/>
                </a:solidFill>
              </a:rPr>
              <a:t>sub-overall</a:t>
            </a:r>
            <a:endParaRPr lang="it-IT" sz="1800" i="1" dirty="0">
              <a:solidFill>
                <a:schemeClr val="bg1"/>
              </a:solidFill>
              <a:effectLst>
                <a:outerShdw blurRad="38100" dist="38100" dir="2700000" algn="tl">
                  <a:srgbClr val="C0C0C0"/>
                </a:outerShdw>
              </a:effectLst>
            </a:endParaRPr>
          </a:p>
        </p:txBody>
      </p:sp>
      <p:sp>
        <p:nvSpPr>
          <p:cNvPr id="10" name="Segnaposto numero diapositiva 9"/>
          <p:cNvSpPr>
            <a:spLocks noGrp="1"/>
          </p:cNvSpPr>
          <p:nvPr>
            <p:ph type="sldNum" sz="quarter" idx="10"/>
          </p:nvPr>
        </p:nvSpPr>
        <p:spPr/>
        <p:txBody>
          <a:bodyPr/>
          <a:lstStyle/>
          <a:p>
            <a:pPr>
              <a:defRPr/>
            </a:pPr>
            <a:fld id="{DE7C72CB-A734-4E59-9031-421DA9B14090}" type="slidenum">
              <a:rPr lang="it-IT" smtClean="0"/>
              <a:pPr>
                <a:defRPr/>
              </a:pPr>
              <a:t>78</a:t>
            </a:fld>
            <a:endParaRPr lang="it-IT"/>
          </a:p>
        </p:txBody>
      </p:sp>
      <p:sp>
        <p:nvSpPr>
          <p:cNvPr id="48742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SULL’INTERVENTO TECNICO</a:t>
            </a:r>
            <a:br>
              <a:rPr lang="it-IT" sz="2100">
                <a:solidFill>
                  <a:srgbClr val="3366CC"/>
                </a:solidFill>
                <a:cs typeface="Arial" charset="0"/>
              </a:rPr>
            </a:br>
            <a:r>
              <a:rPr lang="it-IT" sz="2100" i="1">
                <a:solidFill>
                  <a:srgbClr val="3366CC"/>
                </a:solidFill>
                <a:cs typeface="Arial" charset="0"/>
              </a:rPr>
              <a:t>TREND</a:t>
            </a:r>
          </a:p>
        </p:txBody>
      </p:sp>
      <p:sp>
        <p:nvSpPr>
          <p:cNvPr id="11"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2"/>
              </a:buBlip>
              <a:defRPr/>
            </a:pPr>
            <a:r>
              <a:rPr lang="it-IT" sz="1200" dirty="0">
                <a:solidFill>
                  <a:srgbClr val="000000"/>
                </a:solidFill>
                <a:latin typeface="+mn-lt"/>
                <a:cs typeface="Arial" pitchFamily="34" charset="0"/>
              </a:rPr>
              <a:t>Considerando complessivamente il servizio ricevuto </a:t>
            </a:r>
            <a:r>
              <a:rPr lang="it-IT" sz="1200" dirty="0">
                <a:solidFill>
                  <a:srgbClr val="000000"/>
                </a:solidFill>
                <a:latin typeface="+mn-lt"/>
                <a:cs typeface="Arial" pitchFamily="34" charset="0"/>
              </a:rPr>
              <a:t>dall’intervento </a:t>
            </a:r>
            <a:r>
              <a:rPr lang="it-IT" sz="1200" dirty="0">
                <a:solidFill>
                  <a:srgbClr val="000000"/>
                </a:solidFill>
                <a:latin typeface="+mn-lt"/>
                <a:cs typeface="Arial" pitchFamily="34" charset="0"/>
              </a:rPr>
              <a:t>tecnico </a:t>
            </a:r>
            <a:r>
              <a:rPr lang="it-IT" sz="1200" dirty="0">
                <a:solidFill>
                  <a:srgbClr val="000000"/>
                </a:solidFill>
                <a:latin typeface="+mn-lt"/>
                <a:cs typeface="Arial" pitchFamily="34" charset="0"/>
              </a:rPr>
              <a:t>, </a:t>
            </a:r>
            <a:r>
              <a:rPr lang="it-IT" sz="1200" dirty="0">
                <a:solidFill>
                  <a:srgbClr val="000000"/>
                </a:solidFill>
                <a:latin typeface="+mn-lt"/>
                <a:cs typeface="Arial" pitchFamily="34" charset="0"/>
              </a:rPr>
              <a:t>che voto dà ad  Acquedotto del Fiora su una scala da 1 a 10 dove 1 è il minimo della qualità e 10 il massimo</a:t>
            </a:r>
            <a:r>
              <a:rPr lang="it-IT" sz="1200" dirty="0">
                <a:solidFill>
                  <a:schemeClr val="tx1"/>
                </a:solidFill>
                <a:latin typeface="+mn-lt"/>
                <a:cs typeface="Arial" pitchFamily="34" charset="0"/>
              </a:rPr>
              <a:t>?</a:t>
            </a:r>
          </a:p>
        </p:txBody>
      </p:sp>
      <p:graphicFrame>
        <p:nvGraphicFramePr>
          <p:cNvPr id="14" name="Group 76"/>
          <p:cNvGraphicFramePr>
            <a:graphicFrameLocks noGrp="1"/>
          </p:cNvGraphicFramePr>
          <p:nvPr/>
        </p:nvGraphicFramePr>
        <p:xfrm>
          <a:off x="1835150" y="1857375"/>
          <a:ext cx="6624638" cy="3668713"/>
        </p:xfrm>
        <a:graphic>
          <a:graphicData uri="http://schemas.openxmlformats.org/drawingml/2006/table">
            <a:tbl>
              <a:tblPr/>
              <a:tblGrid>
                <a:gridCol w="1923932"/>
                <a:gridCol w="1566935"/>
                <a:gridCol w="1566935"/>
                <a:gridCol w="1566935"/>
              </a:tblGrid>
              <a:tr h="5381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200" b="0" i="0" u="none" strike="noStrike" dirty="0">
                          <a:solidFill>
                            <a:srgbClr val="000000"/>
                          </a:solidFill>
                          <a:latin typeface="Arial"/>
                        </a:rPr>
                        <a:t>29%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1" u="none" strike="noStrike" dirty="0">
                          <a:effectLst/>
                        </a:rPr>
                        <a:t>34%</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200" b="0" i="0" u="none" strike="noStrike" dirty="0">
                          <a:solidFill>
                            <a:srgbClr val="000000"/>
                          </a:solidFill>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1" u="none" strike="noStrike" dirty="0">
                          <a:effectLst/>
                        </a:rPr>
                        <a:t>28%</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200" b="0" i="0" u="none" strike="noStrike" dirty="0">
                          <a:solidFill>
                            <a:srgbClr val="000000"/>
                          </a:solidFill>
                          <a:latin typeface="Arial"/>
                        </a:rPr>
                        <a:t>30%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26%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1" u="none" strike="noStrike" dirty="0">
                          <a:effectLst/>
                        </a:rPr>
                        <a:t>29%</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200" b="0" i="0" u="none" strike="noStrike" dirty="0">
                          <a:solidFill>
                            <a:srgbClr val="000000"/>
                          </a:solidFill>
                          <a:latin typeface="Arial"/>
                        </a:rPr>
                        <a:t>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1" u="none" strike="noStrike" dirty="0">
                          <a:effectLst/>
                        </a:rPr>
                        <a:t>9%</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7.7</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9"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(207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Soddisfazione </a:t>
            </a:r>
            <a:r>
              <a:rPr lang="it-IT" sz="1800" i="1" dirty="0" err="1">
                <a:solidFill>
                  <a:schemeClr val="bg1"/>
                </a:solidFill>
              </a:rPr>
              <a:t>sub-overall</a:t>
            </a:r>
            <a:endParaRPr lang="it-IT" sz="1800" i="1" dirty="0">
              <a:solidFill>
                <a:schemeClr val="bg1"/>
              </a:solidFill>
              <a:effectLst>
                <a:outerShdw blurRad="38100" dist="38100" dir="2700000" algn="tl">
                  <a:srgbClr val="C0C0C0"/>
                </a:outerShdw>
              </a:effectLst>
            </a:endParaRPr>
          </a:p>
        </p:txBody>
      </p:sp>
      <p:sp>
        <p:nvSpPr>
          <p:cNvPr id="10" name="Segnaposto numero diapositiva 9"/>
          <p:cNvSpPr>
            <a:spLocks noGrp="1"/>
          </p:cNvSpPr>
          <p:nvPr>
            <p:ph type="sldNum" sz="quarter" idx="10"/>
          </p:nvPr>
        </p:nvSpPr>
        <p:spPr/>
        <p:txBody>
          <a:bodyPr/>
          <a:lstStyle/>
          <a:p>
            <a:pPr>
              <a:defRPr/>
            </a:pPr>
            <a:fld id="{F9C06326-DDF2-4B8C-9C13-FA938AE23A2B}" type="slidenum">
              <a:rPr lang="it-IT" smtClean="0"/>
              <a:pPr>
                <a:defRPr/>
              </a:pPr>
              <a:t>79</a:t>
            </a:fld>
            <a:endParaRPr lang="it-IT"/>
          </a:p>
        </p:txBody>
      </p:sp>
      <p:sp>
        <p:nvSpPr>
          <p:cNvPr id="48845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SULL’INTERVENTO TECNICO</a:t>
            </a:r>
            <a:br>
              <a:rPr lang="it-IT" sz="2100">
                <a:solidFill>
                  <a:srgbClr val="3366CC"/>
                </a:solidFill>
                <a:cs typeface="Arial" charset="0"/>
              </a:rPr>
            </a:br>
            <a:r>
              <a:rPr lang="it-IT" sz="2100" i="1">
                <a:solidFill>
                  <a:srgbClr val="3366CC"/>
                </a:solidFill>
                <a:cs typeface="Arial" charset="0"/>
              </a:rPr>
              <a:t>PER TIPOLOGIA E PER ZONA – 2° SEMESTRE 2012</a:t>
            </a:r>
          </a:p>
        </p:txBody>
      </p:sp>
      <p:sp>
        <p:nvSpPr>
          <p:cNvPr id="9"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(207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graphicFrame>
        <p:nvGraphicFramePr>
          <p:cNvPr id="8" name="Group 107"/>
          <p:cNvGraphicFramePr>
            <a:graphicFrameLocks noGrp="1"/>
          </p:cNvGraphicFramePr>
          <p:nvPr/>
        </p:nvGraphicFramePr>
        <p:xfrm>
          <a:off x="1042988" y="1920875"/>
          <a:ext cx="7777162" cy="3668713"/>
        </p:xfrm>
        <a:graphic>
          <a:graphicData uri="http://schemas.openxmlformats.org/drawingml/2006/table">
            <a:tbl>
              <a:tblPr/>
              <a:tblGrid>
                <a:gridCol w="1320988"/>
                <a:gridCol w="1075979"/>
                <a:gridCol w="1075979"/>
                <a:gridCol w="1075979"/>
                <a:gridCol w="1075979"/>
                <a:gridCol w="1075979"/>
                <a:gridCol w="1075979"/>
              </a:tblGrid>
              <a:tr h="538163">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INTERVENTI AREA </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INTERVENTI AST</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1" u="none" strike="noStrike" dirty="0">
                          <a:effectLst/>
                        </a:rPr>
                        <a:t>34%</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en-US" sz="1400" u="none" strike="noStrike" dirty="0" smtClean="0">
                          <a:effectLst/>
                        </a:rPr>
                        <a:t>32%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en-US" sz="1400" u="none" strike="noStrike" dirty="0" smtClean="0">
                          <a:effectLst/>
                        </a:rPr>
                        <a:t>37%</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en-US" sz="1400" u="none" strike="noStrike" dirty="0" smtClean="0">
                          <a:effectLst/>
                        </a:rPr>
                        <a:t>36%</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en-US" sz="1400" u="none" strike="noStrike" dirty="0" smtClean="0">
                          <a:effectLst/>
                        </a:rPr>
                        <a:t>34%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en-US" sz="1400" u="none" strike="noStrike">
                          <a:effectLst/>
                        </a:rPr>
                        <a:t>29%</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1" u="none" strike="noStrike" dirty="0">
                          <a:effectLst/>
                        </a:rPr>
                        <a:t>28%</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en-US" sz="1400" u="none" strike="noStrike">
                          <a:effectLst/>
                        </a:rPr>
                        <a:t>25%</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en-US" sz="1400" u="none" strike="noStrike" dirty="0">
                          <a:effectLst/>
                        </a:rPr>
                        <a:t>31%</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en-US" sz="1400" u="none" strike="noStrike" dirty="0">
                          <a:effectLst/>
                        </a:rPr>
                        <a:t>22%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en-US" sz="1400" u="none" strike="noStrike">
                          <a:effectLst/>
                        </a:rPr>
                        <a:t>35%</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en-US" sz="1400" u="none" strike="noStrike">
                          <a:effectLst/>
                        </a:rPr>
                        <a:t>31%</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1" u="none" strike="noStrike" dirty="0">
                          <a:effectLst/>
                        </a:rPr>
                        <a:t>29%</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en-US" sz="1400" u="none" strike="noStrike">
                          <a:effectLst/>
                        </a:rPr>
                        <a:t>30%</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en-US" sz="1400" u="none" strike="noStrike" dirty="0">
                          <a:effectLst/>
                        </a:rPr>
                        <a:t>27%</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en-US" sz="1400" u="none" strike="noStrike" dirty="0">
                          <a:effectLst/>
                        </a:rPr>
                        <a:t>33%</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en-US" sz="1400" u="none" strike="noStrike" dirty="0">
                          <a:effectLst/>
                        </a:rPr>
                        <a:t>20%</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en-US" sz="1400" u="none" strike="noStrike" dirty="0">
                          <a:effectLst/>
                        </a:rPr>
                        <a:t>31%</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1" u="none" strike="noStrike" dirty="0">
                          <a:effectLst/>
                        </a:rPr>
                        <a:t>9%</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en-US" sz="1400" u="none" strike="noStrike">
                          <a:effectLst/>
                        </a:rPr>
                        <a:t>13%</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en-US" sz="1400" u="none" strike="noStrike" dirty="0">
                          <a:effectLst/>
                        </a:rPr>
                        <a:t>5%</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en-US" sz="1400" u="none" strike="noStrike" dirty="0">
                          <a:effectLst/>
                        </a:rPr>
                        <a:t>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en-US" sz="1400" u="none" strike="noStrike" dirty="0">
                          <a:effectLst/>
                        </a:rPr>
                        <a:t>11%</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en-US" sz="1400" u="none" strike="noStrike" dirty="0">
                          <a:effectLst/>
                        </a:rPr>
                        <a:t>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t"/>
                      <a:r>
                        <a:rPr lang="en-US" sz="1400" b="1" i="0" u="none" strike="noStrike" dirty="0">
                          <a:solidFill>
                            <a:srgbClr val="000000"/>
                          </a:solidFill>
                          <a:effectLst/>
                          <a:latin typeface="Arial" panose="020B0604020202020204" pitchFamily="34" charset="0"/>
                        </a:rPr>
                        <a:t>7.5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t"/>
                      <a:r>
                        <a:rPr lang="en-US" sz="1400" b="1" i="0" u="none" strike="noStrike">
                          <a:solidFill>
                            <a:srgbClr val="000000"/>
                          </a:solidFill>
                          <a:effectLst/>
                          <a:latin typeface="Arial" panose="020B0604020202020204" pitchFamily="34" charset="0"/>
                        </a:rPr>
                        <a:t>8.0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t"/>
                      <a:r>
                        <a:rPr lang="en-US" sz="1400" b="1" i="0" u="none" strike="noStrike">
                          <a:solidFill>
                            <a:srgbClr val="000000"/>
                          </a:solidFill>
                          <a:effectLst/>
                          <a:latin typeface="Arial" panose="020B0604020202020204" pitchFamily="34" charset="0"/>
                        </a:rPr>
                        <a:t>7.7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t"/>
                      <a:r>
                        <a:rPr lang="en-US" sz="1400" b="1" i="0" u="none" strike="noStrike" dirty="0">
                          <a:solidFill>
                            <a:srgbClr val="000000"/>
                          </a:solidFill>
                          <a:effectLst/>
                          <a:latin typeface="Arial" panose="020B0604020202020204" pitchFamily="34" charset="0"/>
                        </a:rPr>
                        <a:t>7.8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t"/>
                      <a:r>
                        <a:rPr lang="en-US" sz="1400" b="1" i="0" u="none" strike="noStrike" dirty="0">
                          <a:solidFill>
                            <a:srgbClr val="000000"/>
                          </a:solidFill>
                          <a:effectLst/>
                          <a:latin typeface="Arial" panose="020B0604020202020204" pitchFamily="34" charset="0"/>
                        </a:rPr>
                        <a:t>7.7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2"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2"/>
              </a:buBlip>
              <a:defRPr/>
            </a:pPr>
            <a:r>
              <a:rPr lang="it-IT" sz="1200" dirty="0">
                <a:solidFill>
                  <a:srgbClr val="000000"/>
                </a:solidFill>
                <a:latin typeface="+mn-lt"/>
                <a:cs typeface="Arial" pitchFamily="34" charset="0"/>
              </a:rPr>
              <a:t>Considerando complessivamente il servizio ricevuto </a:t>
            </a:r>
            <a:r>
              <a:rPr lang="it-IT" sz="1200" dirty="0">
                <a:solidFill>
                  <a:srgbClr val="000000"/>
                </a:solidFill>
                <a:latin typeface="+mn-lt"/>
                <a:cs typeface="Arial" pitchFamily="34" charset="0"/>
              </a:rPr>
              <a:t>dall’intervento </a:t>
            </a:r>
            <a:r>
              <a:rPr lang="it-IT" sz="1200" dirty="0">
                <a:solidFill>
                  <a:srgbClr val="000000"/>
                </a:solidFill>
                <a:latin typeface="+mn-lt"/>
                <a:cs typeface="Arial" pitchFamily="34" charset="0"/>
              </a:rPr>
              <a:t>tecnico </a:t>
            </a:r>
            <a:r>
              <a:rPr lang="it-IT" sz="1200" dirty="0">
                <a:solidFill>
                  <a:srgbClr val="000000"/>
                </a:solidFill>
                <a:latin typeface="+mn-lt"/>
                <a:cs typeface="Arial" pitchFamily="34" charset="0"/>
              </a:rPr>
              <a:t>, </a:t>
            </a:r>
            <a:r>
              <a:rPr lang="it-IT" sz="1200" dirty="0">
                <a:solidFill>
                  <a:srgbClr val="000000"/>
                </a:solidFill>
                <a:latin typeface="+mn-lt"/>
                <a:cs typeface="Arial" pitchFamily="34" charset="0"/>
              </a:rPr>
              <a:t>che voto dà ad  Acquedotto del Fiora su una scala da 1 a 10 dove 1 è il minimo della qualità e 10 il massimo</a:t>
            </a:r>
            <a:r>
              <a:rPr lang="it-IT" sz="1200" dirty="0">
                <a:solidFill>
                  <a:schemeClr val="tx1"/>
                </a:solidFill>
                <a:latin typeface="+mn-lt"/>
                <a:cs typeface="Arial" pitchFamily="34"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Prima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La rilevazione della Customer Satisfaction</a:t>
            </a:r>
          </a:p>
        </p:txBody>
      </p:sp>
      <p:sp>
        <p:nvSpPr>
          <p:cNvPr id="3" name="Segnaposto numero diapositiva 2"/>
          <p:cNvSpPr>
            <a:spLocks noGrp="1"/>
          </p:cNvSpPr>
          <p:nvPr>
            <p:ph type="sldNum" sz="quarter" idx="10"/>
          </p:nvPr>
        </p:nvSpPr>
        <p:spPr/>
        <p:txBody>
          <a:bodyPr/>
          <a:lstStyle/>
          <a:p>
            <a:pPr>
              <a:defRPr/>
            </a:pPr>
            <a:fld id="{D7C0B350-5C4E-4236-9B86-9EBA09B1AFDD}" type="slidenum">
              <a:rPr lang="it-IT" smtClean="0"/>
              <a:pPr>
                <a:defRPr/>
              </a:pPr>
              <a:t>8</a:t>
            </a:fld>
            <a:endParaRPr lang="it-IT"/>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DELL’INTERVENTO TECNICO</a:t>
            </a:r>
            <a:br>
              <a:rPr lang="it-IT" sz="2100">
                <a:solidFill>
                  <a:srgbClr val="3366CC"/>
                </a:solidFill>
                <a:cs typeface="Arial" charset="0"/>
              </a:rPr>
            </a:br>
            <a:r>
              <a:rPr lang="it-IT" sz="2100" i="1">
                <a:solidFill>
                  <a:srgbClr val="3366CC"/>
                </a:solidFill>
                <a:cs typeface="Arial" charset="0"/>
              </a:rPr>
              <a:t> 2° SEMESTRE 2012</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08565BC5-A90D-421D-A6D7-40B24F1394AB}" type="slidenum">
              <a:rPr lang="it-IT" smtClean="0"/>
              <a:pPr>
                <a:defRPr/>
              </a:pPr>
              <a:t>80</a:t>
            </a:fld>
            <a:endParaRPr lang="it-IT"/>
          </a:p>
        </p:txBody>
      </p:sp>
      <p:grpSp>
        <p:nvGrpSpPr>
          <p:cNvPr id="489476" name="Group 3"/>
          <p:cNvGrpSpPr>
            <a:grpSpLocks/>
          </p:cNvGrpSpPr>
          <p:nvPr/>
        </p:nvGrpSpPr>
        <p:grpSpPr bwMode="auto">
          <a:xfrm>
            <a:off x="941388" y="1789113"/>
            <a:ext cx="7956550" cy="3584575"/>
            <a:chOff x="585" y="1146"/>
            <a:chExt cx="5012" cy="2258"/>
          </a:xfrm>
        </p:grpSpPr>
        <p:grpSp>
          <p:nvGrpSpPr>
            <p:cNvPr id="489478" name="Group 4"/>
            <p:cNvGrpSpPr>
              <a:grpSpLocks/>
            </p:cNvGrpSpPr>
            <p:nvPr/>
          </p:nvGrpSpPr>
          <p:grpSpPr bwMode="auto">
            <a:xfrm>
              <a:off x="585" y="1146"/>
              <a:ext cx="2239" cy="2258"/>
              <a:chOff x="585" y="1344"/>
              <a:chExt cx="2239" cy="2258"/>
            </a:xfrm>
          </p:grpSpPr>
          <p:graphicFrame>
            <p:nvGraphicFramePr>
              <p:cNvPr id="489485" name="Object 5"/>
              <p:cNvGraphicFramePr>
                <a:graphicFrameLocks noChangeAspect="1"/>
              </p:cNvGraphicFramePr>
              <p:nvPr/>
            </p:nvGraphicFramePr>
            <p:xfrm>
              <a:off x="584" y="1721"/>
              <a:ext cx="2272" cy="1888"/>
            </p:xfrm>
            <a:graphic>
              <a:graphicData uri="http://schemas.openxmlformats.org/presentationml/2006/ole">
                <p:oleObj spid="_x0000_s489485" r:id="rId3" imgW="3609145" imgH="2993395" progId="Excel.Chart.8">
                  <p:embed/>
                </p:oleObj>
              </a:graphicData>
            </a:graphic>
          </p:graphicFrame>
          <p:sp>
            <p:nvSpPr>
              <p:cNvPr id="31" name="Rettangolo 19"/>
              <p:cNvSpPr/>
              <p:nvPr/>
            </p:nvSpPr>
            <p:spPr bwMode="auto">
              <a:xfrm>
                <a:off x="585" y="1751"/>
                <a:ext cx="2223"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489487"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489488"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489489"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489490"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489479" name="Group 11"/>
            <p:cNvGrpSpPr>
              <a:grpSpLocks/>
            </p:cNvGrpSpPr>
            <p:nvPr/>
          </p:nvGrpSpPr>
          <p:grpSpPr bwMode="auto">
            <a:xfrm>
              <a:off x="3243" y="1146"/>
              <a:ext cx="2354" cy="2258"/>
              <a:chOff x="3243" y="1344"/>
              <a:chExt cx="2354" cy="2258"/>
            </a:xfrm>
          </p:grpSpPr>
          <p:sp>
            <p:nvSpPr>
              <p:cNvPr id="25" name="Rettangolo 24"/>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489481"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489482"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489483"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489484"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489477" name="Object 3"/>
          <p:cNvGraphicFramePr>
            <a:graphicFrameLocks noChangeAspect="1"/>
          </p:cNvGraphicFramePr>
          <p:nvPr/>
        </p:nvGraphicFramePr>
        <p:xfrm>
          <a:off x="5130800" y="2311400"/>
          <a:ext cx="3759200" cy="3149600"/>
        </p:xfrm>
        <a:graphic>
          <a:graphicData uri="http://schemas.openxmlformats.org/presentationml/2006/ole">
            <p:oleObj spid="_x0000_s489477" r:id="rId4" imgW="3755461" imgH="3151905" progId="Excel.Chart.8">
              <p:embed/>
            </p:oleObj>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00"/>
          <p:cNvSpPr>
            <a:spLocks noChangeArrowheads="1"/>
          </p:cNvSpPr>
          <p:nvPr/>
        </p:nvSpPr>
        <p:spPr bwMode="auto">
          <a:xfrm>
            <a:off x="684213" y="981075"/>
            <a:ext cx="8353425"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2" name="Segnaposto numero diapositiva 1"/>
          <p:cNvSpPr>
            <a:spLocks noGrp="1"/>
          </p:cNvSpPr>
          <p:nvPr>
            <p:ph type="sldNum" sz="quarter" idx="10"/>
          </p:nvPr>
        </p:nvSpPr>
        <p:spPr/>
        <p:txBody>
          <a:bodyPr/>
          <a:lstStyle/>
          <a:p>
            <a:pPr>
              <a:defRPr/>
            </a:pPr>
            <a:fld id="{8DBA00B4-84D3-43D2-A931-DA0694D5A39B}" type="slidenum">
              <a:rPr lang="it-IT" smtClean="0"/>
              <a:pPr>
                <a:defRPr/>
              </a:pPr>
              <a:t>81</a:t>
            </a:fld>
            <a:endParaRPr lang="it-IT"/>
          </a:p>
        </p:txBody>
      </p:sp>
      <p:graphicFrame>
        <p:nvGraphicFramePr>
          <p:cNvPr id="490499" name="Object 3"/>
          <p:cNvGraphicFramePr>
            <a:graphicFrameLocks noChangeAspect="1"/>
          </p:cNvGraphicFramePr>
          <p:nvPr/>
        </p:nvGraphicFramePr>
        <p:xfrm>
          <a:off x="633413" y="1649413"/>
          <a:ext cx="6578600" cy="4071937"/>
        </p:xfrm>
        <a:graphic>
          <a:graphicData uri="http://schemas.openxmlformats.org/presentationml/2006/ole">
            <p:oleObj spid="_x0000_s490499" r:id="rId3" imgW="6578154" imgH="4072481" progId="Excel.Chart.8">
              <p:embed/>
            </p:oleObj>
          </a:graphicData>
        </a:graphic>
      </p:graphicFrame>
      <p:sp>
        <p:nvSpPr>
          <p:cNvPr id="490500" name="Text Box 4"/>
          <p:cNvSpPr txBox="1">
            <a:spLocks noChangeAspect="1" noChangeArrowheads="1"/>
          </p:cNvSpPr>
          <p:nvPr/>
        </p:nvSpPr>
        <p:spPr bwMode="auto">
          <a:xfrm>
            <a:off x="6732588" y="1635125"/>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5" name="Rettangolo arrotondato 4"/>
          <p:cNvSpPr/>
          <p:nvPr/>
        </p:nvSpPr>
        <p:spPr bwMode="auto">
          <a:xfrm>
            <a:off x="6877050" y="1470025"/>
            <a:ext cx="1727200" cy="4321175"/>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8" name="Ovale 7"/>
          <p:cNvSpPr/>
          <p:nvPr/>
        </p:nvSpPr>
        <p:spPr bwMode="auto">
          <a:xfrm>
            <a:off x="7008813" y="334486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90503" name="Text Box 4"/>
          <p:cNvSpPr txBox="1">
            <a:spLocks noChangeAspect="1" noChangeArrowheads="1"/>
          </p:cNvSpPr>
          <p:nvPr/>
        </p:nvSpPr>
        <p:spPr bwMode="auto">
          <a:xfrm>
            <a:off x="6913563" y="2066925"/>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ISEM.2012</a:t>
            </a:r>
          </a:p>
        </p:txBody>
      </p:sp>
      <p:sp>
        <p:nvSpPr>
          <p:cNvPr id="490504" name="Freccia in giù 40"/>
          <p:cNvSpPr>
            <a:spLocks noChangeArrowheads="1"/>
          </p:cNvSpPr>
          <p:nvPr/>
        </p:nvSpPr>
        <p:spPr bwMode="auto">
          <a:xfrm>
            <a:off x="8604250" y="3416300"/>
            <a:ext cx="360363"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14" name="Ovale 13"/>
          <p:cNvSpPr/>
          <p:nvPr/>
        </p:nvSpPr>
        <p:spPr bwMode="auto">
          <a:xfrm>
            <a:off x="7008813" y="420687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7" name="Ovale 16"/>
          <p:cNvSpPr/>
          <p:nvPr/>
        </p:nvSpPr>
        <p:spPr bwMode="auto">
          <a:xfrm>
            <a:off x="7008813" y="508476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0" name="Ovale 19"/>
          <p:cNvSpPr/>
          <p:nvPr/>
        </p:nvSpPr>
        <p:spPr bwMode="auto">
          <a:xfrm>
            <a:off x="7008813" y="249237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90508" name="Freccia in giù 68"/>
          <p:cNvSpPr>
            <a:spLocks noChangeArrowheads="1"/>
          </p:cNvSpPr>
          <p:nvPr/>
        </p:nvSpPr>
        <p:spPr bwMode="auto">
          <a:xfrm rot="10800000">
            <a:off x="8604250" y="4278313"/>
            <a:ext cx="360363"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490509" name="Freccia in giù 69"/>
          <p:cNvSpPr>
            <a:spLocks noChangeArrowheads="1"/>
          </p:cNvSpPr>
          <p:nvPr/>
        </p:nvSpPr>
        <p:spPr bwMode="auto">
          <a:xfrm>
            <a:off x="8604250" y="2563813"/>
            <a:ext cx="360363"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490510" name="Text Box 4"/>
          <p:cNvSpPr txBox="1">
            <a:spLocks noChangeAspect="1" noChangeArrowheads="1"/>
          </p:cNvSpPr>
          <p:nvPr/>
        </p:nvSpPr>
        <p:spPr bwMode="auto">
          <a:xfrm>
            <a:off x="7705725" y="2065338"/>
            <a:ext cx="1044575"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 SEM.2012</a:t>
            </a:r>
          </a:p>
        </p:txBody>
      </p:sp>
      <p:sp>
        <p:nvSpPr>
          <p:cNvPr id="30" name="Ovale 29"/>
          <p:cNvSpPr/>
          <p:nvPr/>
        </p:nvSpPr>
        <p:spPr bwMode="auto">
          <a:xfrm>
            <a:off x="7788275" y="334486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1" name="Ovale 30"/>
          <p:cNvSpPr/>
          <p:nvPr/>
        </p:nvSpPr>
        <p:spPr bwMode="auto">
          <a:xfrm>
            <a:off x="7788275" y="420687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2" name="Ovale 31"/>
          <p:cNvSpPr/>
          <p:nvPr/>
        </p:nvSpPr>
        <p:spPr bwMode="auto">
          <a:xfrm>
            <a:off x="7788275" y="508476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3" name="Ovale 32"/>
          <p:cNvSpPr/>
          <p:nvPr/>
        </p:nvSpPr>
        <p:spPr bwMode="auto">
          <a:xfrm>
            <a:off x="7788275" y="249237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4" name="CasellaDiTesto 33"/>
          <p:cNvSpPr txBox="1"/>
          <p:nvPr/>
        </p:nvSpPr>
        <p:spPr>
          <a:xfrm>
            <a:off x="7886700" y="3370263"/>
            <a:ext cx="433388"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35" name="CasellaDiTesto 34"/>
          <p:cNvSpPr txBox="1"/>
          <p:nvPr/>
        </p:nvSpPr>
        <p:spPr>
          <a:xfrm>
            <a:off x="7886700" y="4233863"/>
            <a:ext cx="433388" cy="306387"/>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36" name="CasellaDiTesto 35"/>
          <p:cNvSpPr txBox="1"/>
          <p:nvPr/>
        </p:nvSpPr>
        <p:spPr>
          <a:xfrm>
            <a:off x="7885113" y="5111750"/>
            <a:ext cx="433387" cy="306388"/>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37" name="CasellaDiTesto 36"/>
          <p:cNvSpPr txBox="1"/>
          <p:nvPr/>
        </p:nvSpPr>
        <p:spPr>
          <a:xfrm>
            <a:off x="7885113" y="2519363"/>
            <a:ext cx="433387" cy="307975"/>
          </a:xfrm>
          <a:prstGeom prst="rect">
            <a:avLst/>
          </a:prstGeom>
          <a:noFill/>
        </p:spPr>
        <p:txBody>
          <a:bodyPr wrap="none">
            <a:spAutoFit/>
          </a:bodyPr>
          <a:lstStyle/>
          <a:p>
            <a:pPr>
              <a:defRPr/>
            </a:pPr>
            <a:r>
              <a:rPr lang="it-IT" b="1" dirty="0">
                <a:solidFill>
                  <a:schemeClr val="tx1"/>
                </a:solidFill>
                <a:latin typeface="+mn-lt"/>
              </a:rPr>
              <a:t>8,0</a:t>
            </a:r>
            <a:endParaRPr lang="it-IT" b="1" dirty="0">
              <a:solidFill>
                <a:schemeClr val="tx1"/>
              </a:solidFill>
              <a:latin typeface="+mn-lt"/>
            </a:endParaRPr>
          </a:p>
        </p:txBody>
      </p:sp>
      <p:sp>
        <p:nvSpPr>
          <p:cNvPr id="490519" name="Freccia in giù 68"/>
          <p:cNvSpPr>
            <a:spLocks noChangeArrowheads="1"/>
          </p:cNvSpPr>
          <p:nvPr/>
        </p:nvSpPr>
        <p:spPr bwMode="auto">
          <a:xfrm rot="10800000">
            <a:off x="8604250" y="5156200"/>
            <a:ext cx="360363"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49052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2012</a:t>
            </a:r>
          </a:p>
        </p:txBody>
      </p:sp>
      <p:sp>
        <p:nvSpPr>
          <p:cNvPr id="490521" name="Text Box 4"/>
          <p:cNvSpPr txBox="1">
            <a:spLocks noChangeAspect="1" noChangeArrowheads="1"/>
          </p:cNvSpPr>
          <p:nvPr/>
        </p:nvSpPr>
        <p:spPr bwMode="auto">
          <a:xfrm>
            <a:off x="1476375"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42" name="Rectangle 101"/>
          <p:cNvSpPr>
            <a:spLocks noChangeArrowheads="1"/>
          </p:cNvSpPr>
          <p:nvPr/>
        </p:nvSpPr>
        <p:spPr bwMode="auto">
          <a:xfrm>
            <a:off x="1189038"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3" name="Rectangle 102"/>
          <p:cNvSpPr>
            <a:spLocks noChangeArrowheads="1"/>
          </p:cNvSpPr>
          <p:nvPr/>
        </p:nvSpPr>
        <p:spPr bwMode="auto">
          <a:xfrm>
            <a:off x="1162050"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4"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(207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
        <p:nvSpPr>
          <p:cNvPr id="47" name="CasellaDiTesto 46"/>
          <p:cNvSpPr txBox="1"/>
          <p:nvPr/>
        </p:nvSpPr>
        <p:spPr>
          <a:xfrm>
            <a:off x="7118350" y="3370263"/>
            <a:ext cx="433388" cy="307975"/>
          </a:xfrm>
          <a:prstGeom prst="rect">
            <a:avLst/>
          </a:prstGeom>
          <a:noFill/>
        </p:spPr>
        <p:txBody>
          <a:bodyPr wrap="none">
            <a:spAutoFit/>
          </a:bodyPr>
          <a:lstStyle/>
          <a:p>
            <a:pPr>
              <a:defRPr/>
            </a:pPr>
            <a:r>
              <a:rPr lang="it-IT" b="1" dirty="0">
                <a:solidFill>
                  <a:schemeClr val="tx1"/>
                </a:solidFill>
                <a:latin typeface="+mn-lt"/>
              </a:rPr>
              <a:t>7,7</a:t>
            </a:r>
            <a:endParaRPr lang="it-IT" b="1" dirty="0">
              <a:solidFill>
                <a:schemeClr val="tx1"/>
              </a:solidFill>
              <a:latin typeface="+mn-lt"/>
            </a:endParaRPr>
          </a:p>
        </p:txBody>
      </p:sp>
      <p:sp>
        <p:nvSpPr>
          <p:cNvPr id="48" name="CasellaDiTesto 47"/>
          <p:cNvSpPr txBox="1"/>
          <p:nvPr/>
        </p:nvSpPr>
        <p:spPr>
          <a:xfrm>
            <a:off x="7118350" y="4233863"/>
            <a:ext cx="433388" cy="306387"/>
          </a:xfrm>
          <a:prstGeom prst="rect">
            <a:avLst/>
          </a:prstGeom>
          <a:noFill/>
        </p:spPr>
        <p:txBody>
          <a:bodyPr wrap="none">
            <a:spAutoFit/>
          </a:bodyPr>
          <a:lstStyle/>
          <a:p>
            <a:pPr>
              <a:defRPr/>
            </a:pPr>
            <a:r>
              <a:rPr lang="it-IT" b="1" dirty="0">
                <a:solidFill>
                  <a:schemeClr val="tx1"/>
                </a:solidFill>
                <a:latin typeface="+mn-lt"/>
              </a:rPr>
              <a:t>7,7</a:t>
            </a:r>
            <a:endParaRPr lang="it-IT" b="1" dirty="0">
              <a:solidFill>
                <a:schemeClr val="tx1"/>
              </a:solidFill>
              <a:latin typeface="+mn-lt"/>
            </a:endParaRPr>
          </a:p>
        </p:txBody>
      </p:sp>
      <p:sp>
        <p:nvSpPr>
          <p:cNvPr id="49" name="CasellaDiTesto 48"/>
          <p:cNvSpPr txBox="1"/>
          <p:nvPr/>
        </p:nvSpPr>
        <p:spPr>
          <a:xfrm>
            <a:off x="7116763" y="5111750"/>
            <a:ext cx="433387" cy="306388"/>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50" name="CasellaDiTesto 49"/>
          <p:cNvSpPr txBox="1"/>
          <p:nvPr/>
        </p:nvSpPr>
        <p:spPr>
          <a:xfrm>
            <a:off x="7092950" y="2544763"/>
            <a:ext cx="431800" cy="307975"/>
          </a:xfrm>
          <a:prstGeom prst="rect">
            <a:avLst/>
          </a:prstGeom>
          <a:noFill/>
        </p:spPr>
        <p:txBody>
          <a:bodyPr wrap="none">
            <a:spAutoFit/>
          </a:bodyPr>
          <a:lstStyle/>
          <a:p>
            <a:pPr>
              <a:defRPr/>
            </a:pPr>
            <a:r>
              <a:rPr lang="it-IT" b="1" dirty="0">
                <a:solidFill>
                  <a:schemeClr val="tx1"/>
                </a:solidFill>
                <a:latin typeface="+mn-lt"/>
              </a:rPr>
              <a:t>8,3</a:t>
            </a:r>
            <a:endParaRPr lang="it-IT" b="1" dirty="0">
              <a:solidFill>
                <a:schemeClr val="tx1"/>
              </a:solidFill>
              <a:latin typeface="+mn-lt"/>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 utenti soddisfatti, insoddisfatti e voto medio</a:t>
            </a:r>
            <a:endParaRPr lang="it-IT" sz="1800" i="1" dirty="0">
              <a:solidFill>
                <a:schemeClr val="bg1"/>
              </a:solidFill>
              <a:effectLst>
                <a:outerShdw blurRad="38100" dist="38100" dir="2700000" algn="tl">
                  <a:srgbClr val="C0C0C0"/>
                </a:outerShdw>
              </a:effectLst>
            </a:endParaRPr>
          </a:p>
        </p:txBody>
      </p:sp>
      <p:sp>
        <p:nvSpPr>
          <p:cNvPr id="15" name="Segnaposto numero diapositiva 14"/>
          <p:cNvSpPr>
            <a:spLocks noGrp="1"/>
          </p:cNvSpPr>
          <p:nvPr>
            <p:ph type="sldNum" sz="quarter" idx="10"/>
          </p:nvPr>
        </p:nvSpPr>
        <p:spPr/>
        <p:txBody>
          <a:bodyPr/>
          <a:lstStyle/>
          <a:p>
            <a:pPr>
              <a:defRPr/>
            </a:pPr>
            <a:fld id="{AAEA369A-BF95-4CDD-B3EC-C9BBE095288D}" type="slidenum">
              <a:rPr lang="it-IT" smtClean="0"/>
              <a:pPr>
                <a:defRPr/>
              </a:pPr>
              <a:t>82</a:t>
            </a:fld>
            <a:endParaRPr lang="it-IT"/>
          </a:p>
        </p:txBody>
      </p:sp>
      <p:graphicFrame>
        <p:nvGraphicFramePr>
          <p:cNvPr id="17" name="Group 761"/>
          <p:cNvGraphicFramePr>
            <a:graphicFrameLocks noGrp="1"/>
          </p:cNvGraphicFramePr>
          <p:nvPr/>
        </p:nvGraphicFramePr>
        <p:xfrm>
          <a:off x="755650" y="930275"/>
          <a:ext cx="8137525" cy="5080000"/>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60"/>
              </a:tblGrid>
              <a:tr h="64807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DELL’INTERVENTO TECNICO</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 SEMESTRE 2011</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 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 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0129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1049442">
                <a:tc>
                  <a:txBody>
                    <a:bodyPr/>
                    <a:lstStyle/>
                    <a:p>
                      <a:pPr algn="l" fontAlgn="ctr"/>
                      <a:r>
                        <a:rPr lang="it-IT" sz="1200" b="0" i="1" u="none" strike="noStrike" dirty="0">
                          <a:solidFill>
                            <a:srgbClr val="000000"/>
                          </a:solidFill>
                          <a:latin typeface="Arial"/>
                        </a:rPr>
                        <a:t>Cortesia dei tecnici che hanno svolto l’intervento</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200" b="0" i="0" u="none" strike="noStrike" dirty="0">
                          <a:latin typeface="Arial"/>
                        </a:rPr>
                        <a:t>4%</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1%</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a:latin typeface="Arial"/>
                        </a:rPr>
                        <a:t>95%</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7,9</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8,3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a:effectLst/>
                          <a:latin typeface="Arial" panose="020B0604020202020204" pitchFamily="34" charset="0"/>
                        </a:rPr>
                        <a:t>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a:effectLst/>
                          <a:latin typeface="Arial" panose="020B0604020202020204" pitchFamily="34" charset="0"/>
                        </a:rPr>
                        <a:t>94%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8.0</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ctr"/>
                      <a:r>
                        <a:rPr lang="it-IT" sz="1200" b="0" i="1" u="none" strike="noStrike" dirty="0">
                          <a:solidFill>
                            <a:srgbClr val="000000"/>
                          </a:solidFill>
                          <a:latin typeface="Arial"/>
                        </a:rPr>
                        <a:t>Rispetto degli orari degli appuntamenti da parte dei tecnici</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200" b="0" i="0" u="none" strike="noStrike">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7,6</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smtClean="0">
                          <a:latin typeface="Arial"/>
                        </a:rPr>
                        <a:t>3%</a:t>
                      </a:r>
                      <a:endParaRPr lang="it-IT" sz="1400" b="0" i="0" u="none" strike="noStrike" dirty="0">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7,7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7.5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33436">
                <a:tc>
                  <a:txBody>
                    <a:bodyPr/>
                    <a:lstStyle/>
                    <a:p>
                      <a:pPr algn="l" fontAlgn="ctr"/>
                      <a:r>
                        <a:rPr lang="it-IT" sz="1200" b="0" i="1" u="none" strike="noStrike" dirty="0" err="1">
                          <a:solidFill>
                            <a:srgbClr val="000000"/>
                          </a:solidFill>
                          <a:latin typeface="Arial"/>
                        </a:rPr>
                        <a:t>Risolutività</a:t>
                      </a:r>
                      <a:r>
                        <a:rPr lang="it-IT" sz="1200" b="0" i="1" u="none" strike="noStrike" dirty="0">
                          <a:solidFill>
                            <a:srgbClr val="000000"/>
                          </a:solidFill>
                          <a:latin typeface="Arial"/>
                        </a:rPr>
                        <a:t> e l’efficacia dell’intervento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200" b="0" i="0" u="none" strike="noStrike" dirty="0">
                          <a:latin typeface="Arial"/>
                        </a:rPr>
                        <a:t>6%</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88%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200" b="0" i="0" u="none" strike="noStrike" dirty="0">
                          <a:latin typeface="Arial"/>
                        </a:rPr>
                        <a:t>7,6</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7,7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90%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1" i="0" u="none" strike="noStrike" dirty="0">
                          <a:effectLst/>
                          <a:latin typeface="Arial" panose="020B0604020202020204" pitchFamily="34" charset="0"/>
                        </a:rPr>
                        <a:t>7.8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33436">
                <a:tc>
                  <a:txBody>
                    <a:bodyPr/>
                    <a:lstStyle/>
                    <a:p>
                      <a:pPr algn="l" fontAlgn="ctr"/>
                      <a:r>
                        <a:rPr lang="it-IT" sz="1200" b="0" i="1" u="none" strike="noStrike" dirty="0">
                          <a:solidFill>
                            <a:srgbClr val="000000"/>
                          </a:solidFill>
                          <a:latin typeface="Arial"/>
                        </a:rPr>
                        <a:t>Rapidità con cui </a:t>
                      </a:r>
                      <a:r>
                        <a:rPr lang="it-IT" sz="1200" b="0" i="1" u="none" strike="noStrike" dirty="0" smtClean="0">
                          <a:solidFill>
                            <a:srgbClr val="000000"/>
                          </a:solidFill>
                          <a:latin typeface="Arial"/>
                        </a:rPr>
                        <a:t>Acquedotto del </a:t>
                      </a:r>
                      <a:r>
                        <a:rPr lang="it-IT" sz="1200" b="0" i="1" u="none" strike="noStrike" dirty="0" err="1" smtClean="0">
                          <a:solidFill>
                            <a:srgbClr val="000000"/>
                          </a:solidFill>
                          <a:latin typeface="Arial"/>
                        </a:rPr>
                        <a:t>Fiora</a:t>
                      </a:r>
                      <a:r>
                        <a:rPr lang="it-IT" sz="1200" b="0" i="1" u="none" strike="noStrike" dirty="0" smtClean="0">
                          <a:solidFill>
                            <a:srgbClr val="000000"/>
                          </a:solidFill>
                          <a:latin typeface="Arial"/>
                        </a:rPr>
                        <a:t> ha </a:t>
                      </a:r>
                      <a:r>
                        <a:rPr lang="it-IT" sz="1200" b="0" i="1" u="none" strike="noStrike" dirty="0">
                          <a:solidFill>
                            <a:srgbClr val="000000"/>
                          </a:solidFill>
                          <a:latin typeface="Arial"/>
                        </a:rPr>
                        <a:t>effettuato l’intervento dopo la sua richiesta</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200" b="0" i="0" u="none" strike="noStrike" dirty="0">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200" b="0" i="0" u="none" strike="noStrike" dirty="0">
                          <a:latin typeface="Arial"/>
                        </a:rPr>
                        <a:t>13%</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200" b="0" i="0" u="none" strike="noStrike" dirty="0">
                          <a:latin typeface="Arial"/>
                        </a:rPr>
                        <a:t>83%</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200" b="0" i="0" u="none" strike="noStrike" dirty="0">
                          <a:latin typeface="Arial"/>
                        </a:rPr>
                        <a:t>7,4</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latin typeface="Arial"/>
                        </a:rPr>
                        <a:t>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effectLst/>
                          <a:latin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en-US" sz="1400" b="1" i="0" u="none" strike="noStrike" dirty="0">
                          <a:effectLst/>
                          <a:latin typeface="Arial" panose="020B0604020202020204" pitchFamily="34" charset="0"/>
                        </a:rPr>
                        <a:t>3%</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1" i="0" u="none" strike="noStrike" dirty="0">
                          <a:effectLst/>
                          <a:latin typeface="Arial" panose="020B0604020202020204" pitchFamily="34" charset="0"/>
                        </a:rPr>
                        <a:t>90%</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1" i="0" u="none" strike="noStrike" dirty="0">
                          <a:effectLst/>
                          <a:latin typeface="Arial" panose="020B0604020202020204" pitchFamily="34" charset="0"/>
                        </a:rPr>
                        <a:t>7.8</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491611" name="CasellaDiTesto 19"/>
          <p:cNvSpPr txBox="1">
            <a:spLocks noChangeArrowheads="1"/>
          </p:cNvSpPr>
          <p:nvPr/>
        </p:nvSpPr>
        <p:spPr bwMode="auto">
          <a:xfrm>
            <a:off x="1908175" y="218916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491612" name="CasellaDiTesto 22"/>
          <p:cNvSpPr txBox="1">
            <a:spLocks noChangeArrowheads="1"/>
          </p:cNvSpPr>
          <p:nvPr/>
        </p:nvSpPr>
        <p:spPr bwMode="auto">
          <a:xfrm>
            <a:off x="2582863" y="217011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491613" name="CasellaDiTesto 25"/>
          <p:cNvSpPr txBox="1">
            <a:spLocks noChangeArrowheads="1"/>
          </p:cNvSpPr>
          <p:nvPr/>
        </p:nvSpPr>
        <p:spPr bwMode="auto">
          <a:xfrm>
            <a:off x="3087688" y="217011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491614" name="CasellaDiTesto 26"/>
          <p:cNvSpPr txBox="1">
            <a:spLocks noChangeArrowheads="1"/>
          </p:cNvSpPr>
          <p:nvPr/>
        </p:nvSpPr>
        <p:spPr bwMode="auto">
          <a:xfrm>
            <a:off x="4211638" y="2170113"/>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491615" name="CasellaDiTesto 27"/>
          <p:cNvSpPr txBox="1">
            <a:spLocks noChangeArrowheads="1"/>
          </p:cNvSpPr>
          <p:nvPr/>
        </p:nvSpPr>
        <p:spPr bwMode="auto">
          <a:xfrm>
            <a:off x="4919663" y="2171700"/>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491616" name="CasellaDiTesto 28"/>
          <p:cNvSpPr txBox="1">
            <a:spLocks noChangeArrowheads="1"/>
          </p:cNvSpPr>
          <p:nvPr/>
        </p:nvSpPr>
        <p:spPr bwMode="auto">
          <a:xfrm>
            <a:off x="5422900" y="2171700"/>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491617" name="CasellaDiTesto 29"/>
          <p:cNvSpPr txBox="1">
            <a:spLocks noChangeArrowheads="1"/>
          </p:cNvSpPr>
          <p:nvPr/>
        </p:nvSpPr>
        <p:spPr bwMode="auto">
          <a:xfrm>
            <a:off x="6629400" y="219551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491618" name="CasellaDiTesto 30"/>
          <p:cNvSpPr txBox="1">
            <a:spLocks noChangeArrowheads="1"/>
          </p:cNvSpPr>
          <p:nvPr/>
        </p:nvSpPr>
        <p:spPr bwMode="auto">
          <a:xfrm>
            <a:off x="7304088" y="217646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491619" name="CasellaDiTesto 31"/>
          <p:cNvSpPr txBox="1">
            <a:spLocks noChangeArrowheads="1"/>
          </p:cNvSpPr>
          <p:nvPr/>
        </p:nvSpPr>
        <p:spPr bwMode="auto">
          <a:xfrm>
            <a:off x="7808913" y="217646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16"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(207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 PER TIPOLOGIA E PER ZONA</a:t>
            </a:r>
            <a:br>
              <a:rPr lang="it-IT" sz="2100">
                <a:solidFill>
                  <a:srgbClr val="3366CC"/>
                </a:solidFill>
                <a:cs typeface="Arial" charset="0"/>
              </a:rPr>
            </a:b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 utenti </a:t>
            </a:r>
            <a:r>
              <a:rPr lang="it-IT" sz="1800" i="1" dirty="0">
                <a:solidFill>
                  <a:schemeClr val="bg1"/>
                </a:solidFill>
              </a:rPr>
              <a:t>soddisfatti</a:t>
            </a:r>
            <a:endParaRPr lang="it-IT" sz="1800" i="1" dirty="0">
              <a:solidFill>
                <a:schemeClr val="bg1"/>
              </a:solidFill>
              <a:effectLst>
                <a:outerShdw blurRad="38100" dist="38100" dir="2700000" algn="tl">
                  <a:srgbClr val="C0C0C0"/>
                </a:outerShdw>
              </a:effectLst>
            </a:endParaRPr>
          </a:p>
        </p:txBody>
      </p:sp>
      <p:sp>
        <p:nvSpPr>
          <p:cNvPr id="15" name="Segnaposto numero diapositiva 14"/>
          <p:cNvSpPr>
            <a:spLocks noGrp="1"/>
          </p:cNvSpPr>
          <p:nvPr>
            <p:ph type="sldNum" sz="quarter" idx="10"/>
          </p:nvPr>
        </p:nvSpPr>
        <p:spPr/>
        <p:txBody>
          <a:bodyPr/>
          <a:lstStyle/>
          <a:p>
            <a:pPr>
              <a:defRPr/>
            </a:pPr>
            <a:fld id="{C6E1FEF4-06A8-4FA5-B21E-314C6D106E8F}" type="slidenum">
              <a:rPr lang="it-IT" smtClean="0"/>
              <a:pPr>
                <a:defRPr/>
              </a:pPr>
              <a:t>83</a:t>
            </a:fld>
            <a:endParaRPr lang="it-IT"/>
          </a:p>
        </p:txBody>
      </p:sp>
      <p:graphicFrame>
        <p:nvGraphicFramePr>
          <p:cNvPr id="17" name="Group 761"/>
          <p:cNvGraphicFramePr>
            <a:graphicFrameLocks noGrp="1"/>
          </p:cNvGraphicFramePr>
          <p:nvPr/>
        </p:nvGraphicFramePr>
        <p:xfrm>
          <a:off x="755650" y="930275"/>
          <a:ext cx="8208963" cy="4422775"/>
        </p:xfrm>
        <a:graphic>
          <a:graphicData uri="http://schemas.openxmlformats.org/drawingml/2006/table">
            <a:tbl>
              <a:tblPr>
                <a:tableStyleId>{EB344D84-9AFB-497E-A393-DC336BA19D2E}</a:tableStyleId>
              </a:tblPr>
              <a:tblGrid>
                <a:gridCol w="2376264"/>
                <a:gridCol w="827625"/>
                <a:gridCol w="985813"/>
                <a:gridCol w="1085405"/>
                <a:gridCol w="1085405"/>
                <a:gridCol w="1085405"/>
                <a:gridCol w="762996"/>
              </a:tblGrid>
              <a:tr h="64807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DELL’INTERVENTO TECNICO</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6">
                  <a:txBody>
                    <a:bodyPr/>
                    <a:lstStyle/>
                    <a:p>
                      <a:pPr algn="ctr"/>
                      <a:r>
                        <a:rPr lang="it-IT" sz="1400" b="1" dirty="0" smtClean="0"/>
                        <a:t>II SEMESTRE 2012 </a:t>
                      </a:r>
                    </a:p>
                    <a:p>
                      <a:pPr algn="ctr"/>
                      <a:r>
                        <a:rPr lang="it-IT" sz="1400" b="1" i="0" dirty="0" smtClean="0"/>
                        <a:t>(% </a:t>
                      </a:r>
                      <a:r>
                        <a:rPr lang="it-IT" sz="1400" b="1" i="0" dirty="0" err="1" smtClean="0"/>
                        <a:t>DI</a:t>
                      </a:r>
                      <a:r>
                        <a:rPr lang="it-IT" sz="1400" b="1" i="0" dirty="0" smtClean="0"/>
                        <a:t> SODDISFATTI)</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0129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TOTALE</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INTERVENTI AREA</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INTERVENTI AST</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877977">
                <a:tc>
                  <a:txBody>
                    <a:bodyPr/>
                    <a:lstStyle/>
                    <a:p>
                      <a:pPr algn="l" fontAlgn="ctr"/>
                      <a:r>
                        <a:rPr lang="it-IT" sz="1200" b="0" i="1" u="none" strike="noStrike" dirty="0">
                          <a:solidFill>
                            <a:srgbClr val="000000"/>
                          </a:solidFill>
                          <a:latin typeface="Arial"/>
                        </a:rPr>
                        <a:t>Cortesia dei tecnici che hanno svolto l’intervento</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600" b="1" i="0" u="none" strike="noStrike" dirty="0" smtClean="0">
                          <a:latin typeface="Arial"/>
                        </a:rPr>
                        <a:t>94%</a:t>
                      </a:r>
                      <a:endParaRPr lang="it-IT" sz="1600" b="1"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en-US" sz="1600" b="0" i="0" u="none" strike="noStrike" dirty="0">
                          <a:solidFill>
                            <a:srgbClr val="000000"/>
                          </a:solidFill>
                          <a:effectLst/>
                          <a:latin typeface="Arial" panose="020B0604020202020204" pitchFamily="34" charset="0"/>
                        </a:rPr>
                        <a:t>92%</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en-US" sz="1600" b="0" i="0" u="none" strike="noStrike" dirty="0">
                          <a:solidFill>
                            <a:srgbClr val="000000"/>
                          </a:solidFill>
                          <a:effectLst/>
                          <a:latin typeface="Arial" panose="020B0604020202020204" pitchFamily="34" charset="0"/>
                        </a:rPr>
                        <a:t>96%</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en-US" sz="1600" b="0" i="0" u="none" strike="noStrike" dirty="0">
                          <a:solidFill>
                            <a:srgbClr val="000000"/>
                          </a:solidFill>
                          <a:effectLst/>
                          <a:latin typeface="Arial" panose="020B0604020202020204" pitchFamily="34" charset="0"/>
                        </a:rPr>
                        <a:t>93%</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en-US" sz="1600" b="0" i="0" u="none" strike="noStrike" dirty="0">
                          <a:solidFill>
                            <a:srgbClr val="000000"/>
                          </a:solidFill>
                          <a:effectLst/>
                          <a:latin typeface="Arial" panose="020B0604020202020204" pitchFamily="34" charset="0"/>
                        </a:rPr>
                        <a:t>96%</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en-US" sz="1600" b="0" i="0" u="none" strike="noStrike" dirty="0">
                          <a:solidFill>
                            <a:srgbClr val="000000"/>
                          </a:solidFill>
                          <a:effectLst/>
                          <a:latin typeface="Arial" panose="020B0604020202020204" pitchFamily="34" charset="0"/>
                        </a:rPr>
                        <a:t>95%</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ctr"/>
                      <a:r>
                        <a:rPr lang="it-IT" sz="1200" b="0" i="1" u="none" strike="noStrike" dirty="0">
                          <a:solidFill>
                            <a:srgbClr val="000000"/>
                          </a:solidFill>
                          <a:latin typeface="Arial"/>
                        </a:rPr>
                        <a:t>Rispetto degli orari degli appuntamenti da parte dei tecnici</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600" b="1" i="0" u="none" strike="noStrike" dirty="0" smtClean="0">
                          <a:latin typeface="Arial"/>
                        </a:rPr>
                        <a:t>91%</a:t>
                      </a:r>
                      <a:endParaRPr lang="it-IT" sz="1600" b="1"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t" latinLnBrk="0" hangingPunct="1"/>
                      <a:r>
                        <a:rPr lang="en-US" sz="1600" b="0" i="0" u="none" strike="noStrike" kern="1200" dirty="0">
                          <a:solidFill>
                            <a:srgbClr val="000000"/>
                          </a:solidFill>
                          <a:effectLst/>
                          <a:latin typeface="Arial" panose="020B0604020202020204" pitchFamily="34" charset="0"/>
                          <a:ea typeface="+mn-ea"/>
                          <a:cs typeface="+mn-cs"/>
                        </a:rPr>
                        <a:t>90%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t" latinLnBrk="0" hangingPunct="1"/>
                      <a:r>
                        <a:rPr lang="en-US" sz="1600" b="0" i="0" u="none" strike="noStrike" kern="1200" dirty="0">
                          <a:solidFill>
                            <a:srgbClr val="000000"/>
                          </a:solidFill>
                          <a:effectLst/>
                          <a:latin typeface="Arial" panose="020B0604020202020204" pitchFamily="34" charset="0"/>
                          <a:ea typeface="+mn-ea"/>
                          <a:cs typeface="+mn-cs"/>
                        </a:rPr>
                        <a:t>92%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t" latinLnBrk="0" hangingPunct="1"/>
                      <a:r>
                        <a:rPr lang="en-US" sz="1600" b="0" i="0" u="none" strike="noStrike" kern="1200" dirty="0">
                          <a:solidFill>
                            <a:srgbClr val="000000"/>
                          </a:solidFill>
                          <a:effectLst/>
                          <a:latin typeface="Arial" panose="020B0604020202020204" pitchFamily="34" charset="0"/>
                          <a:ea typeface="+mn-ea"/>
                          <a:cs typeface="+mn-cs"/>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t" latinLnBrk="0" hangingPunct="1"/>
                      <a:r>
                        <a:rPr lang="en-US" sz="1600" b="0" i="0" u="none" strike="noStrike" kern="1200">
                          <a:solidFill>
                            <a:srgbClr val="000000"/>
                          </a:solidFill>
                          <a:effectLst/>
                          <a:latin typeface="Arial" panose="020B0604020202020204" pitchFamily="34" charset="0"/>
                          <a:ea typeface="+mn-ea"/>
                          <a:cs typeface="+mn-cs"/>
                        </a:rPr>
                        <a:t>89%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t" latinLnBrk="0" hangingPunct="1"/>
                      <a:r>
                        <a:rPr lang="en-US" sz="1600" b="0" i="0" u="none" strike="noStrike" kern="1200" dirty="0">
                          <a:solidFill>
                            <a:srgbClr val="000000"/>
                          </a:solidFill>
                          <a:effectLst/>
                          <a:latin typeface="Arial" panose="020B0604020202020204" pitchFamily="34" charset="0"/>
                          <a:ea typeface="+mn-ea"/>
                          <a:cs typeface="+mn-cs"/>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33436">
                <a:tc>
                  <a:txBody>
                    <a:bodyPr/>
                    <a:lstStyle/>
                    <a:p>
                      <a:pPr algn="l" fontAlgn="ctr"/>
                      <a:r>
                        <a:rPr lang="it-IT" sz="1200" b="0" i="1" u="none" strike="noStrike" dirty="0" err="1">
                          <a:solidFill>
                            <a:srgbClr val="000000"/>
                          </a:solidFill>
                          <a:latin typeface="Arial"/>
                        </a:rPr>
                        <a:t>Risolutività</a:t>
                      </a:r>
                      <a:r>
                        <a:rPr lang="it-IT" sz="1200" b="0" i="1" u="none" strike="noStrike" dirty="0">
                          <a:solidFill>
                            <a:srgbClr val="000000"/>
                          </a:solidFill>
                          <a:latin typeface="Arial"/>
                        </a:rPr>
                        <a:t> e l’efficacia dell’intervento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marL="0" algn="ctr" defTabSz="914400" rtl="0" eaLnBrk="1" fontAlgn="ctr" latinLnBrk="0" hangingPunct="1"/>
                      <a:r>
                        <a:rPr lang="en-US" sz="1600" b="1" i="0" u="none" strike="noStrike" kern="1200" dirty="0" smtClean="0">
                          <a:solidFill>
                            <a:schemeClr val="dk1"/>
                          </a:solidFill>
                          <a:latin typeface="Arial"/>
                          <a:ea typeface="+mn-ea"/>
                          <a:cs typeface="+mn-cs"/>
                        </a:rPr>
                        <a:t>90%</a:t>
                      </a:r>
                      <a:endParaRPr lang="en-US" sz="1600" b="1" i="0" u="none" strike="noStrike" kern="1200" dirty="0">
                        <a:solidFill>
                          <a:schemeClr val="dk1"/>
                        </a:solidFill>
                        <a:latin typeface="Arial"/>
                        <a:ea typeface="+mn-ea"/>
                        <a:cs typeface="+mn-cs"/>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t" latinLnBrk="0" hangingPunct="1"/>
                      <a:r>
                        <a:rPr lang="en-US" sz="1600" b="0" i="0" u="none" strike="noStrike" kern="1200" dirty="0">
                          <a:solidFill>
                            <a:srgbClr val="000000"/>
                          </a:solidFill>
                          <a:effectLst/>
                          <a:latin typeface="Arial" panose="020B0604020202020204" pitchFamily="34" charset="0"/>
                          <a:ea typeface="+mn-ea"/>
                          <a:cs typeface="+mn-cs"/>
                        </a:rPr>
                        <a:t>84%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t" latinLnBrk="0" hangingPunct="1"/>
                      <a:r>
                        <a:rPr lang="en-US" sz="1600" b="0" i="0" u="none" strike="noStrike" kern="1200">
                          <a:solidFill>
                            <a:srgbClr val="000000"/>
                          </a:solidFill>
                          <a:effectLst/>
                          <a:latin typeface="Arial" panose="020B0604020202020204" pitchFamily="34" charset="0"/>
                          <a:ea typeface="+mn-ea"/>
                          <a:cs typeface="+mn-cs"/>
                        </a:rPr>
                        <a:t>96%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t" latinLnBrk="0" hangingPunct="1"/>
                      <a:r>
                        <a:rPr lang="en-US" sz="1600" b="0" i="0" u="none" strike="noStrike" kern="1200" dirty="0">
                          <a:solidFill>
                            <a:srgbClr val="000000"/>
                          </a:solidFill>
                          <a:effectLst/>
                          <a:latin typeface="Arial" panose="020B0604020202020204" pitchFamily="34" charset="0"/>
                          <a:ea typeface="+mn-ea"/>
                          <a:cs typeface="+mn-cs"/>
                        </a:rPr>
                        <a:t>89%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t" latinLnBrk="0" hangingPunct="1"/>
                      <a:r>
                        <a:rPr lang="en-US" sz="1600" b="0" i="0" u="none" strike="noStrike" kern="1200" dirty="0">
                          <a:solidFill>
                            <a:srgbClr val="000000"/>
                          </a:solidFill>
                          <a:effectLst/>
                          <a:latin typeface="Arial" panose="020B0604020202020204" pitchFamily="34" charset="0"/>
                          <a:ea typeface="+mn-ea"/>
                          <a:cs typeface="+mn-cs"/>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t" latinLnBrk="0" hangingPunct="1"/>
                      <a:r>
                        <a:rPr lang="en-US" sz="1600" b="0" i="0" u="none" strike="noStrike" kern="1200" dirty="0">
                          <a:solidFill>
                            <a:srgbClr val="000000"/>
                          </a:solidFill>
                          <a:effectLst/>
                          <a:latin typeface="Arial" panose="020B0604020202020204" pitchFamily="34" charset="0"/>
                          <a:ea typeface="+mn-ea"/>
                          <a:cs typeface="+mn-cs"/>
                        </a:rPr>
                        <a:t>86%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33436">
                <a:tc>
                  <a:txBody>
                    <a:bodyPr/>
                    <a:lstStyle/>
                    <a:p>
                      <a:pPr algn="l" fontAlgn="ctr"/>
                      <a:r>
                        <a:rPr lang="it-IT" sz="1200" b="0" i="1" u="none" strike="noStrike" dirty="0">
                          <a:solidFill>
                            <a:srgbClr val="000000"/>
                          </a:solidFill>
                          <a:latin typeface="Arial"/>
                        </a:rPr>
                        <a:t>Rapidità con cui </a:t>
                      </a:r>
                      <a:r>
                        <a:rPr lang="it-IT" sz="1200" b="0" i="1" u="none" strike="noStrike" dirty="0" smtClean="0">
                          <a:solidFill>
                            <a:srgbClr val="000000"/>
                          </a:solidFill>
                          <a:latin typeface="Arial"/>
                        </a:rPr>
                        <a:t>Acquedotto del </a:t>
                      </a:r>
                      <a:r>
                        <a:rPr lang="it-IT" sz="1200" b="0" i="1" u="none" strike="noStrike" dirty="0" err="1" smtClean="0">
                          <a:solidFill>
                            <a:srgbClr val="000000"/>
                          </a:solidFill>
                          <a:latin typeface="Arial"/>
                        </a:rPr>
                        <a:t>Fiora</a:t>
                      </a:r>
                      <a:r>
                        <a:rPr lang="it-IT" sz="1200" b="0" i="1" u="none" strike="noStrike" dirty="0" smtClean="0">
                          <a:solidFill>
                            <a:srgbClr val="000000"/>
                          </a:solidFill>
                          <a:latin typeface="Arial"/>
                        </a:rPr>
                        <a:t> ha </a:t>
                      </a:r>
                      <a:r>
                        <a:rPr lang="it-IT" sz="1200" b="0" i="1" u="none" strike="noStrike" dirty="0">
                          <a:solidFill>
                            <a:srgbClr val="000000"/>
                          </a:solidFill>
                          <a:latin typeface="Arial"/>
                        </a:rPr>
                        <a:t>effettuato l’intervento dopo la sua richiesta</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600" b="1" i="0" u="none" strike="noStrike" dirty="0" smtClean="0">
                          <a:latin typeface="Arial"/>
                        </a:rPr>
                        <a:t>90%</a:t>
                      </a:r>
                      <a:endParaRPr lang="it-IT" sz="1600" b="1"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marL="0" algn="ctr" defTabSz="914400" rtl="0" eaLnBrk="1" fontAlgn="t" latinLnBrk="0" hangingPunct="1"/>
                      <a:r>
                        <a:rPr lang="en-US" sz="1600" b="0" i="0" u="none" strike="noStrike" kern="1200" dirty="0">
                          <a:solidFill>
                            <a:srgbClr val="000000"/>
                          </a:solidFill>
                          <a:effectLst/>
                          <a:latin typeface="Arial" panose="020B0604020202020204" pitchFamily="34" charset="0"/>
                          <a:ea typeface="+mn-ea"/>
                          <a:cs typeface="+mn-cs"/>
                        </a:rPr>
                        <a:t>87%</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marL="0" algn="ctr" defTabSz="914400" rtl="0" eaLnBrk="1" fontAlgn="t" latinLnBrk="0" hangingPunct="1"/>
                      <a:r>
                        <a:rPr lang="en-US" sz="1600" b="0" i="0" u="none" strike="noStrike" kern="1200">
                          <a:solidFill>
                            <a:srgbClr val="000000"/>
                          </a:solidFill>
                          <a:effectLst/>
                          <a:latin typeface="Arial" panose="020B0604020202020204" pitchFamily="34" charset="0"/>
                          <a:ea typeface="+mn-ea"/>
                          <a:cs typeface="+mn-cs"/>
                        </a:rPr>
                        <a:t>93%</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marL="0" algn="ctr" defTabSz="914400" rtl="0" eaLnBrk="1" fontAlgn="t" latinLnBrk="0" hangingPunct="1"/>
                      <a:r>
                        <a:rPr lang="en-US" sz="1600" b="0" i="0" u="none" strike="noStrike" kern="1200">
                          <a:solidFill>
                            <a:srgbClr val="000000"/>
                          </a:solidFill>
                          <a:effectLst/>
                          <a:latin typeface="Arial" panose="020B0604020202020204" pitchFamily="34" charset="0"/>
                          <a:ea typeface="+mn-ea"/>
                          <a:cs typeface="+mn-cs"/>
                        </a:rPr>
                        <a:t>90%</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marL="0" algn="ctr" defTabSz="914400" rtl="0" eaLnBrk="1" fontAlgn="t" latinLnBrk="0" hangingPunct="1"/>
                      <a:r>
                        <a:rPr lang="en-US" sz="1600" b="0" i="0" u="none" strike="noStrike" kern="1200" dirty="0">
                          <a:solidFill>
                            <a:srgbClr val="000000"/>
                          </a:solidFill>
                          <a:effectLst/>
                          <a:latin typeface="Arial" panose="020B0604020202020204" pitchFamily="34" charset="0"/>
                          <a:ea typeface="+mn-ea"/>
                          <a:cs typeface="+mn-cs"/>
                        </a:rPr>
                        <a:t>89%</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marL="0" algn="ctr" defTabSz="914400" rtl="0" eaLnBrk="1" fontAlgn="t" latinLnBrk="0" hangingPunct="1"/>
                      <a:r>
                        <a:rPr lang="en-US" sz="1600" b="0" i="0" u="none" strike="noStrike" kern="1200" dirty="0">
                          <a:solidFill>
                            <a:srgbClr val="000000"/>
                          </a:solidFill>
                          <a:effectLst/>
                          <a:latin typeface="Arial" panose="020B0604020202020204" pitchFamily="34" charset="0"/>
                          <a:ea typeface="+mn-ea"/>
                          <a:cs typeface="+mn-cs"/>
                        </a:rPr>
                        <a:t>90%</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16"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(207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DELL’INTERVENTO TECNICO -</a:t>
            </a:r>
            <a:r>
              <a:rPr lang="it-IT" sz="2100" i="1">
                <a:solidFill>
                  <a:srgbClr val="3366CC"/>
                </a:solidFill>
                <a:cs typeface="Arial" charset="0"/>
              </a:rPr>
              <a:t> 2° SEMESTRE 2012</a:t>
            </a:r>
          </a:p>
        </p:txBody>
      </p:sp>
      <p:sp>
        <p:nvSpPr>
          <p:cNvPr id="514054" name="Text Box 3"/>
          <p:cNvSpPr txBox="1">
            <a:spLocks noChangeArrowheads="1"/>
          </p:cNvSpPr>
          <p:nvPr/>
        </p:nvSpPr>
        <p:spPr bwMode="auto">
          <a:xfrm>
            <a:off x="755650" y="784225"/>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sono per Lei i due più importanti? </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9" name="Segnaposto numero diapositiva 8"/>
          <p:cNvSpPr>
            <a:spLocks noGrp="1"/>
          </p:cNvSpPr>
          <p:nvPr>
            <p:ph type="sldNum" sz="quarter" idx="10"/>
          </p:nvPr>
        </p:nvSpPr>
        <p:spPr>
          <a:xfrm>
            <a:off x="8494713" y="6815138"/>
            <a:ext cx="1262062" cy="214312"/>
          </a:xfrm>
        </p:spPr>
        <p:txBody>
          <a:bodyPr/>
          <a:lstStyle/>
          <a:p>
            <a:pPr>
              <a:defRPr/>
            </a:pPr>
            <a:fld id="{400F044D-00E2-45A8-A9C9-55810DA7914A}" type="slidenum">
              <a:rPr lang="it-IT" smtClean="0"/>
              <a:pPr>
                <a:defRPr/>
              </a:pPr>
              <a:t>84</a:t>
            </a:fld>
            <a:endParaRPr lang="it-IT"/>
          </a:p>
        </p:txBody>
      </p:sp>
      <p:graphicFrame>
        <p:nvGraphicFramePr>
          <p:cNvPr id="493573" name="Object 3"/>
          <p:cNvGraphicFramePr>
            <a:graphicFrameLocks noChangeAspect="1"/>
          </p:cNvGraphicFramePr>
          <p:nvPr/>
        </p:nvGraphicFramePr>
        <p:xfrm>
          <a:off x="1136650" y="1506538"/>
          <a:ext cx="7224713" cy="4664075"/>
        </p:xfrm>
        <a:graphic>
          <a:graphicData uri="http://schemas.openxmlformats.org/presentationml/2006/ole">
            <p:oleObj spid="_x0000_s493573" r:id="rId4" imgW="7230483" imgH="4663844" progId="Excel.Chart.8">
              <p:embed/>
            </p:oleObj>
          </a:graphicData>
        </a:graphic>
      </p:graphicFrame>
      <p:sp>
        <p:nvSpPr>
          <p:cNvPr id="12"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(207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4593" name="Grafico 31"/>
          <p:cNvGraphicFramePr>
            <a:graphicFrameLocks/>
          </p:cNvGraphicFramePr>
          <p:nvPr/>
        </p:nvGraphicFramePr>
        <p:xfrm>
          <a:off x="1784350" y="1290638"/>
          <a:ext cx="6367463" cy="4205287"/>
        </p:xfrm>
        <a:graphic>
          <a:graphicData uri="http://schemas.openxmlformats.org/presentationml/2006/ole">
            <p:oleObj spid="_x0000_s494593" r:id="rId3" imgW="6364776" imgH="4206605" progId="Excel.Chart.8">
              <p:embed/>
            </p:oleObj>
          </a:graphicData>
        </a:graphic>
      </p:graphicFrame>
      <p:sp>
        <p:nvSpPr>
          <p:cNvPr id="49459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INTERVENTO TECNICO</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a:solidFill>
                  <a:schemeClr val="bg1"/>
                </a:solidFill>
              </a:rPr>
              <a:t>LE PRIORITÀ DI INTERVENTO</a:t>
            </a:r>
            <a:endParaRPr lang="it-IT" sz="1800">
              <a:solidFill>
                <a:schemeClr val="bg1"/>
              </a:solidFill>
              <a:effectLst>
                <a:outerShdw blurRad="38100" dist="38100" dir="2700000" algn="tl">
                  <a:srgbClr val="C0C0C0"/>
                </a:outerShdw>
              </a:effectLst>
            </a:endParaRPr>
          </a:p>
        </p:txBody>
      </p:sp>
      <p:sp>
        <p:nvSpPr>
          <p:cNvPr id="30" name="Text Box 4"/>
          <p:cNvSpPr txBox="1">
            <a:spLocks noChangeArrowheads="1"/>
          </p:cNvSpPr>
          <p:nvPr/>
        </p:nvSpPr>
        <p:spPr bwMode="auto">
          <a:xfrm>
            <a:off x="1973263" y="1058863"/>
            <a:ext cx="1230312"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1" name="Text Box 5"/>
          <p:cNvSpPr txBox="1">
            <a:spLocks noChangeArrowheads="1"/>
          </p:cNvSpPr>
          <p:nvPr/>
        </p:nvSpPr>
        <p:spPr bwMode="auto">
          <a:xfrm>
            <a:off x="6710363" y="105886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2" name="Text Box 9"/>
          <p:cNvSpPr txBox="1">
            <a:spLocks noChangeArrowheads="1"/>
          </p:cNvSpPr>
          <p:nvPr/>
        </p:nvSpPr>
        <p:spPr bwMode="auto">
          <a:xfrm rot="16200000">
            <a:off x="-547687" y="315912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3" name="Text Box 36"/>
          <p:cNvSpPr txBox="1">
            <a:spLocks noChangeArrowheads="1"/>
          </p:cNvSpPr>
          <p:nvPr/>
        </p:nvSpPr>
        <p:spPr bwMode="auto">
          <a:xfrm rot="16200000">
            <a:off x="1361281" y="4874419"/>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pic>
        <p:nvPicPr>
          <p:cNvPr id="494600" name="Picture 40" descr="AEN_159"/>
          <p:cNvPicPr>
            <a:picLocks noChangeAspect="1" noChangeArrowheads="1"/>
          </p:cNvPicPr>
          <p:nvPr/>
        </p:nvPicPr>
        <p:blipFill>
          <a:blip r:embed="rId4"/>
          <a:srcRect/>
          <a:stretch>
            <a:fillRect/>
          </a:stretch>
        </p:blipFill>
        <p:spPr bwMode="auto">
          <a:xfrm>
            <a:off x="7967663" y="714375"/>
            <a:ext cx="582612" cy="595313"/>
          </a:xfrm>
          <a:prstGeom prst="rect">
            <a:avLst/>
          </a:prstGeom>
          <a:solidFill>
            <a:schemeClr val="bg1"/>
          </a:solidFill>
          <a:ln w="28575">
            <a:noFill/>
            <a:miter lim="800000"/>
            <a:headEnd/>
            <a:tailEnd/>
          </a:ln>
        </p:spPr>
      </p:pic>
      <p:pic>
        <p:nvPicPr>
          <p:cNvPr id="494601" name="Picture 41" descr="lente"/>
          <p:cNvPicPr>
            <a:picLocks noChangeAspect="1" noChangeArrowheads="1"/>
          </p:cNvPicPr>
          <p:nvPr/>
        </p:nvPicPr>
        <p:blipFill>
          <a:blip r:embed="rId5"/>
          <a:srcRect/>
          <a:stretch>
            <a:fillRect/>
          </a:stretch>
        </p:blipFill>
        <p:spPr bwMode="auto">
          <a:xfrm>
            <a:off x="1252538" y="752475"/>
            <a:ext cx="639762" cy="642938"/>
          </a:xfrm>
          <a:prstGeom prst="rect">
            <a:avLst/>
          </a:prstGeom>
          <a:solidFill>
            <a:schemeClr val="bg1"/>
          </a:solidFill>
          <a:ln w="28575">
            <a:noFill/>
            <a:miter lim="800000"/>
            <a:headEnd/>
            <a:tailEnd/>
          </a:ln>
        </p:spPr>
      </p:pic>
      <p:pic>
        <p:nvPicPr>
          <p:cNvPr id="494602" name="Picture 46" descr="BWBW0157"/>
          <p:cNvPicPr>
            <a:picLocks noChangeAspect="1" noChangeArrowheads="1"/>
          </p:cNvPicPr>
          <p:nvPr/>
        </p:nvPicPr>
        <p:blipFill>
          <a:blip r:embed="rId6"/>
          <a:srcRect/>
          <a:stretch>
            <a:fillRect/>
          </a:stretch>
        </p:blipFill>
        <p:spPr bwMode="auto">
          <a:xfrm>
            <a:off x="1327150" y="5429250"/>
            <a:ext cx="450850" cy="514350"/>
          </a:xfrm>
          <a:prstGeom prst="rect">
            <a:avLst/>
          </a:prstGeom>
          <a:noFill/>
          <a:ln w="9525">
            <a:noFill/>
            <a:miter lim="800000"/>
            <a:headEnd/>
            <a:tailEnd/>
          </a:ln>
        </p:spPr>
      </p:pic>
      <p:sp>
        <p:nvSpPr>
          <p:cNvPr id="39" name="Text Box 36"/>
          <p:cNvSpPr txBox="1">
            <a:spLocks noChangeArrowheads="1"/>
          </p:cNvSpPr>
          <p:nvPr/>
        </p:nvSpPr>
        <p:spPr bwMode="auto">
          <a:xfrm rot="16200000">
            <a:off x="1359694" y="1397794"/>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1" name="Text Box 36"/>
          <p:cNvSpPr txBox="1">
            <a:spLocks noChangeArrowheads="1"/>
          </p:cNvSpPr>
          <p:nvPr/>
        </p:nvSpPr>
        <p:spPr bwMode="auto">
          <a:xfrm>
            <a:off x="1681163" y="587057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42" name="Text Box 8"/>
          <p:cNvSpPr txBox="1">
            <a:spLocks noChangeArrowheads="1"/>
          </p:cNvSpPr>
          <p:nvPr/>
        </p:nvSpPr>
        <p:spPr bwMode="auto">
          <a:xfrm>
            <a:off x="1824038" y="5749925"/>
            <a:ext cx="6072187"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pic>
        <p:nvPicPr>
          <p:cNvPr id="494606" name="Picture 45" descr="marketing_usability_main">
            <a:hlinkClick r:id="rId7"/>
          </p:cNvPr>
          <p:cNvPicPr>
            <a:picLocks noChangeAspect="1" noChangeArrowheads="1"/>
          </p:cNvPicPr>
          <p:nvPr/>
        </p:nvPicPr>
        <p:blipFill>
          <a:blip r:embed="rId8"/>
          <a:srcRect/>
          <a:stretch>
            <a:fillRect/>
          </a:stretch>
        </p:blipFill>
        <p:spPr bwMode="auto">
          <a:xfrm>
            <a:off x="8110538" y="5429250"/>
            <a:ext cx="747712" cy="592138"/>
          </a:xfrm>
          <a:prstGeom prst="rect">
            <a:avLst/>
          </a:prstGeom>
          <a:solidFill>
            <a:schemeClr val="bg1"/>
          </a:solidFill>
          <a:ln w="28575">
            <a:noFill/>
            <a:miter lim="800000"/>
            <a:headEnd/>
            <a:tailEnd/>
          </a:ln>
        </p:spPr>
      </p:pic>
      <p:sp>
        <p:nvSpPr>
          <p:cNvPr id="44" name="Rectangle 23"/>
          <p:cNvSpPr>
            <a:spLocks noChangeArrowheads="1"/>
          </p:cNvSpPr>
          <p:nvPr/>
        </p:nvSpPr>
        <p:spPr bwMode="auto">
          <a:xfrm rot="16200000">
            <a:off x="4294188" y="2416175"/>
            <a:ext cx="1657350" cy="2381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25%</a:t>
            </a:r>
            <a:endParaRPr lang="it-IT" sz="900" dirty="0">
              <a:solidFill>
                <a:schemeClr val="tx1"/>
              </a:solidFill>
              <a:latin typeface="+mn-lt"/>
            </a:endParaRPr>
          </a:p>
        </p:txBody>
      </p:sp>
      <p:sp>
        <p:nvSpPr>
          <p:cNvPr id="45" name="Text Box 36"/>
          <p:cNvSpPr txBox="1">
            <a:spLocks noChangeArrowheads="1"/>
          </p:cNvSpPr>
          <p:nvPr/>
        </p:nvSpPr>
        <p:spPr bwMode="auto">
          <a:xfrm>
            <a:off x="7378700"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8" name="Rectangle 22"/>
          <p:cNvSpPr>
            <a:spLocks noChangeArrowheads="1"/>
          </p:cNvSpPr>
          <p:nvPr/>
        </p:nvSpPr>
        <p:spPr bwMode="auto">
          <a:xfrm>
            <a:off x="5710238" y="4014788"/>
            <a:ext cx="2000250" cy="64293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LA RAPIDITÀ CON CUI ACQUEDOTTO DEL FIORA HA EFFETTUATO L’INTERVENTO DOPO LA SUA RICHIESTA</a:t>
            </a:r>
          </a:p>
        </p:txBody>
      </p:sp>
      <p:sp>
        <p:nvSpPr>
          <p:cNvPr id="50" name="Rectangle 22"/>
          <p:cNvSpPr>
            <a:spLocks noChangeArrowheads="1"/>
          </p:cNvSpPr>
          <p:nvPr/>
        </p:nvSpPr>
        <p:spPr bwMode="auto">
          <a:xfrm>
            <a:off x="6824663" y="3457575"/>
            <a:ext cx="1285875"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LA RISOLUTIVITÀ DELL’INTERVENTO</a:t>
            </a:r>
          </a:p>
        </p:txBody>
      </p:sp>
      <p:sp>
        <p:nvSpPr>
          <p:cNvPr id="51" name="Rectangle 23"/>
          <p:cNvSpPr>
            <a:spLocks noChangeArrowheads="1"/>
          </p:cNvSpPr>
          <p:nvPr/>
        </p:nvSpPr>
        <p:spPr bwMode="auto">
          <a:xfrm>
            <a:off x="1900238" y="3103563"/>
            <a:ext cx="2376487" cy="227012"/>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a:t>
            </a:r>
            <a:r>
              <a:rPr lang="it-IT" sz="900" dirty="0">
                <a:solidFill>
                  <a:schemeClr val="tx1"/>
                </a:solidFill>
                <a:latin typeface="+mn-lt"/>
              </a:rPr>
              <a:t> 91,2%</a:t>
            </a:r>
            <a:endParaRPr lang="it-IT" sz="900" dirty="0">
              <a:solidFill>
                <a:schemeClr val="tx1"/>
              </a:solidFill>
              <a:latin typeface="+mn-lt"/>
            </a:endParaRPr>
          </a:p>
        </p:txBody>
      </p:sp>
      <p:sp>
        <p:nvSpPr>
          <p:cNvPr id="53" name="Text Box 6"/>
          <p:cNvSpPr txBox="1">
            <a:spLocks noChangeArrowheads="1"/>
          </p:cNvSpPr>
          <p:nvPr/>
        </p:nvSpPr>
        <p:spPr bwMode="auto">
          <a:xfrm>
            <a:off x="6732588" y="5516563"/>
            <a:ext cx="1184275" cy="230187"/>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55" name="Rectangle 22"/>
          <p:cNvSpPr>
            <a:spLocks noChangeArrowheads="1"/>
          </p:cNvSpPr>
          <p:nvPr/>
        </p:nvSpPr>
        <p:spPr bwMode="auto">
          <a:xfrm>
            <a:off x="2076450" y="3551238"/>
            <a:ext cx="1998663" cy="644525"/>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IL RISPETTO DEGLI ORARI DEGLI APPUNTAMENTI DA PARTE DEI TECNICI</a:t>
            </a:r>
          </a:p>
        </p:txBody>
      </p:sp>
      <p:sp>
        <p:nvSpPr>
          <p:cNvPr id="58" name="Rectangle 22"/>
          <p:cNvSpPr>
            <a:spLocks noChangeArrowheads="1"/>
          </p:cNvSpPr>
          <p:nvPr/>
        </p:nvSpPr>
        <p:spPr bwMode="auto">
          <a:xfrm>
            <a:off x="2049463" y="1754188"/>
            <a:ext cx="1655762" cy="423862"/>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LA CORTESIA DEI TECNICI CHE HANNO SVOLTO L’INTERVENTO</a:t>
            </a:r>
          </a:p>
        </p:txBody>
      </p:sp>
      <p:sp>
        <p:nvSpPr>
          <p:cNvPr id="59" name="Text Box 7"/>
          <p:cNvSpPr txBox="1">
            <a:spLocks noChangeArrowheads="1"/>
          </p:cNvSpPr>
          <p:nvPr/>
        </p:nvSpPr>
        <p:spPr bwMode="auto">
          <a:xfrm>
            <a:off x="1949450" y="5516563"/>
            <a:ext cx="1182688" cy="230187"/>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Rectangle 12"/>
          <p:cNvSpPr>
            <a:spLocks noChangeArrowheads="1"/>
          </p:cNvSpPr>
          <p:nvPr/>
        </p:nvSpPr>
        <p:spPr bwMode="auto">
          <a:xfrm>
            <a:off x="6561138" y="1563688"/>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495618" name="Rectangle 13"/>
          <p:cNvSpPr>
            <a:spLocks noChangeArrowheads="1"/>
          </p:cNvSpPr>
          <p:nvPr/>
        </p:nvSpPr>
        <p:spPr bwMode="auto">
          <a:xfrm>
            <a:off x="6632575" y="3200400"/>
            <a:ext cx="1728788"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495619" name="Rectangle 14"/>
          <p:cNvSpPr>
            <a:spLocks noChangeArrowheads="1"/>
          </p:cNvSpPr>
          <p:nvPr/>
        </p:nvSpPr>
        <p:spPr bwMode="auto">
          <a:xfrm>
            <a:off x="6632575" y="4876800"/>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49562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SULL’INTERVENTO TECNICO</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495622" name="Text Box 3"/>
          <p:cNvSpPr txBox="1">
            <a:spLocks noChangeArrowheads="1"/>
          </p:cNvSpPr>
          <p:nvPr/>
        </p:nvSpPr>
        <p:spPr bwMode="auto">
          <a:xfrm>
            <a:off x="755650" y="877888"/>
            <a:ext cx="8137525" cy="434975"/>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pPr>
            <a:r>
              <a:rPr lang="it-IT" sz="1200">
                <a:solidFill>
                  <a:srgbClr val="000000"/>
                </a:solidFill>
                <a:latin typeface="Arial" charset="0"/>
                <a:cs typeface="Arial" charset="0"/>
              </a:rPr>
              <a:t>Sempre considerando gli aspetti di intervento tecnico, ritiene che il servizio…</a:t>
            </a:r>
            <a:endParaRPr lang="it-IT" sz="1200">
              <a:solidFill>
                <a:schemeClr val="tx1"/>
              </a:solidFill>
              <a:cs typeface="Arial" charset="0"/>
            </a:endParaRPr>
          </a:p>
        </p:txBody>
      </p:sp>
      <p:sp>
        <p:nvSpPr>
          <p:cNvPr id="12" name="Segnaposto numero diapositiva 11"/>
          <p:cNvSpPr>
            <a:spLocks noGrp="1"/>
          </p:cNvSpPr>
          <p:nvPr>
            <p:ph type="sldNum" sz="quarter" idx="10"/>
          </p:nvPr>
        </p:nvSpPr>
        <p:spPr/>
        <p:txBody>
          <a:bodyPr/>
          <a:lstStyle/>
          <a:p>
            <a:pPr>
              <a:defRPr/>
            </a:pPr>
            <a:fld id="{4B19316E-F69E-464F-A059-68C75F32651F}" type="slidenum">
              <a:rPr lang="it-IT" smtClean="0"/>
              <a:pPr>
                <a:defRPr/>
              </a:pPr>
              <a:t>86</a:t>
            </a:fld>
            <a:endParaRPr lang="it-IT"/>
          </a:p>
        </p:txBody>
      </p:sp>
      <p:graphicFrame>
        <p:nvGraphicFramePr>
          <p:cNvPr id="495624" name="Object 71"/>
          <p:cNvGraphicFramePr>
            <a:graphicFrameLocks noChangeAspect="1"/>
          </p:cNvGraphicFramePr>
          <p:nvPr/>
        </p:nvGraphicFramePr>
        <p:xfrm>
          <a:off x="1168400" y="1263650"/>
          <a:ext cx="5443538" cy="4730750"/>
        </p:xfrm>
        <a:graphic>
          <a:graphicData uri="http://schemas.openxmlformats.org/presentationml/2006/ole">
            <p:oleObj spid="_x0000_s495624" r:id="rId4" imgW="5444200" imgH="4730906" progId="Excel.Chart.8">
              <p:embed/>
            </p:oleObj>
          </a:graphicData>
        </a:graphic>
      </p:graphicFrame>
      <p:sp>
        <p:nvSpPr>
          <p:cNvPr id="13"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(207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Rectangle 2"/>
          <p:cNvSpPr>
            <a:spLocks noChangeArrowheads="1"/>
          </p:cNvSpPr>
          <p:nvPr/>
        </p:nvSpPr>
        <p:spPr bwMode="auto">
          <a:xfrm>
            <a:off x="1476375"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Seconda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Altri temi rilevanti</a:t>
            </a:r>
          </a:p>
        </p:txBody>
      </p:sp>
      <p:sp>
        <p:nvSpPr>
          <p:cNvPr id="3" name="Segnaposto numero diapositiva 2"/>
          <p:cNvSpPr>
            <a:spLocks noGrp="1"/>
          </p:cNvSpPr>
          <p:nvPr>
            <p:ph type="sldNum" sz="quarter" idx="10"/>
          </p:nvPr>
        </p:nvSpPr>
        <p:spPr/>
        <p:txBody>
          <a:bodyPr/>
          <a:lstStyle/>
          <a:p>
            <a:pPr>
              <a:defRPr/>
            </a:pPr>
            <a:fld id="{1F07CF97-225F-4181-9F09-19C996325D1F}" type="slidenum">
              <a:rPr lang="it-IT" smtClean="0"/>
              <a:pPr>
                <a:defRPr/>
              </a:pPr>
              <a:t>87</a:t>
            </a:fld>
            <a:endParaRPr lang="it-IT"/>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5"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La società fornitrice del servizio e le tariffe</a:t>
            </a:r>
          </a:p>
        </p:txBody>
      </p:sp>
      <p:sp>
        <p:nvSpPr>
          <p:cNvPr id="3" name="Segnaposto numero diapositiva 2"/>
          <p:cNvSpPr>
            <a:spLocks noGrp="1"/>
          </p:cNvSpPr>
          <p:nvPr>
            <p:ph type="sldNum" sz="quarter" idx="10"/>
          </p:nvPr>
        </p:nvSpPr>
        <p:spPr/>
        <p:txBody>
          <a:bodyPr/>
          <a:lstStyle/>
          <a:p>
            <a:pPr>
              <a:defRPr/>
            </a:pPr>
            <a:fld id="{7A9DE68A-BC08-43F6-AB4E-A60A1A8FDB2D}" type="slidenum">
              <a:rPr lang="it-IT" smtClean="0"/>
              <a:pPr>
                <a:defRPr/>
              </a:pPr>
              <a:t>88</a:t>
            </a:fld>
            <a:endParaRPr lang="it-IT"/>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Text Box 3"/>
          <p:cNvSpPr txBox="1">
            <a:spLocks noChangeArrowheads="1"/>
          </p:cNvSpPr>
          <p:nvPr/>
        </p:nvSpPr>
        <p:spPr bwMode="auto">
          <a:xfrm>
            <a:off x="747713" y="985838"/>
            <a:ext cx="8110537"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Sa indicarmi il nome dell’azienda o ente che eroga l’acqua potabile nel suo Comune? (risposta spontanea) </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NOTORIETÀ DELLA SOCIETÀ</a:t>
            </a:r>
            <a:endParaRPr lang="it-IT" sz="1800" i="1" dirty="0">
              <a:solidFill>
                <a:schemeClr val="bg1"/>
              </a:solidFill>
              <a:effectLst>
                <a:outerShdw blurRad="38100" dist="38100" dir="2700000" algn="tl">
                  <a:srgbClr val="C0C0C0"/>
                </a:outerShdw>
              </a:effectLst>
            </a:endParaRPr>
          </a:p>
        </p:txBody>
      </p:sp>
      <p:graphicFrame>
        <p:nvGraphicFramePr>
          <p:cNvPr id="498691" name="Object 8"/>
          <p:cNvGraphicFramePr>
            <a:graphicFrameLocks noChangeAspect="1"/>
          </p:cNvGraphicFramePr>
          <p:nvPr/>
        </p:nvGraphicFramePr>
        <p:xfrm>
          <a:off x="1092200" y="1549400"/>
          <a:ext cx="7112000" cy="4597400"/>
        </p:xfrm>
        <a:graphic>
          <a:graphicData uri="http://schemas.openxmlformats.org/presentationml/2006/ole">
            <p:oleObj spid="_x0000_s498691" r:id="rId4" imgW="7114649" imgH="4596782" progId="Excel.Chart.8">
              <p:embed/>
            </p:oleObj>
          </a:graphicData>
        </a:graphic>
      </p:graphicFrame>
      <p:sp>
        <p:nvSpPr>
          <p:cNvPr id="8" name="Segnaposto numero diapositiva 7"/>
          <p:cNvSpPr>
            <a:spLocks noGrp="1"/>
          </p:cNvSpPr>
          <p:nvPr>
            <p:ph type="sldNum" sz="quarter" idx="10"/>
          </p:nvPr>
        </p:nvSpPr>
        <p:spPr/>
        <p:txBody>
          <a:bodyPr/>
          <a:lstStyle/>
          <a:p>
            <a:pPr>
              <a:defRPr/>
            </a:pPr>
            <a:fld id="{C9433B58-60A1-426E-88B0-580BF584DEDB}" type="slidenum">
              <a:rPr lang="it-IT" smtClean="0"/>
              <a:pPr>
                <a:defRPr/>
              </a:pPr>
              <a:t>89</a:t>
            </a:fld>
            <a:endParaRPr lang="it-IT"/>
          </a:p>
        </p:txBody>
      </p:sp>
      <p:sp>
        <p:nvSpPr>
          <p:cNvPr id="498693"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49869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NOTORIETÀ DELLE SOCIETÀ FORNITRICE DEL SERVIZIO/1 </a:t>
            </a:r>
            <a:endParaRPr lang="it-IT" sz="2100" i="1">
              <a:solidFill>
                <a:srgbClr val="3366CC"/>
              </a:solidFill>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pPr eaLnBrk="1" hangingPunct="1"/>
            <a:r>
              <a:rPr lang="it-IT" smtClean="0"/>
              <a:t>LA MISURAZIONE DELLA CUSTOMER SATISFACTION</a:t>
            </a:r>
          </a:p>
        </p:txBody>
      </p:sp>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CUSTOMER SATISFACTION</a:t>
            </a:r>
            <a:endParaRPr lang="it-IT" sz="1800" dirty="0">
              <a:solidFill>
                <a:schemeClr val="bg1"/>
              </a:solidFill>
              <a:effectLst>
                <a:outerShdw blurRad="38100" dist="38100" dir="2700000" algn="tl">
                  <a:srgbClr val="C0C0C0"/>
                </a:outerShdw>
              </a:effectLst>
            </a:endParaRPr>
          </a:p>
        </p:txBody>
      </p:sp>
      <p:sp>
        <p:nvSpPr>
          <p:cNvPr id="23555" name="Rectangle 205"/>
          <p:cNvSpPr>
            <a:spLocks noChangeArrowheads="1"/>
          </p:cNvSpPr>
          <p:nvPr/>
        </p:nvSpPr>
        <p:spPr bwMode="auto">
          <a:xfrm>
            <a:off x="747713" y="1000125"/>
            <a:ext cx="8216900" cy="5145088"/>
          </a:xfrm>
          <a:prstGeom prst="rect">
            <a:avLst/>
          </a:prstGeom>
          <a:noFill/>
          <a:ln w="9525">
            <a:noFill/>
            <a:miter lim="800000"/>
            <a:headEnd/>
            <a:tailEnd/>
          </a:ln>
        </p:spPr>
        <p:txBody>
          <a:bodyPr lIns="90000" tIns="46800" rIns="90000" bIns="46800"/>
          <a:lstStyle/>
          <a:p>
            <a:pPr algn="just">
              <a:lnSpc>
                <a:spcPct val="110000"/>
              </a:lnSpc>
              <a:spcBef>
                <a:spcPct val="20000"/>
              </a:spcBef>
              <a:buFont typeface="Arial" charset="0"/>
              <a:buNone/>
            </a:pPr>
            <a:r>
              <a:rPr lang="it-IT">
                <a:solidFill>
                  <a:schemeClr val="tx1"/>
                </a:solidFill>
                <a:latin typeface="Arial" charset="0"/>
              </a:rPr>
              <a:t>L’indagine di Customer Satisfaction prevede </a:t>
            </a:r>
            <a:r>
              <a:rPr lang="it-IT" b="1">
                <a:solidFill>
                  <a:schemeClr val="tx1"/>
                </a:solidFill>
                <a:latin typeface="Arial" charset="0"/>
              </a:rPr>
              <a:t>due livelli di misurazione della soddisfazione</a:t>
            </a:r>
            <a:r>
              <a:rPr lang="it-IT">
                <a:solidFill>
                  <a:schemeClr val="tx1"/>
                </a:solidFill>
                <a:latin typeface="Arial" charset="0"/>
              </a:rPr>
              <a:t>:</a:t>
            </a:r>
          </a:p>
          <a:p>
            <a:pPr algn="just">
              <a:lnSpc>
                <a:spcPct val="110000"/>
              </a:lnSpc>
              <a:spcBef>
                <a:spcPct val="20000"/>
              </a:spcBef>
              <a:buFont typeface="Arial" charset="0"/>
              <a:buNone/>
            </a:pPr>
            <a:endParaRPr lang="it-IT">
              <a:solidFill>
                <a:schemeClr val="tx1"/>
              </a:solidFill>
              <a:latin typeface="Arial" charset="0"/>
            </a:endParaRPr>
          </a:p>
          <a:p>
            <a:pPr marL="444500" lvl="1" indent="-265113" algn="just">
              <a:lnSpc>
                <a:spcPct val="110000"/>
              </a:lnSpc>
              <a:spcBef>
                <a:spcPct val="20000"/>
              </a:spcBef>
              <a:buFont typeface="Symbol" pitchFamily="18" charset="2"/>
              <a:buChar char="®"/>
            </a:pPr>
            <a:r>
              <a:rPr lang="it-IT" b="1">
                <a:solidFill>
                  <a:schemeClr val="tx1"/>
                </a:solidFill>
                <a:latin typeface="Arial" charset="0"/>
              </a:rPr>
              <a:t>GIUDIZIO GLOBALE</a:t>
            </a:r>
            <a:r>
              <a:rPr lang="it-IT">
                <a:solidFill>
                  <a:schemeClr val="tx1"/>
                </a:solidFill>
                <a:latin typeface="Arial" charset="0"/>
              </a:rPr>
              <a:t>: voto da 1 a 10 espressione del giudizio “di pancia” dell’utente (“Vorrei che lei esprimesse il suo giudizio globale circa la qualità del servizio idrico fornitole da Acquedotto del Fiora, dando un voto da 1 a 10, dove 1 significa pessimo e 10 ottimo”)</a:t>
            </a:r>
          </a:p>
          <a:p>
            <a:pPr marL="444500" lvl="1" indent="-265113" algn="just">
              <a:lnSpc>
                <a:spcPct val="110000"/>
              </a:lnSpc>
              <a:spcBef>
                <a:spcPct val="20000"/>
              </a:spcBef>
              <a:buFont typeface="Times" pitchFamily="18" charset="0"/>
              <a:buNone/>
            </a:pPr>
            <a:endParaRPr lang="it-IT">
              <a:solidFill>
                <a:schemeClr val="tx1"/>
              </a:solidFill>
              <a:latin typeface="Arial" charset="0"/>
            </a:endParaRPr>
          </a:p>
          <a:p>
            <a:pPr marL="444500" lvl="1" indent="-265113" algn="just">
              <a:lnSpc>
                <a:spcPct val="110000"/>
              </a:lnSpc>
              <a:spcBef>
                <a:spcPct val="20000"/>
              </a:spcBef>
              <a:buFont typeface="Symbol" pitchFamily="18" charset="2"/>
              <a:buChar char="®"/>
            </a:pPr>
            <a:r>
              <a:rPr lang="it-IT" b="1">
                <a:solidFill>
                  <a:schemeClr val="tx1"/>
                </a:solidFill>
                <a:latin typeface="Arial" charset="0"/>
              </a:rPr>
              <a:t>CSI</a:t>
            </a:r>
            <a:r>
              <a:rPr lang="it-IT">
                <a:solidFill>
                  <a:schemeClr val="tx1"/>
                </a:solidFill>
                <a:latin typeface="Arial" charset="0"/>
              </a:rPr>
              <a:t>: Indice sintetico di Customer Satisfaction costruito partendo dal basso, cioè dai giudizi degli utenti sui singoli aspetti del servizio. L’indice si basa sulla percentuale di utenti soddisfatti dei singoli aspetti.</a:t>
            </a:r>
          </a:p>
          <a:p>
            <a:pPr algn="just">
              <a:lnSpc>
                <a:spcPct val="110000"/>
              </a:lnSpc>
              <a:spcBef>
                <a:spcPct val="20000"/>
              </a:spcBef>
              <a:buFont typeface="Arial" charset="0"/>
              <a:buNone/>
            </a:pPr>
            <a:endParaRPr lang="it-IT">
              <a:solidFill>
                <a:schemeClr val="tx1"/>
              </a:solidFill>
              <a:latin typeface="Arial" charset="0"/>
            </a:endParaRPr>
          </a:p>
          <a:p>
            <a:pPr algn="just">
              <a:lnSpc>
                <a:spcPct val="110000"/>
              </a:lnSpc>
              <a:spcBef>
                <a:spcPct val="20000"/>
              </a:spcBef>
              <a:buFont typeface="Arial" charset="0"/>
              <a:buNone/>
            </a:pPr>
            <a:r>
              <a:rPr lang="it-IT">
                <a:solidFill>
                  <a:schemeClr val="tx1"/>
                </a:solidFill>
                <a:latin typeface="Arial" charset="0"/>
              </a:rPr>
              <a:t>Da quest’anno il CSI si arricchisce di un’</a:t>
            </a:r>
            <a:r>
              <a:rPr lang="it-IT" b="1">
                <a:solidFill>
                  <a:schemeClr val="tx1"/>
                </a:solidFill>
                <a:latin typeface="Arial" charset="0"/>
              </a:rPr>
              <a:t>ulteriore</a:t>
            </a:r>
            <a:r>
              <a:rPr lang="it-IT">
                <a:solidFill>
                  <a:schemeClr val="tx1"/>
                </a:solidFill>
                <a:latin typeface="Arial" charset="0"/>
              </a:rPr>
              <a:t> </a:t>
            </a:r>
            <a:r>
              <a:rPr lang="it-IT" b="1">
                <a:solidFill>
                  <a:schemeClr val="tx1"/>
                </a:solidFill>
                <a:latin typeface="Arial" charset="0"/>
              </a:rPr>
              <a:t>informazione</a:t>
            </a:r>
            <a:r>
              <a:rPr lang="it-IT">
                <a:solidFill>
                  <a:schemeClr val="tx1"/>
                </a:solidFill>
                <a:latin typeface="Arial" charset="0"/>
              </a:rPr>
              <a:t>:</a:t>
            </a:r>
          </a:p>
          <a:p>
            <a:pPr algn="just">
              <a:lnSpc>
                <a:spcPct val="110000"/>
              </a:lnSpc>
              <a:spcBef>
                <a:spcPct val="20000"/>
              </a:spcBef>
              <a:buFont typeface="Arial" charset="0"/>
              <a:buNone/>
            </a:pPr>
            <a:endParaRPr lang="it-IT">
              <a:solidFill>
                <a:schemeClr val="tx1"/>
              </a:solidFill>
              <a:latin typeface="Arial" charset="0"/>
            </a:endParaRPr>
          </a:p>
          <a:p>
            <a:pPr marL="444500" lvl="1" indent="-265113" algn="just">
              <a:lnSpc>
                <a:spcPct val="110000"/>
              </a:lnSpc>
              <a:spcBef>
                <a:spcPct val="20000"/>
              </a:spcBef>
              <a:buFont typeface="Symbol" pitchFamily="18" charset="2"/>
              <a:buChar char="®"/>
            </a:pPr>
            <a:r>
              <a:rPr lang="it-IT" b="1">
                <a:solidFill>
                  <a:schemeClr val="tx1"/>
                </a:solidFill>
                <a:latin typeface="Arial" charset="0"/>
              </a:rPr>
              <a:t>CSI – INTENSITÀ DELLA SODDISFAZIONE</a:t>
            </a:r>
            <a:r>
              <a:rPr lang="it-IT">
                <a:solidFill>
                  <a:schemeClr val="tx1"/>
                </a:solidFill>
                <a:latin typeface="Arial" charset="0"/>
              </a:rPr>
              <a:t>: In questo caso l’indice si basa sul voto medio dato dagli utenti ai singoli aspetti. E’ l’indice che tiene conto dell’intensità della soddisfazione o dell’insoddisfazione e permette di evidenziare eventuali criticità o ambiti di miglioramento anche qualora ci fossero livelli di soddisfazione molto alti.</a:t>
            </a:r>
          </a:p>
        </p:txBody>
      </p:sp>
      <p:sp>
        <p:nvSpPr>
          <p:cNvPr id="5" name="Segnaposto numero diapositiva 4"/>
          <p:cNvSpPr>
            <a:spLocks noGrp="1"/>
          </p:cNvSpPr>
          <p:nvPr>
            <p:ph type="sldNum" sz="quarter" idx="10"/>
          </p:nvPr>
        </p:nvSpPr>
        <p:spPr/>
        <p:txBody>
          <a:bodyPr/>
          <a:lstStyle/>
          <a:p>
            <a:pPr>
              <a:defRPr/>
            </a:pPr>
            <a:fld id="{218F5801-86AF-49C6-9BAA-CE751CE26C86}" type="slidenum">
              <a:rPr lang="it-IT" smtClean="0"/>
              <a:pPr>
                <a:defRPr/>
              </a:pPr>
              <a:t>9</a:t>
            </a:fld>
            <a:endParaRPr lang="it-IT"/>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Text Box 3"/>
          <p:cNvSpPr txBox="1">
            <a:spLocks noChangeArrowheads="1"/>
          </p:cNvSpPr>
          <p:nvPr/>
        </p:nvSpPr>
        <p:spPr bwMode="auto">
          <a:xfrm>
            <a:off x="609600" y="692150"/>
            <a:ext cx="8396288"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Sa  indicarmi in quanti Comuni l’acqua  viene erogata dalla stessa Azienda che fornisce il servizio a Lei, ovvero da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a:t>
            </a:r>
            <a:endParaRPr lang="it-IT" sz="1200" dirty="0">
              <a:solidFill>
                <a:schemeClr val="tx1"/>
              </a:solidFill>
              <a:latin typeface="+mn-lt"/>
              <a:cs typeface="Arial" pitchFamily="34" charset="0"/>
            </a:endParaRPr>
          </a:p>
        </p:txBody>
      </p:sp>
      <p:sp>
        <p:nvSpPr>
          <p:cNvPr id="8" name="Segnaposto numero diapositiva 7"/>
          <p:cNvSpPr>
            <a:spLocks noGrp="1"/>
          </p:cNvSpPr>
          <p:nvPr>
            <p:ph type="sldNum" sz="quarter" idx="10"/>
          </p:nvPr>
        </p:nvSpPr>
        <p:spPr/>
        <p:txBody>
          <a:bodyPr/>
          <a:lstStyle/>
          <a:p>
            <a:pPr>
              <a:defRPr/>
            </a:pPr>
            <a:fld id="{6B76E085-1791-48BE-9CAB-F0D367143BFD}" type="slidenum">
              <a:rPr lang="it-IT" smtClean="0"/>
              <a:pPr>
                <a:defRPr/>
              </a:pPr>
              <a:t>90</a:t>
            </a:fld>
            <a:endParaRPr lang="it-IT"/>
          </a:p>
        </p:txBody>
      </p:sp>
      <p:graphicFrame>
        <p:nvGraphicFramePr>
          <p:cNvPr id="499715" name="Object 71"/>
          <p:cNvGraphicFramePr>
            <a:graphicFrameLocks noChangeAspect="1"/>
          </p:cNvGraphicFramePr>
          <p:nvPr/>
        </p:nvGraphicFramePr>
        <p:xfrm>
          <a:off x="4449763" y="1577975"/>
          <a:ext cx="5145087" cy="4448175"/>
        </p:xfrm>
        <a:graphic>
          <a:graphicData uri="http://schemas.openxmlformats.org/presentationml/2006/ole">
            <p:oleObj spid="_x0000_s499715" r:id="rId4" imgW="5145470" imgH="4444369" progId="Excel.Chart.8">
              <p:embed/>
            </p:oleObj>
          </a:graphicData>
        </a:graphic>
      </p:graphicFrame>
      <p:sp>
        <p:nvSpPr>
          <p:cNvPr id="10" name="Text Box 3"/>
          <p:cNvSpPr txBox="1">
            <a:spLocks noChangeArrowheads="1"/>
          </p:cNvSpPr>
          <p:nvPr/>
        </p:nvSpPr>
        <p:spPr bwMode="auto">
          <a:xfrm>
            <a:off x="4067175" y="2133600"/>
            <a:ext cx="4897438" cy="619125"/>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Sa che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 oltre il servizio idrico gestisce anche il servizio di fognatura e depurazione?</a:t>
            </a:r>
            <a:endParaRPr lang="it-IT" sz="1200" dirty="0">
              <a:solidFill>
                <a:schemeClr val="tx1"/>
              </a:solidFill>
              <a:latin typeface="+mn-lt"/>
              <a:cs typeface="Arial" pitchFamily="34" charset="0"/>
            </a:endParaRPr>
          </a:p>
        </p:txBody>
      </p:sp>
      <p:sp>
        <p:nvSpPr>
          <p:cNvPr id="499717"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499718" name="Object 8"/>
          <p:cNvGraphicFramePr>
            <a:graphicFrameLocks noChangeAspect="1"/>
          </p:cNvGraphicFramePr>
          <p:nvPr/>
        </p:nvGraphicFramePr>
        <p:xfrm>
          <a:off x="863600" y="1397000"/>
          <a:ext cx="6731000" cy="4826000"/>
        </p:xfrm>
        <a:graphic>
          <a:graphicData uri="http://schemas.openxmlformats.org/presentationml/2006/ole">
            <p:oleObj spid="_x0000_s499718" r:id="rId5" imgW="6730567" imgH="4828450" progId="Excel.Chart.8">
              <p:embed/>
            </p:oleObj>
          </a:graphicData>
        </a:graphic>
      </p:graphicFrame>
      <p:sp>
        <p:nvSpPr>
          <p:cNvPr id="49971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NOTORIETÀ DELLE SOCIETÀ FORNITRICE DEL SERVIZIO/2 </a:t>
            </a:r>
            <a:endParaRPr lang="it-IT" sz="2100" i="1">
              <a:solidFill>
                <a:srgbClr val="3366CC"/>
              </a:solidFill>
              <a:cs typeface="Arial" charset="0"/>
            </a:endParaRPr>
          </a:p>
        </p:txBody>
      </p:sp>
      <p:sp>
        <p:nvSpPr>
          <p:cNvPr id="14"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NOTORIETÀ DELLA SOCIETÀ</a:t>
            </a:r>
            <a:endParaRPr lang="it-IT" sz="1800" i="1" dirty="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COSTO DEL SERVIZIO IDRICO</a:t>
            </a:r>
            <a:endParaRPr lang="it-IT" sz="2100" i="1">
              <a:solidFill>
                <a:srgbClr val="3366CC"/>
              </a:solidFill>
              <a:cs typeface="Arial" charset="0"/>
            </a:endParaRPr>
          </a:p>
        </p:txBody>
      </p:sp>
      <p:sp>
        <p:nvSpPr>
          <p:cNvPr id="500738"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TARIFFA DEL SERVIZIO IDRICO </a:t>
            </a:r>
          </a:p>
        </p:txBody>
      </p:sp>
      <p:sp>
        <p:nvSpPr>
          <p:cNvPr id="8" name="Segnaposto numero diapositiva 7"/>
          <p:cNvSpPr>
            <a:spLocks noGrp="1"/>
          </p:cNvSpPr>
          <p:nvPr>
            <p:ph type="sldNum" sz="quarter" idx="10"/>
          </p:nvPr>
        </p:nvSpPr>
        <p:spPr/>
        <p:txBody>
          <a:bodyPr/>
          <a:lstStyle/>
          <a:p>
            <a:pPr>
              <a:defRPr/>
            </a:pPr>
            <a:fld id="{6B9A94D9-12BB-4714-A47E-FF40BAE75E75}" type="slidenum">
              <a:rPr lang="it-IT" smtClean="0"/>
              <a:pPr>
                <a:defRPr/>
              </a:pPr>
              <a:t>91</a:t>
            </a:fld>
            <a:endParaRPr lang="it-IT"/>
          </a:p>
        </p:txBody>
      </p:sp>
      <p:graphicFrame>
        <p:nvGraphicFramePr>
          <p:cNvPr id="500740" name="Object 71"/>
          <p:cNvGraphicFramePr>
            <a:graphicFrameLocks noChangeAspect="1"/>
          </p:cNvGraphicFramePr>
          <p:nvPr/>
        </p:nvGraphicFramePr>
        <p:xfrm>
          <a:off x="2720975" y="1146175"/>
          <a:ext cx="5146675" cy="4448175"/>
        </p:xfrm>
        <a:graphic>
          <a:graphicData uri="http://schemas.openxmlformats.org/presentationml/2006/ole">
            <p:oleObj spid="_x0000_s500740" r:id="rId3" imgW="5151566" imgH="4450466" progId="Excel.Chart.8">
              <p:embed/>
            </p:oleObj>
          </a:graphicData>
        </a:graphic>
      </p:graphicFrame>
      <p:sp>
        <p:nvSpPr>
          <p:cNvPr id="10" name="Text Box 3"/>
          <p:cNvSpPr txBox="1">
            <a:spLocks noChangeArrowheads="1"/>
          </p:cNvSpPr>
          <p:nvPr/>
        </p:nvSpPr>
        <p:spPr bwMode="auto">
          <a:xfrm>
            <a:off x="1042988" y="857250"/>
            <a:ext cx="74898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Rispetto alla qualità del servizio che riceve il costo sostenuto dalla sua famiglia per il servizio di fornitura dell’acqua le sembra:</a:t>
            </a:r>
          </a:p>
        </p:txBody>
      </p:sp>
      <p:sp>
        <p:nvSpPr>
          <p:cNvPr id="50074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Text Box 3"/>
          <p:cNvSpPr txBox="1">
            <a:spLocks noChangeArrowheads="1"/>
          </p:cNvSpPr>
          <p:nvPr/>
        </p:nvSpPr>
        <p:spPr bwMode="auto">
          <a:xfrm>
            <a:off x="684213" y="692150"/>
            <a:ext cx="39592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Quali aspetti del servizio fornito ritiene che debbano essere migliorati ?(risposta multipla)</a:t>
            </a:r>
          </a:p>
        </p:txBody>
      </p:sp>
      <p:sp>
        <p:nvSpPr>
          <p:cNvPr id="50176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ASPETTI DEL SERVIZIO DA MIGLIORARE</a:t>
            </a: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NOTORIETÀ DELLA SOCIETÀ</a:t>
            </a:r>
            <a:endParaRPr lang="it-IT" sz="1800" i="1">
              <a:solidFill>
                <a:schemeClr val="bg1"/>
              </a:solidFill>
              <a:effectLst>
                <a:outerShdw blurRad="38100" dist="38100" dir="2700000" algn="tl">
                  <a:srgbClr val="C0C0C0"/>
                </a:outerShdw>
              </a:effectLst>
            </a:endParaRPr>
          </a:p>
        </p:txBody>
      </p:sp>
      <p:graphicFrame>
        <p:nvGraphicFramePr>
          <p:cNvPr id="501764" name="Object 8"/>
          <p:cNvGraphicFramePr>
            <a:graphicFrameLocks noChangeAspect="1"/>
          </p:cNvGraphicFramePr>
          <p:nvPr/>
        </p:nvGraphicFramePr>
        <p:xfrm>
          <a:off x="711200" y="1168400"/>
          <a:ext cx="8483600" cy="5046663"/>
        </p:xfrm>
        <a:graphic>
          <a:graphicData uri="http://schemas.openxmlformats.org/presentationml/2006/ole">
            <p:oleObj spid="_x0000_s501764" r:id="rId4" imgW="8480271" imgH="5047925" progId="Excel.Chart.8">
              <p:embed/>
            </p:oleObj>
          </a:graphicData>
        </a:graphic>
      </p:graphicFrame>
      <p:sp>
        <p:nvSpPr>
          <p:cNvPr id="8" name="Segnaposto numero diapositiva 7"/>
          <p:cNvSpPr>
            <a:spLocks noGrp="1"/>
          </p:cNvSpPr>
          <p:nvPr>
            <p:ph type="sldNum" sz="quarter" idx="10"/>
          </p:nvPr>
        </p:nvSpPr>
        <p:spPr/>
        <p:txBody>
          <a:bodyPr/>
          <a:lstStyle/>
          <a:p>
            <a:pPr>
              <a:defRPr/>
            </a:pPr>
            <a:fld id="{89F4AFE8-07EF-4D7E-A5DF-085866EE128A}" type="slidenum">
              <a:rPr lang="it-IT" smtClean="0"/>
              <a:pPr>
                <a:defRPr/>
              </a:pPr>
              <a:t>92</a:t>
            </a:fld>
            <a:endParaRPr lang="it-IT"/>
          </a:p>
        </p:txBody>
      </p:sp>
      <p:sp>
        <p:nvSpPr>
          <p:cNvPr id="501766"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9" name="Text Box 3"/>
          <p:cNvSpPr txBox="1">
            <a:spLocks noChangeArrowheads="1"/>
          </p:cNvSpPr>
          <p:nvPr/>
        </p:nvSpPr>
        <p:spPr bwMode="auto">
          <a:xfrm>
            <a:off x="5183188" y="685800"/>
            <a:ext cx="3960812"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Sarebbe disposto a pagare di più per ottenere i miglioramenti richiesti?</a:t>
            </a:r>
            <a:endParaRPr lang="it-IT" sz="1200" dirty="0">
              <a:solidFill>
                <a:schemeClr val="tx1"/>
              </a:solidFill>
              <a:latin typeface="+mn-lt"/>
              <a:cs typeface="Arial" pitchFamily="34" charset="0"/>
            </a:endParaRPr>
          </a:p>
        </p:txBody>
      </p:sp>
      <p:graphicFrame>
        <p:nvGraphicFramePr>
          <p:cNvPr id="501768" name="Object 6"/>
          <p:cNvGraphicFramePr>
            <a:graphicFrameLocks noGrp="1" noChangeAspect="1"/>
          </p:cNvGraphicFramePr>
          <p:nvPr/>
        </p:nvGraphicFramePr>
        <p:xfrm>
          <a:off x="4521200" y="930275"/>
          <a:ext cx="5035550" cy="4757738"/>
        </p:xfrm>
        <a:graphic>
          <a:graphicData uri="http://schemas.openxmlformats.org/presentationml/2006/ole">
            <p:oleObj spid="_x0000_s501768" r:id="rId5" imgW="5035732" imgH="4755292" progId="Excel.Chart.8">
              <p:embed/>
            </p:oleObj>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5"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La qualità e l’uso dell’acqua</a:t>
            </a:r>
          </a:p>
        </p:txBody>
      </p:sp>
      <p:sp>
        <p:nvSpPr>
          <p:cNvPr id="3" name="Segnaposto numero diapositiva 2"/>
          <p:cNvSpPr>
            <a:spLocks noGrp="1"/>
          </p:cNvSpPr>
          <p:nvPr>
            <p:ph type="sldNum" sz="quarter" idx="10"/>
          </p:nvPr>
        </p:nvSpPr>
        <p:spPr/>
        <p:txBody>
          <a:bodyPr/>
          <a:lstStyle/>
          <a:p>
            <a:pPr>
              <a:defRPr/>
            </a:pPr>
            <a:fld id="{3DE531FA-B67C-410A-B4CF-85C9920F2C0D}" type="slidenum">
              <a:rPr lang="it-IT" smtClean="0"/>
              <a:pPr>
                <a:defRPr/>
              </a:pPr>
              <a:t>93</a:t>
            </a:fld>
            <a:endParaRPr lang="it-IT"/>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Text Box 3"/>
          <p:cNvSpPr txBox="1">
            <a:spLocks noChangeArrowheads="1"/>
          </p:cNvSpPr>
          <p:nvPr/>
        </p:nvSpPr>
        <p:spPr bwMode="auto">
          <a:xfrm>
            <a:off x="747713" y="995363"/>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3"/>
              </a:buBlip>
              <a:defRPr/>
            </a:pPr>
            <a:r>
              <a:rPr lang="it-IT" sz="1200" dirty="0">
                <a:solidFill>
                  <a:schemeClr val="tx1"/>
                </a:solidFill>
                <a:latin typeface="+mn-lt"/>
                <a:cs typeface="Arial" pitchFamily="34" charset="0"/>
              </a:rPr>
              <a:t>Considerando complessivamente </a:t>
            </a:r>
            <a:r>
              <a:rPr lang="it-IT" sz="1200" dirty="0">
                <a:solidFill>
                  <a:schemeClr val="tx1"/>
                </a:solidFill>
                <a:latin typeface="+mn-lt"/>
                <a:cs typeface="Arial" pitchFamily="34" charset="0"/>
              </a:rPr>
              <a:t>la qualità dell’acqua </a:t>
            </a:r>
            <a:r>
              <a:rPr lang="it-IT" sz="1200" dirty="0">
                <a:solidFill>
                  <a:schemeClr val="tx1"/>
                </a:solidFill>
                <a:latin typeface="+mn-lt"/>
                <a:cs typeface="Arial" pitchFamily="34" charset="0"/>
              </a:rPr>
              <a:t>potabile distribuita negli ultimi 6 mesi, che voto dà ad Acquedotto del Fiora Spa da 1 a 10, dove 1 significa pessimo e 10 ottimo? </a:t>
            </a:r>
          </a:p>
        </p:txBody>
      </p:sp>
      <p:sp>
        <p:nvSpPr>
          <p:cNvPr id="50381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SULLA QUALITÀ DELL’ACQUA</a:t>
            </a:r>
            <a:br>
              <a:rPr lang="it-IT" sz="2100">
                <a:solidFill>
                  <a:srgbClr val="3366CC"/>
                </a:solidFill>
                <a:cs typeface="Arial" charset="0"/>
              </a:rPr>
            </a:br>
            <a:r>
              <a:rPr lang="it-IT" sz="2100" i="1">
                <a:solidFill>
                  <a:srgbClr val="3366CC"/>
                </a:solidFill>
                <a:cs typeface="Arial" charset="0"/>
              </a:rPr>
              <a:t>TREND</a:t>
            </a:r>
          </a:p>
        </p:txBody>
      </p:sp>
      <p:graphicFrame>
        <p:nvGraphicFramePr>
          <p:cNvPr id="503811" name="Object 71"/>
          <p:cNvGraphicFramePr>
            <a:graphicFrameLocks noChangeAspect="1"/>
          </p:cNvGraphicFramePr>
          <p:nvPr/>
        </p:nvGraphicFramePr>
        <p:xfrm>
          <a:off x="658813" y="1549400"/>
          <a:ext cx="8494712" cy="4673600"/>
        </p:xfrm>
        <a:graphic>
          <a:graphicData uri="http://schemas.openxmlformats.org/presentationml/2006/ole">
            <p:oleObj spid="_x0000_s503811" r:id="rId4" imgW="8498561" imgH="4676037" progId="Excel.Chart.8">
              <p:embed/>
            </p:oleObj>
          </a:graphicData>
        </a:graphic>
      </p:graphicFrame>
      <p:sp>
        <p:nvSpPr>
          <p:cNvPr id="503812" name="Rectangle 5"/>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QUALITÀ DELL’ACQUA</a:t>
            </a:r>
            <a:br>
              <a:rPr lang="it-IT" sz="1800" dirty="0">
                <a:solidFill>
                  <a:schemeClr val="bg1"/>
                </a:solidFill>
              </a:rPr>
            </a:br>
            <a:r>
              <a:rPr lang="it-IT" sz="1800" i="1" dirty="0">
                <a:solidFill>
                  <a:schemeClr val="bg1"/>
                </a:solidFill>
              </a:rPr>
              <a:t>Soddisfazione </a:t>
            </a:r>
            <a:r>
              <a:rPr lang="it-IT" sz="1800" i="1" dirty="0" err="1">
                <a:solidFill>
                  <a:schemeClr val="bg1"/>
                </a:solidFill>
              </a:rPr>
              <a:t>sub-overall</a:t>
            </a:r>
            <a:endParaRPr lang="it-IT" sz="1800" i="1" dirty="0">
              <a:solidFill>
                <a:schemeClr val="bg1"/>
              </a:solidFill>
              <a:effectLst>
                <a:outerShdw blurRad="38100" dist="38100" dir="2700000" algn="tl">
                  <a:srgbClr val="C0C0C0"/>
                </a:outerShdw>
              </a:effectLst>
            </a:endParaRPr>
          </a:p>
        </p:txBody>
      </p:sp>
      <p:sp>
        <p:nvSpPr>
          <p:cNvPr id="8" name="Segnaposto numero diapositiva 7"/>
          <p:cNvSpPr>
            <a:spLocks noGrp="1"/>
          </p:cNvSpPr>
          <p:nvPr>
            <p:ph type="sldNum" sz="quarter" idx="10"/>
          </p:nvPr>
        </p:nvSpPr>
        <p:spPr/>
        <p:txBody>
          <a:bodyPr/>
          <a:lstStyle/>
          <a:p>
            <a:pPr>
              <a:defRPr/>
            </a:pPr>
            <a:fld id="{61F07689-BE41-4587-8901-76E812F99870}" type="slidenum">
              <a:rPr lang="it-IT" smtClean="0"/>
              <a:pPr>
                <a:defRPr/>
              </a:pPr>
              <a:t>94</a:t>
            </a:fld>
            <a:endParaRPr lang="it-IT"/>
          </a:p>
        </p:txBody>
      </p:sp>
      <p:sp>
        <p:nvSpPr>
          <p:cNvPr id="503815"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SULLA QUALITÀ DELL’ACQUA</a:t>
            </a:r>
            <a:br>
              <a:rPr lang="it-IT" sz="2100">
                <a:solidFill>
                  <a:srgbClr val="3366CC"/>
                </a:solidFill>
                <a:cs typeface="Arial" charset="0"/>
              </a:rPr>
            </a:br>
            <a:r>
              <a:rPr lang="it-IT" sz="2100" i="1">
                <a:solidFill>
                  <a:srgbClr val="3366CC"/>
                </a:solidFill>
                <a:cs typeface="Arial" charset="0"/>
              </a:rPr>
              <a:t>2° SEMESTRE 2012 – PER ZONA</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QUALITÀ DELL’ACQUA</a:t>
            </a:r>
            <a:br>
              <a:rPr lang="it-IT" sz="1800">
                <a:solidFill>
                  <a:schemeClr val="bg1"/>
                </a:solidFill>
              </a:rPr>
            </a:br>
            <a:r>
              <a:rPr lang="it-IT" sz="1800" i="1">
                <a:solidFill>
                  <a:schemeClr val="bg1"/>
                </a:solidFill>
              </a:rPr>
              <a:t>Soddisfazione sub-overall</a:t>
            </a:r>
            <a:endParaRPr lang="it-IT" sz="1800" i="1">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87A64A19-D974-4741-824A-AA4B2AF1431D}" type="slidenum">
              <a:rPr lang="it-IT" smtClean="0"/>
              <a:pPr>
                <a:defRPr/>
              </a:pPr>
              <a:t>95</a:t>
            </a:fld>
            <a:endParaRPr lang="it-IT"/>
          </a:p>
        </p:txBody>
      </p:sp>
      <p:sp>
        <p:nvSpPr>
          <p:cNvPr id="9" name="Text Box 3"/>
          <p:cNvSpPr txBox="1">
            <a:spLocks noChangeArrowheads="1"/>
          </p:cNvSpPr>
          <p:nvPr/>
        </p:nvSpPr>
        <p:spPr bwMode="auto">
          <a:xfrm>
            <a:off x="747713" y="995363"/>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a:t>
            </a:r>
            <a:r>
              <a:rPr lang="it-IT" sz="1200" dirty="0">
                <a:solidFill>
                  <a:schemeClr val="tx1"/>
                </a:solidFill>
                <a:latin typeface="+mn-lt"/>
                <a:cs typeface="Arial" pitchFamily="34" charset="0"/>
              </a:rPr>
              <a:t>la qualità dell’acqua </a:t>
            </a:r>
            <a:r>
              <a:rPr lang="it-IT" sz="1200" dirty="0">
                <a:solidFill>
                  <a:schemeClr val="tx1"/>
                </a:solidFill>
                <a:latin typeface="+mn-lt"/>
                <a:cs typeface="Arial" pitchFamily="34" charset="0"/>
              </a:rPr>
              <a:t>potabile distribuita negli ultimi 6 mesi, che voto dà ad Acquedotto del Fiora Spa da 1 a 10, dove 1 significa pessimo e 10 ottimo? </a:t>
            </a:r>
          </a:p>
        </p:txBody>
      </p:sp>
      <p:graphicFrame>
        <p:nvGraphicFramePr>
          <p:cNvPr id="10" name="Group 107"/>
          <p:cNvGraphicFramePr>
            <a:graphicFrameLocks noGrp="1"/>
          </p:cNvGraphicFramePr>
          <p:nvPr/>
        </p:nvGraphicFramePr>
        <p:xfrm>
          <a:off x="1500188" y="1920875"/>
          <a:ext cx="6961187" cy="3724275"/>
        </p:xfrm>
        <a:graphic>
          <a:graphicData uri="http://schemas.openxmlformats.org/drawingml/2006/table">
            <a:tbl>
              <a:tblPr/>
              <a:tblGrid>
                <a:gridCol w="1634797"/>
                <a:gridCol w="1331585"/>
                <a:gridCol w="1331585"/>
                <a:gridCol w="1331585"/>
                <a:gridCol w="1331585"/>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742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9</a:t>
                      </a:r>
                      <a:r>
                        <a:rPr kumimoji="0" lang="it-IT" sz="1200" b="0" i="0" u="none" strike="noStrike" cap="none" normalizeH="0" baseline="0" dirty="0" smtClean="0">
                          <a:ln>
                            <a:noFill/>
                          </a:ln>
                          <a:solidFill>
                            <a:schemeClr val="tx1"/>
                          </a:solidFill>
                          <a:effectLst/>
                          <a:latin typeface="Arial" pitchFamily="34" charset="0"/>
                        </a:rPr>
                        <a:t>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en-US" sz="1400" b="1" u="none" strike="noStrike" dirty="0">
                          <a:effectLst/>
                        </a:rPr>
                        <a:t>13%</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en-US" sz="1400" u="none" strike="noStrike" dirty="0">
                          <a:effectLst/>
                        </a:rPr>
                        <a:t>10%</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en-US" sz="1400" u="none" strike="noStrike" dirty="0">
                          <a:effectLst/>
                        </a:rPr>
                        <a:t>18%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en-US" sz="1400" u="none" strike="noStrike">
                          <a:effectLst/>
                        </a:rPr>
                        <a:t>12%</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en-US" sz="1400" b="1" u="none" strike="noStrike" dirty="0">
                          <a:effectLst/>
                        </a:rPr>
                        <a:t>28%</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en-US" sz="1400" u="none" strike="noStrike">
                          <a:effectLst/>
                        </a:rPr>
                        <a:t>29%</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en-US" sz="1400" u="none" strike="noStrike" dirty="0">
                          <a:effectLst/>
                        </a:rPr>
                        <a:t>24%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en-US" sz="1400" u="none" strike="noStrike" dirty="0">
                          <a:effectLst/>
                        </a:rPr>
                        <a:t>30%</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en-US" sz="1400" b="1" u="none" strike="noStrike" dirty="0" smtClean="0">
                          <a:effectLst/>
                        </a:rPr>
                        <a:t>41%</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en-US" sz="1400" u="none" strike="noStrike">
                          <a:effectLst/>
                        </a:rPr>
                        <a:t>40%</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en-US" sz="1400" u="none" strike="noStrike" dirty="0" smtClean="0">
                          <a:effectLst/>
                        </a:rPr>
                        <a:t>44%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en-US" sz="1400" u="none" strike="noStrike" dirty="0">
                          <a:effectLst/>
                        </a:rPr>
                        <a:t>43%</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en-US" sz="1400" b="1" u="none" strike="noStrike" dirty="0">
                          <a:effectLst/>
                        </a:rPr>
                        <a:t>18%</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en-US" sz="1400" u="none" strike="noStrike">
                          <a:effectLst/>
                        </a:rPr>
                        <a:t>21%</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en-US" sz="1400" u="none" strike="noStrike">
                          <a:effectLst/>
                        </a:rPr>
                        <a:t>14%</a:t>
                      </a:r>
                      <a:endParaRPr lang="en-US" sz="1400" b="0" i="0" u="none" strike="noStrike">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en-US" sz="1400" u="none" strike="noStrike" dirty="0">
                          <a:effectLst/>
                        </a:rPr>
                        <a:t>15%</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7,0</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t"/>
                      <a:r>
                        <a:rPr lang="en-US" sz="1400" b="1" i="0" u="none" strike="noStrike" dirty="0">
                          <a:solidFill>
                            <a:srgbClr val="000000"/>
                          </a:solidFill>
                          <a:effectLst/>
                          <a:latin typeface="Arial" panose="020B0604020202020204" pitchFamily="34" charset="0"/>
                        </a:rPr>
                        <a:t>6.8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t"/>
                      <a:r>
                        <a:rPr lang="en-US" sz="1400" b="1" i="0" u="none" strike="noStrike" dirty="0">
                          <a:solidFill>
                            <a:srgbClr val="000000"/>
                          </a:solidFill>
                          <a:effectLst/>
                          <a:latin typeface="Arial" panose="020B0604020202020204" pitchFamily="34" charset="0"/>
                        </a:rPr>
                        <a:t>7.1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t"/>
                      <a:r>
                        <a:rPr lang="en-US" sz="1400" b="1" i="0" u="none" strike="noStrike" dirty="0">
                          <a:solidFill>
                            <a:srgbClr val="000000"/>
                          </a:solidFill>
                          <a:effectLst/>
                          <a:latin typeface="Arial" panose="020B0604020202020204" pitchFamily="34" charset="0"/>
                        </a:rPr>
                        <a:t>7.1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50488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504882" name="Rettangolo 7"/>
          <p:cNvSpPr>
            <a:spLocks noChangeArrowheads="1"/>
          </p:cNvSpPr>
          <p:nvPr/>
        </p:nvSpPr>
        <p:spPr bwMode="auto">
          <a:xfrm>
            <a:off x="6696075" y="6019800"/>
            <a:ext cx="1044575" cy="307975"/>
          </a:xfrm>
          <a:prstGeom prst="rect">
            <a:avLst/>
          </a:prstGeom>
          <a:noFill/>
          <a:ln w="9525">
            <a:noFill/>
            <a:miter lim="800000"/>
            <a:headEnd/>
            <a:tailEnd/>
          </a:ln>
        </p:spPr>
        <p:txBody>
          <a:bodyPr wrap="none">
            <a:spAutoFit/>
          </a:bodyPr>
          <a:lstStyle/>
          <a:p>
            <a:r>
              <a:rPr lang="it-IT"/>
              <a:t>invece di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ext Box 3"/>
          <p:cNvSpPr txBox="1">
            <a:spLocks noChangeArrowheads="1"/>
          </p:cNvSpPr>
          <p:nvPr/>
        </p:nvSpPr>
        <p:spPr bwMode="auto">
          <a:xfrm>
            <a:off x="747713" y="1000125"/>
            <a:ext cx="8396287"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Sempre considerando gli aspetti di qualità </a:t>
            </a:r>
            <a:r>
              <a:rPr lang="it-IT" sz="1200" dirty="0">
                <a:solidFill>
                  <a:schemeClr val="tx1"/>
                </a:solidFill>
                <a:latin typeface="+mn-lt"/>
                <a:cs typeface="Arial" pitchFamily="34" charset="0"/>
              </a:rPr>
              <a:t>dell’acqua, </a:t>
            </a:r>
            <a:r>
              <a:rPr lang="it-IT" sz="1200" dirty="0">
                <a:solidFill>
                  <a:schemeClr val="tx1"/>
                </a:solidFill>
                <a:latin typeface="+mn-lt"/>
                <a:cs typeface="Arial" pitchFamily="34" charset="0"/>
              </a:rPr>
              <a:t>ritiene che il servizio …</a:t>
            </a:r>
          </a:p>
        </p:txBody>
      </p:sp>
      <p:graphicFrame>
        <p:nvGraphicFramePr>
          <p:cNvPr id="505858" name="Object 71"/>
          <p:cNvGraphicFramePr>
            <a:graphicFrameLocks noChangeAspect="1"/>
          </p:cNvGraphicFramePr>
          <p:nvPr/>
        </p:nvGraphicFramePr>
        <p:xfrm>
          <a:off x="1339850" y="1625600"/>
          <a:ext cx="5703888" cy="4570413"/>
        </p:xfrm>
        <a:graphic>
          <a:graphicData uri="http://schemas.openxmlformats.org/presentationml/2006/ole">
            <p:oleObj spid="_x0000_s505858" r:id="rId4" imgW="5700254" imgH="4566300" progId="Excel.Chart.8">
              <p:embed/>
            </p:oleObj>
          </a:graphicData>
        </a:graphic>
      </p:graphicFrame>
      <p:sp>
        <p:nvSpPr>
          <p:cNvPr id="505859" name="Rectangle 4"/>
          <p:cNvSpPr>
            <a:spLocks noChangeArrowheads="1"/>
          </p:cNvSpPr>
          <p:nvPr/>
        </p:nvSpPr>
        <p:spPr bwMode="auto">
          <a:xfrm>
            <a:off x="7153275" y="1655763"/>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SUPERI LE ASPETTATIVE</a:t>
            </a:r>
          </a:p>
        </p:txBody>
      </p:sp>
      <p:sp>
        <p:nvSpPr>
          <p:cNvPr id="505860" name="Rectangle 5"/>
          <p:cNvSpPr>
            <a:spLocks noChangeArrowheads="1"/>
          </p:cNvSpPr>
          <p:nvPr/>
        </p:nvSpPr>
        <p:spPr bwMode="auto">
          <a:xfrm>
            <a:off x="7159625" y="3127375"/>
            <a:ext cx="1728788"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505861" name="Rectangle 6"/>
          <p:cNvSpPr>
            <a:spLocks noChangeArrowheads="1"/>
          </p:cNvSpPr>
          <p:nvPr/>
        </p:nvSpPr>
        <p:spPr bwMode="auto">
          <a:xfrm>
            <a:off x="7159625" y="5084763"/>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50586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SULLA QUALITÀ DELL’ACQUA</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QUALITÀ DELL’ACQUA</a:t>
            </a:r>
            <a:br>
              <a:rPr lang="it-IT" sz="1800">
                <a:solidFill>
                  <a:schemeClr val="bg1"/>
                </a:solidFill>
              </a:rPr>
            </a:br>
            <a:r>
              <a:rPr lang="it-IT" sz="1800" i="1">
                <a:solidFill>
                  <a:schemeClr val="bg1"/>
                </a:solidFill>
              </a:rPr>
              <a:t>Aspettative</a:t>
            </a:r>
            <a:endParaRPr lang="it-IT" sz="1800" i="1">
              <a:solidFill>
                <a:schemeClr val="bg1"/>
              </a:solidFill>
              <a:effectLst>
                <a:outerShdw blurRad="38100" dist="38100" dir="2700000" algn="tl">
                  <a:srgbClr val="C0C0C0"/>
                </a:outerShdw>
              </a:effectLst>
            </a:endParaRPr>
          </a:p>
        </p:txBody>
      </p:sp>
      <p:sp>
        <p:nvSpPr>
          <p:cNvPr id="11" name="Segnaposto numero diapositiva 10"/>
          <p:cNvSpPr>
            <a:spLocks noGrp="1"/>
          </p:cNvSpPr>
          <p:nvPr>
            <p:ph type="sldNum" sz="quarter" idx="10"/>
          </p:nvPr>
        </p:nvSpPr>
        <p:spPr/>
        <p:txBody>
          <a:bodyPr/>
          <a:lstStyle/>
          <a:p>
            <a:pPr>
              <a:defRPr/>
            </a:pPr>
            <a:fld id="{976C5999-9E3C-4A14-9566-63A7B18C9D21}" type="slidenum">
              <a:rPr lang="it-IT" smtClean="0"/>
              <a:pPr>
                <a:defRPr/>
              </a:pPr>
              <a:t>96</a:t>
            </a:fld>
            <a:endParaRPr lang="it-IT"/>
          </a:p>
        </p:txBody>
      </p:sp>
      <p:sp>
        <p:nvSpPr>
          <p:cNvPr id="505865"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5" name="Text Box 3"/>
          <p:cNvSpPr txBox="1">
            <a:spLocks noChangeArrowheads="1"/>
          </p:cNvSpPr>
          <p:nvPr/>
        </p:nvSpPr>
        <p:spPr bwMode="auto">
          <a:xfrm>
            <a:off x="747713" y="1000125"/>
            <a:ext cx="8396287"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3"/>
              </a:buBlip>
              <a:defRPr/>
            </a:pPr>
            <a:r>
              <a:rPr lang="it-IT" sz="1200" dirty="0">
                <a:solidFill>
                  <a:schemeClr val="tx1"/>
                </a:solidFill>
                <a:latin typeface="+mn-lt"/>
                <a:cs typeface="Arial" pitchFamily="34" charset="0"/>
              </a:rPr>
              <a:t>Parliamo dell’utilizzo dell’acqua potabile. Lei beve l’acqua del rubinetto regolarmente, qualche volta o non la beve mai?</a:t>
            </a:r>
          </a:p>
        </p:txBody>
      </p:sp>
      <p:sp>
        <p:nvSpPr>
          <p:cNvPr id="50688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USO DELL’ACQUA</a:t>
            </a:r>
            <a:br>
              <a:rPr lang="it-IT" sz="2100">
                <a:solidFill>
                  <a:srgbClr val="3366CC"/>
                </a:solidFill>
                <a:cs typeface="Arial" charset="0"/>
              </a:rPr>
            </a:br>
            <a:r>
              <a:rPr lang="it-IT" sz="2100" i="1">
                <a:solidFill>
                  <a:srgbClr val="3366CC"/>
                </a:solidFill>
                <a:cs typeface="Arial" charset="0"/>
              </a:rPr>
              <a:t>2° SEMESTRE 2012</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sp>
        <p:nvSpPr>
          <p:cNvPr id="9" name="Segnaposto numero diapositiva 8"/>
          <p:cNvSpPr>
            <a:spLocks noGrp="1"/>
          </p:cNvSpPr>
          <p:nvPr>
            <p:ph type="sldNum" sz="quarter" idx="10"/>
          </p:nvPr>
        </p:nvSpPr>
        <p:spPr/>
        <p:txBody>
          <a:bodyPr/>
          <a:lstStyle/>
          <a:p>
            <a:pPr>
              <a:defRPr/>
            </a:pPr>
            <a:fld id="{2AC54B63-380E-4367-99DD-FA13A27FB5D2}" type="slidenum">
              <a:rPr lang="it-IT" smtClean="0"/>
              <a:pPr>
                <a:defRPr/>
              </a:pPr>
              <a:t>97</a:t>
            </a:fld>
            <a:endParaRPr lang="it-IT"/>
          </a:p>
        </p:txBody>
      </p:sp>
      <p:graphicFrame>
        <p:nvGraphicFramePr>
          <p:cNvPr id="506885" name="Object 8"/>
          <p:cNvGraphicFramePr>
            <a:graphicFrameLocks noChangeAspect="1"/>
          </p:cNvGraphicFramePr>
          <p:nvPr/>
        </p:nvGraphicFramePr>
        <p:xfrm>
          <a:off x="787400" y="1384300"/>
          <a:ext cx="6788150" cy="4610100"/>
        </p:xfrm>
        <a:graphic>
          <a:graphicData uri="http://schemas.openxmlformats.org/presentationml/2006/ole">
            <p:oleObj spid="_x0000_s506885" r:id="rId4" imgW="6791533" imgH="4608975" progId="Excel.Chart.8">
              <p:embed/>
            </p:oleObj>
          </a:graphicData>
        </a:graphic>
      </p:graphicFrame>
      <p:graphicFrame>
        <p:nvGraphicFramePr>
          <p:cNvPr id="13" name="Group 56"/>
          <p:cNvGraphicFramePr>
            <a:graphicFrameLocks noGrp="1"/>
          </p:cNvGraphicFramePr>
          <p:nvPr/>
        </p:nvGraphicFramePr>
        <p:xfrm>
          <a:off x="5003800" y="4365625"/>
          <a:ext cx="3749675" cy="1565275"/>
        </p:xfrm>
        <a:graphic>
          <a:graphicData uri="http://schemas.openxmlformats.org/drawingml/2006/table">
            <a:tbl>
              <a:tblPr/>
              <a:tblGrid>
                <a:gridCol w="3179850"/>
                <a:gridCol w="569820"/>
              </a:tblGrid>
              <a:tr h="366713">
                <a:tc gridSpan="2">
                  <a:txBody>
                    <a:bodyPr/>
                    <a:lstStyle/>
                    <a:p>
                      <a:pPr marL="355600" marR="0" lvl="0" indent="-266700" algn="l" defTabSz="914400" rtl="0" eaLnBrk="1" fontAlgn="base" latinLnBrk="0" hangingPunct="1">
                        <a:lnSpc>
                          <a:spcPct val="100000"/>
                        </a:lnSpc>
                        <a:spcBef>
                          <a:spcPct val="20000"/>
                        </a:spcBef>
                        <a:spcAft>
                          <a:spcPct val="0"/>
                        </a:spcAft>
                        <a:buClrTx/>
                        <a:buSzTx/>
                        <a:buFont typeface="Arial" charset="0"/>
                        <a:buBlip>
                          <a:blip r:embed="rId3"/>
                        </a:buBlip>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Perché non beve mai l’acqua del rubinetto? (risposta multipla)</a:t>
                      </a:r>
                    </a:p>
                  </a:txBody>
                  <a:tcPr marL="90000" marR="90000" marT="46800" marB="46800"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19050" cap="flat" cmpd="sng" algn="ctr">
                      <a:solidFill>
                        <a:srgbClr val="0066FF"/>
                      </a:solidFill>
                      <a:prstDash val="solid"/>
                      <a:round/>
                      <a:headEnd type="none" w="med" len="med"/>
                      <a:tailEnd type="none" w="med" len="med"/>
                    </a:lnB>
                    <a:lnTlToBr>
                      <a:noFill/>
                    </a:lnTlToBr>
                    <a:lnBlToTr>
                      <a:noFill/>
                    </a:lnBlToTr>
                    <a:noFill/>
                  </a:tcPr>
                </a:tc>
                <a:tc hMerge="1">
                  <a:txBody>
                    <a:bodyPr/>
                    <a:lstStyle/>
                    <a:p>
                      <a:endParaRPr lang="it-IT"/>
                    </a:p>
                  </a:txBody>
                  <a:tcPr/>
                </a:tc>
              </a:tr>
              <a:tr h="2238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Non mi piace il suo sapore</a:t>
                      </a:r>
                    </a:p>
                  </a:txBody>
                  <a:tcPr marL="90000" marR="90000" marT="46800" marB="46800" horzOverflow="overflow">
                    <a:lnL w="28575" cap="flat" cmpd="sng" algn="ctr">
                      <a:solidFill>
                        <a:schemeClr val="hlink"/>
                      </a:solidFill>
                      <a:prstDash val="solid"/>
                      <a:round/>
                      <a:headEnd type="none" w="med" len="med"/>
                      <a:tailEnd type="none" w="med" len="med"/>
                    </a:lnL>
                    <a:lnR w="3175" cap="flat" cmpd="sng" algn="ctr">
                      <a:solidFill>
                        <a:srgbClr val="0066FF"/>
                      </a:solidFill>
                      <a:prstDash val="sysDash"/>
                      <a:round/>
                      <a:headEnd type="none" w="med" len="med"/>
                      <a:tailEnd type="none" w="med" len="med"/>
                    </a:lnR>
                    <a:lnT w="19050" cap="flat" cmpd="sng" algn="ctr">
                      <a:solidFill>
                        <a:srgbClr val="0066FF"/>
                      </a:solidFill>
                      <a:prstDash val="solid"/>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48%</a:t>
                      </a:r>
                    </a:p>
                  </a:txBody>
                  <a:tcPr marL="90000" marR="90000" marT="46800" marB="46800" horzOverflow="overflow">
                    <a:lnL w="3175" cap="flat" cmpd="sng" algn="ctr">
                      <a:solidFill>
                        <a:srgbClr val="0066FF"/>
                      </a:solidFill>
                      <a:prstDash val="sysDash"/>
                      <a:round/>
                      <a:headEnd type="none" w="med" len="med"/>
                      <a:tailEnd type="none" w="med" len="med"/>
                    </a:lnL>
                    <a:lnR w="28575" cap="flat" cmpd="sng" algn="ctr">
                      <a:solidFill>
                        <a:schemeClr val="hlink"/>
                      </a:solidFill>
                      <a:prstDash val="solid"/>
                      <a:round/>
                      <a:headEnd type="none" w="med" len="med"/>
                      <a:tailEnd type="none" w="med" len="med"/>
                    </a:lnR>
                    <a:lnT w="19050" cap="flat" cmpd="sng" algn="ctr">
                      <a:solidFill>
                        <a:srgbClr val="0066FF"/>
                      </a:solidFill>
                      <a:prstDash val="solid"/>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r>
              <a:tr h="223838">
                <a:tc>
                  <a:txBody>
                    <a:bodyPr/>
                    <a:lstStyle/>
                    <a:p>
                      <a:pPr marL="0" marR="0" lvl="0" indent="0" algn="just"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Times New Roman" pitchFamily="18" charset="0"/>
                        </a:rPr>
                        <a:t>Sono abituato a bere l'acqua minerale</a:t>
                      </a:r>
                    </a:p>
                  </a:txBody>
                  <a:tcPr marL="90000" marR="90000" marT="46800" marB="46800" horzOverflow="overflow">
                    <a:lnL w="28575" cap="flat" cmpd="sng" algn="ctr">
                      <a:solidFill>
                        <a:schemeClr val="hlink"/>
                      </a:solidFill>
                      <a:prstDash val="solid"/>
                      <a:round/>
                      <a:headEnd type="none" w="med" len="med"/>
                      <a:tailEnd type="none" w="med" len="med"/>
                    </a:lnL>
                    <a:lnR w="3175" cap="flat" cmpd="sng" algn="ctr">
                      <a:solidFill>
                        <a:srgbClr val="0066FF"/>
                      </a:solidFill>
                      <a:prstDash val="sysDash"/>
                      <a:round/>
                      <a:headEnd type="none" w="med" len="med"/>
                      <a:tailEnd type="none" w="med" len="med"/>
                    </a:lnR>
                    <a:lnT w="3175" cap="flat" cmpd="sng" algn="ctr">
                      <a:solidFill>
                        <a:srgbClr val="0066FF"/>
                      </a:solidFill>
                      <a:prstDash val="sysDash"/>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34%</a:t>
                      </a:r>
                    </a:p>
                  </a:txBody>
                  <a:tcPr marL="90000" marR="90000" marT="46800" marB="46800" horzOverflow="overflow">
                    <a:lnL w="3175" cap="flat" cmpd="sng" algn="ctr">
                      <a:solidFill>
                        <a:srgbClr val="0066FF"/>
                      </a:solidFill>
                      <a:prstDash val="sysDash"/>
                      <a:round/>
                      <a:headEnd type="none" w="med" len="med"/>
                      <a:tailEnd type="none" w="med" len="med"/>
                    </a:lnL>
                    <a:lnR w="28575" cap="flat" cmpd="sng" algn="ctr">
                      <a:solidFill>
                        <a:schemeClr val="hlink"/>
                      </a:solidFill>
                      <a:prstDash val="solid"/>
                      <a:round/>
                      <a:headEnd type="none" w="med" len="med"/>
                      <a:tailEnd type="none" w="med" len="med"/>
                    </a:lnR>
                    <a:lnT w="3175" cap="flat" cmpd="sng" algn="ctr">
                      <a:solidFill>
                        <a:srgbClr val="0066FF"/>
                      </a:solidFill>
                      <a:prstDash val="sysDash"/>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it-IT" sz="1200" b="0" i="0" u="none" strike="noStrike" cap="none" normalizeH="0" baseline="0" dirty="0" smtClean="0">
                          <a:ln>
                            <a:noFill/>
                          </a:ln>
                          <a:solidFill>
                            <a:schemeClr val="tx1"/>
                          </a:solidFill>
                          <a:effectLst/>
                          <a:latin typeface="Arial" charset="0"/>
                          <a:cs typeface="Times New Roman" pitchFamily="18" charset="0"/>
                        </a:rPr>
                        <a:t>Non mi fido degli aspetti igienici</a:t>
                      </a:r>
                    </a:p>
                  </a:txBody>
                  <a:tcPr marL="90000" marR="90000" marT="46800" marB="46800" horzOverflow="overflow">
                    <a:lnL w="28575" cap="flat" cmpd="sng" algn="ctr">
                      <a:solidFill>
                        <a:schemeClr val="hlink"/>
                      </a:solidFill>
                      <a:prstDash val="solid"/>
                      <a:round/>
                      <a:headEnd type="none" w="med" len="med"/>
                      <a:tailEnd type="none" w="med" len="med"/>
                    </a:lnL>
                    <a:lnR w="3175" cap="flat" cmpd="sng" algn="ctr">
                      <a:solidFill>
                        <a:srgbClr val="0066FF"/>
                      </a:solidFill>
                      <a:prstDash val="sysDash"/>
                      <a:round/>
                      <a:headEnd type="none" w="med" len="med"/>
                      <a:tailEnd type="none" w="med" len="med"/>
                    </a:lnR>
                    <a:lnT w="3175" cap="flat" cmpd="sng" algn="ctr">
                      <a:solidFill>
                        <a:srgbClr val="0066FF"/>
                      </a:solidFill>
                      <a:prstDash val="sysDash"/>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34%</a:t>
                      </a:r>
                    </a:p>
                  </a:txBody>
                  <a:tcPr marL="90000" marR="90000" marT="46800" marB="46800" horzOverflow="overflow">
                    <a:lnL w="3175" cap="flat" cmpd="sng" algn="ctr">
                      <a:solidFill>
                        <a:srgbClr val="0066FF"/>
                      </a:solidFill>
                      <a:prstDash val="sysDash"/>
                      <a:round/>
                      <a:headEnd type="none" w="med" len="med"/>
                      <a:tailEnd type="none" w="med" len="med"/>
                    </a:lnL>
                    <a:lnR w="28575" cap="flat" cmpd="sng" algn="ctr">
                      <a:solidFill>
                        <a:schemeClr val="hlink"/>
                      </a:solidFill>
                      <a:prstDash val="solid"/>
                      <a:round/>
                      <a:headEnd type="none" w="med" len="med"/>
                      <a:tailEnd type="none" w="med" len="med"/>
                    </a:lnR>
                    <a:lnT w="3175" cap="flat" cmpd="sng" algn="ctr">
                      <a:solidFill>
                        <a:srgbClr val="0066FF"/>
                      </a:solidFill>
                      <a:prstDash val="sysDash"/>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Altro </a:t>
                      </a:r>
                    </a:p>
                  </a:txBody>
                  <a:tcPr marL="90000" marR="90000" marT="46800" marB="46800" horzOverflow="overflow">
                    <a:lnL w="28575" cap="flat" cmpd="sng" algn="ctr">
                      <a:solidFill>
                        <a:schemeClr val="hlink"/>
                      </a:solidFill>
                      <a:prstDash val="solid"/>
                      <a:round/>
                      <a:headEnd type="none" w="med" len="med"/>
                      <a:tailEnd type="none" w="med" len="med"/>
                    </a:lnL>
                    <a:lnR w="3175" cap="flat" cmpd="sng" algn="ctr">
                      <a:solidFill>
                        <a:srgbClr val="0066FF"/>
                      </a:solidFill>
                      <a:prstDash val="sysDash"/>
                      <a:round/>
                      <a:headEnd type="none" w="med" len="med"/>
                      <a:tailEnd type="none" w="med" len="med"/>
                    </a:lnR>
                    <a:lnT w="3175" cap="flat" cmpd="sng" algn="ctr">
                      <a:solidFill>
                        <a:srgbClr val="0066FF"/>
                      </a:solidFill>
                      <a:prstDash val="sysDash"/>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  1%</a:t>
                      </a:r>
                    </a:p>
                  </a:txBody>
                  <a:tcPr marL="90000" marR="90000" marT="46800" marB="46800" horzOverflow="overflow">
                    <a:lnL w="3175" cap="flat" cmpd="sng" algn="ctr">
                      <a:solidFill>
                        <a:srgbClr val="0066FF"/>
                      </a:solidFill>
                      <a:prstDash val="sysDash"/>
                      <a:round/>
                      <a:headEnd type="none" w="med" len="med"/>
                      <a:tailEnd type="none" w="med" len="med"/>
                    </a:lnL>
                    <a:lnR w="28575" cap="flat" cmpd="sng" algn="ctr">
                      <a:solidFill>
                        <a:schemeClr val="hlink"/>
                      </a:solidFill>
                      <a:prstDash val="solid"/>
                      <a:round/>
                      <a:headEnd type="none" w="med" len="med"/>
                      <a:tailEnd type="none" w="med" len="med"/>
                    </a:lnR>
                    <a:lnT w="3175" cap="flat" cmpd="sng" algn="ctr">
                      <a:solidFill>
                        <a:srgbClr val="0066FF"/>
                      </a:solidFill>
                      <a:prstDash val="sysDash"/>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506905" name="AutoShape 84"/>
          <p:cNvSpPr>
            <a:spLocks noChangeArrowheads="1"/>
          </p:cNvSpPr>
          <p:nvPr/>
        </p:nvSpPr>
        <p:spPr bwMode="auto">
          <a:xfrm>
            <a:off x="4211638" y="4949825"/>
            <a:ext cx="500062" cy="503238"/>
          </a:xfrm>
          <a:prstGeom prst="notchedRightArrow">
            <a:avLst>
              <a:gd name="adj1" fmla="val 50000"/>
              <a:gd name="adj2" fmla="val 29954"/>
            </a:avLst>
          </a:prstGeom>
          <a:solidFill>
            <a:srgbClr val="3366FF"/>
          </a:solidFill>
          <a:ln w="12700" algn="ctr">
            <a:solidFill>
              <a:schemeClr val="accent1"/>
            </a:solid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sp>
        <p:nvSpPr>
          <p:cNvPr id="506906"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USO DELL’ACQUA</a:t>
            </a:r>
            <a:br>
              <a:rPr lang="it-IT" sz="2100">
                <a:solidFill>
                  <a:srgbClr val="3366CC"/>
                </a:solidFill>
                <a:cs typeface="Arial" charset="0"/>
              </a:rPr>
            </a:br>
            <a:r>
              <a:rPr lang="it-IT" sz="2100" i="1">
                <a:solidFill>
                  <a:srgbClr val="3366CC"/>
                </a:solidFill>
                <a:cs typeface="Arial" charset="0"/>
              </a:rPr>
              <a:t>2° SEMESTRE 2012 – PER ZONA</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sp>
        <p:nvSpPr>
          <p:cNvPr id="485385" name="Text Box 3"/>
          <p:cNvSpPr txBox="1">
            <a:spLocks noChangeArrowheads="1"/>
          </p:cNvSpPr>
          <p:nvPr/>
        </p:nvSpPr>
        <p:spPr bwMode="auto">
          <a:xfrm>
            <a:off x="747713" y="928688"/>
            <a:ext cx="8396287" cy="62071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Parliamo dell’utilizzo dell’acqua potabile. Lei beve l’acqua del rubinetto regolarmente, qualche volta o non la beve mai?</a:t>
            </a:r>
          </a:p>
        </p:txBody>
      </p:sp>
      <p:sp>
        <p:nvSpPr>
          <p:cNvPr id="7" name="Segnaposto numero diapositiva 6"/>
          <p:cNvSpPr>
            <a:spLocks noGrp="1"/>
          </p:cNvSpPr>
          <p:nvPr>
            <p:ph type="sldNum" sz="quarter" idx="10"/>
          </p:nvPr>
        </p:nvSpPr>
        <p:spPr/>
        <p:txBody>
          <a:bodyPr/>
          <a:lstStyle/>
          <a:p>
            <a:pPr>
              <a:defRPr/>
            </a:pPr>
            <a:fld id="{E6FA5564-DE21-4648-8001-954BDA890542}" type="slidenum">
              <a:rPr lang="it-IT" smtClean="0"/>
              <a:pPr>
                <a:defRPr/>
              </a:pPr>
              <a:t>98</a:t>
            </a:fld>
            <a:endParaRPr lang="it-IT"/>
          </a:p>
        </p:txBody>
      </p:sp>
      <p:graphicFrame>
        <p:nvGraphicFramePr>
          <p:cNvPr id="507909" name="Grafico 8"/>
          <p:cNvGraphicFramePr>
            <a:graphicFrameLocks/>
          </p:cNvGraphicFramePr>
          <p:nvPr/>
        </p:nvGraphicFramePr>
        <p:xfrm>
          <a:off x="1168400" y="1397000"/>
          <a:ext cx="7569200" cy="4826000"/>
        </p:xfrm>
        <a:graphic>
          <a:graphicData uri="http://schemas.openxmlformats.org/presentationml/2006/ole">
            <p:oleObj spid="_x0000_s507909" r:id="rId4" imgW="7565792" imgH="4828450" progId="Excel.Chart.8">
              <p:embed/>
            </p:oleObj>
          </a:graphicData>
        </a:graphic>
      </p:graphicFrame>
      <p:sp>
        <p:nvSpPr>
          <p:cNvPr id="507910"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5" name="Text Box 3"/>
          <p:cNvSpPr txBox="1">
            <a:spLocks noChangeArrowheads="1"/>
          </p:cNvSpPr>
          <p:nvPr/>
        </p:nvSpPr>
        <p:spPr bwMode="auto">
          <a:xfrm>
            <a:off x="747713" y="1000125"/>
            <a:ext cx="8396287"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Parliamo dell’utilizzo dell’acqua potabile. Lei beve l’acqua del rubinetto regolarmente, qualche volta o non la beve mai?</a:t>
            </a:r>
          </a:p>
        </p:txBody>
      </p:sp>
      <p:sp>
        <p:nvSpPr>
          <p:cNvPr id="50893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USO DELL’ACQUA</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graphicFrame>
        <p:nvGraphicFramePr>
          <p:cNvPr id="508932" name="Object 8"/>
          <p:cNvGraphicFramePr>
            <a:graphicFrameLocks noChangeAspect="1"/>
          </p:cNvGraphicFramePr>
          <p:nvPr/>
        </p:nvGraphicFramePr>
        <p:xfrm>
          <a:off x="1092200" y="1397000"/>
          <a:ext cx="7797800" cy="5297488"/>
        </p:xfrm>
        <a:graphic>
          <a:graphicData uri="http://schemas.openxmlformats.org/presentationml/2006/ole">
            <p:oleObj spid="_x0000_s508932" r:id="rId4" imgW="7797460" imgH="5297883" progId="Excel.Chart.8">
              <p:embed/>
            </p:oleObj>
          </a:graphicData>
        </a:graphic>
      </p:graphicFrame>
      <p:sp>
        <p:nvSpPr>
          <p:cNvPr id="7" name="Segnaposto numero diapositiva 6"/>
          <p:cNvSpPr>
            <a:spLocks noGrp="1"/>
          </p:cNvSpPr>
          <p:nvPr>
            <p:ph type="sldNum" sz="quarter" idx="10"/>
          </p:nvPr>
        </p:nvSpPr>
        <p:spPr/>
        <p:txBody>
          <a:bodyPr/>
          <a:lstStyle/>
          <a:p>
            <a:pPr>
              <a:defRPr/>
            </a:pPr>
            <a:fld id="{50689B09-737D-47E5-9F55-E500B6AE1620}" type="slidenum">
              <a:rPr lang="it-IT" smtClean="0"/>
              <a:pPr>
                <a:defRPr/>
              </a:pPr>
              <a:t>99</a:t>
            </a:fld>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Tema di Office">
  <a:themeElements>
    <a:clrScheme name="1_Tema di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ema di Office">
      <a:majorFont>
        <a:latin typeface="Verdana"/>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pitchFamily="18" charset="0"/>
          <a:buNone/>
          <a:tabLst/>
          <a:defRPr kumimoji="0" lang="en-GB" sz="1400" b="0" i="0" u="none" strike="noStrike" cap="none" normalizeH="0" baseline="0" smtClean="0">
            <a:ln>
              <a:noFill/>
            </a:ln>
            <a:solidFill>
              <a:srgbClr val="003399"/>
            </a:solidFill>
            <a:effectLst/>
            <a:latin typeface="Verdana" pitchFamily="34" charset="0"/>
            <a:cs typeface="Lucida Sans Unicode"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pitchFamily="18" charset="0"/>
          <a:buNone/>
          <a:tabLst/>
          <a:defRPr kumimoji="0" lang="en-GB" sz="1400" b="0" i="0" u="none" strike="noStrike" cap="none" normalizeH="0" baseline="0" smtClean="0">
            <a:ln>
              <a:noFill/>
            </a:ln>
            <a:solidFill>
              <a:srgbClr val="003399"/>
            </a:solidFill>
            <a:effectLst/>
            <a:latin typeface="Verdana" pitchFamily="34" charset="0"/>
            <a:cs typeface="Lucida Sans Unicode" pitchFamily="34" charset="0"/>
          </a:defRPr>
        </a:defPPr>
      </a:lstStyle>
    </a:lnDef>
  </a:objectDefaults>
  <a:extraClrSchemeLst>
    <a:extraClrScheme>
      <a:clrScheme name="1_Tema di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214-2006 rapporto Mediaset</Template>
  <TotalTime>44674</TotalTime>
  <Words>16535</Words>
  <Application>Microsoft Office PowerPoint</Application>
  <PresentationFormat>Presentazione su schermo (4:3)</PresentationFormat>
  <Paragraphs>3975</Paragraphs>
  <Slides>200</Slides>
  <Notes>4</Notes>
  <HiddenSlides>0</HiddenSlides>
  <MMClips>0</MMClips>
  <ScaleCrop>false</ScaleCrop>
  <HeadingPairs>
    <vt:vector size="8" baseType="variant">
      <vt:variant>
        <vt:lpstr>Caratteri utilizzati</vt:lpstr>
      </vt:variant>
      <vt:variant>
        <vt:i4>10</vt:i4>
      </vt:variant>
      <vt:variant>
        <vt:lpstr>Modello struttura</vt:lpstr>
      </vt:variant>
      <vt:variant>
        <vt:i4>2</vt:i4>
      </vt:variant>
      <vt:variant>
        <vt:lpstr>Server OLE incorporati</vt:lpstr>
      </vt:variant>
      <vt:variant>
        <vt:i4>2</vt:i4>
      </vt:variant>
      <vt:variant>
        <vt:lpstr>Titoli diapositive</vt:lpstr>
      </vt:variant>
      <vt:variant>
        <vt:i4>200</vt:i4>
      </vt:variant>
    </vt:vector>
  </HeadingPairs>
  <TitlesOfParts>
    <vt:vector size="214" baseType="lpstr">
      <vt:lpstr>Verdana</vt:lpstr>
      <vt:lpstr>Lucida Sans Unicode</vt:lpstr>
      <vt:lpstr>Arial</vt:lpstr>
      <vt:lpstr>Arial Unicode MS</vt:lpstr>
      <vt:lpstr>Wingdings</vt:lpstr>
      <vt:lpstr>Times</vt:lpstr>
      <vt:lpstr>Symbol</vt:lpstr>
      <vt:lpstr>ヒラギノ角ゴ Pro W3</vt:lpstr>
      <vt:lpstr>Times New Roman</vt:lpstr>
      <vt:lpstr>Calibri</vt:lpstr>
      <vt:lpstr>1_Tema di Office</vt:lpstr>
      <vt:lpstr>1_Tema di Office</vt:lpstr>
      <vt:lpstr>Worksheet</vt:lpstr>
      <vt:lpstr>Grafico di Microsoft Excel</vt:lpstr>
      <vt:lpstr>CUSTOMER SATISFACTION AUDIT 2012 2° SEMESTRE 2012 INDAGINE SERVIZIO IDRICO ACQUEDOTTO DEL FIORA ATO6 TOSCANA OMBRONE</vt:lpstr>
      <vt:lpstr>INDICE</vt:lpstr>
      <vt:lpstr>IL PROCESSO DI CUSTOMER SATISFACTION NEL GRUPPO ACEA</vt:lpstr>
      <vt:lpstr>GLI OBIETTIVI DELL’INDAGINE</vt:lpstr>
      <vt:lpstr>Diapositiva 5</vt:lpstr>
      <vt:lpstr>Diapositiva 6</vt:lpstr>
      <vt:lpstr>Diapositiva 7</vt:lpstr>
      <vt:lpstr>Diapositiva 8</vt:lpstr>
      <vt:lpstr>LA MISURAZIONE DELLA CUSTOMER SATISFACTION</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CLIENTI INSODDISFATTI E SODDISFATTI</vt:lpstr>
      <vt:lpstr>Diapositiva 21</vt:lpstr>
      <vt:lpstr>Diapositiva 22</vt:lpstr>
      <vt:lpstr>Diapositiva 23</vt:lpstr>
      <vt:lpstr>Diapositiva 24</vt:lpstr>
      <vt:lpstr>Diapositiva 25</vt:lpstr>
      <vt:lpstr>GLI ASPETTI TECNICI DEL SERVIZIO</vt:lpstr>
      <vt:lpstr>Diapositiva 27</vt:lpstr>
      <vt:lpstr>Diapositiva 28</vt:lpstr>
      <vt:lpstr>Diapositiva 29</vt:lpstr>
      <vt:lpstr>Diapositiva 30</vt:lpstr>
      <vt:lpstr>Diapositiva 31</vt:lpstr>
      <vt:lpstr>Diapositiva 32</vt:lpstr>
      <vt:lpstr>Diapositiva 33</vt:lpstr>
      <vt:lpstr>Diapositiva 34</vt:lpstr>
      <vt:lpstr>Diapositiva 35</vt:lpstr>
      <vt:lpstr>IL SERVIZIO TELEFONICO DI SEGNALAZIONE GUASTI</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IL SERVIZIO DI FATTURAZIONE</vt:lpstr>
      <vt:lpstr>Diapositiva 49</vt:lpstr>
      <vt:lpstr>Diapositiva 50</vt:lpstr>
      <vt:lpstr>Diapositiva 51</vt:lpstr>
      <vt:lpstr>Diapositiva 52</vt:lpstr>
      <vt:lpstr>Diapositiva 53</vt:lpstr>
      <vt:lpstr>Diapositiva 54</vt:lpstr>
      <vt:lpstr>Diapositiva 55</vt:lpstr>
      <vt:lpstr>Diapositiva 56</vt:lpstr>
      <vt:lpstr>Diapositiva 57</vt:lpstr>
      <vt:lpstr>IL NUMERO VERDE COMMERCIALE</vt:lpstr>
      <vt:lpstr>Diapositiva 59</vt:lpstr>
      <vt:lpstr>Diapositiva 60</vt:lpstr>
      <vt:lpstr>Diapositiva 61</vt:lpstr>
      <vt:lpstr>Diapositiva 62</vt:lpstr>
      <vt:lpstr>Diapositiva 63</vt:lpstr>
      <vt:lpstr>Diapositiva 64</vt:lpstr>
      <vt:lpstr>Diapositiva 65</vt:lpstr>
      <vt:lpstr>Diapositiva 66</vt:lpstr>
      <vt:lpstr>RELAZIONE ALLO SPORTELLO</vt:lpstr>
      <vt:lpstr>Diapositiva 68</vt:lpstr>
      <vt:lpstr>Diapositiva 69</vt:lpstr>
      <vt:lpstr>Diapositiva 70</vt:lpstr>
      <vt:lpstr>Diapositiva 71</vt:lpstr>
      <vt:lpstr>Diapositiva 72</vt:lpstr>
      <vt:lpstr>Diapositiva 73</vt:lpstr>
      <vt:lpstr>Diapositiva 74</vt:lpstr>
      <vt:lpstr>Diapositiva 75</vt:lpstr>
      <vt:lpstr>INTERVENTO TECNICO</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IL SITO INTERNET DI ACQUEDOTTO DEL FIORA</vt:lpstr>
      <vt:lpstr>Diapositiva 103</vt:lpstr>
      <vt:lpstr>Diapositiva 104</vt:lpstr>
      <vt:lpstr>Diapositiva 105</vt:lpstr>
      <vt:lpstr>Diapositiva 106</vt:lpstr>
      <vt:lpstr>Diapositiva 107</vt:lpstr>
      <vt:lpstr>Diapositiva 108</vt:lpstr>
      <vt:lpstr>Diapositiva 109</vt:lpstr>
      <vt:lpstr>MOTIVI E MODALITÀ DELLA REGISTRAZIONE /1</vt:lpstr>
      <vt:lpstr>MOTIVI E MODALITÀ DELLA REGISTRAZIONE /2</vt:lpstr>
      <vt:lpstr>MOTIVI E MODALITÀ DELLA REGISTRAZIONE /3</vt:lpstr>
      <vt:lpstr>MOTIVI E MODALITÀ DI CONTATTO /4</vt:lpstr>
      <vt:lpstr>Diapositiva 114</vt:lpstr>
      <vt:lpstr>Diapositiva 115</vt:lpstr>
      <vt:lpstr>Diapositiva 116</vt:lpstr>
      <vt:lpstr>I FATTORI DI SODDISFAZIONE DELLO SPORTELLO ON LINE</vt:lpstr>
      <vt:lpstr>Diapositiva 118</vt:lpstr>
      <vt:lpstr>Diapositiva 119</vt:lpstr>
      <vt:lpstr>Diapositiva 120</vt:lpstr>
      <vt:lpstr>Diapositiva 121</vt:lpstr>
      <vt:lpstr>Diapositiva 122</vt:lpstr>
      <vt:lpstr>Diapositiva 123</vt:lpstr>
      <vt:lpstr>LA COMUNICAZIONE DELL’AZIENDA /1</vt:lpstr>
      <vt:lpstr>LA COMUNICAZIONE DELL’AZIENDA /2</vt:lpstr>
      <vt:lpstr>LA COMUNICAZIONE RELATIVA ALLA BOLLETTA/1</vt:lpstr>
      <vt:lpstr>LA COMUNICAZIONE RELATIVA ALLA BOLLETTA/2</vt:lpstr>
      <vt:lpstr>LA COMUNICAZIONE RELATIVA ALLA BOLLETTA/3</vt:lpstr>
      <vt:lpstr>Diapositiva 129</vt:lpstr>
      <vt:lpstr>Diapositiva 130</vt:lpstr>
      <vt:lpstr>MOTIVI E MODALITÀ DI CONTATTO /1</vt:lpstr>
      <vt:lpstr>MOTIVI E MODALITÀ DI CONTATTO /2</vt:lpstr>
      <vt:lpstr>Diapositiva 133</vt:lpstr>
      <vt:lpstr>Diapositiva 134</vt:lpstr>
      <vt:lpstr>MOTIVI E MODALITÀ DI CONTATTO /5</vt:lpstr>
      <vt:lpstr>Diapositiva 136</vt:lpstr>
      <vt:lpstr>Diapositiva 137</vt:lpstr>
      <vt:lpstr>Diapositiva 138</vt:lpstr>
      <vt:lpstr>Diapositiva 139</vt:lpstr>
      <vt:lpstr>Diapositiva 140</vt:lpstr>
      <vt:lpstr>Diapositiva 141</vt:lpstr>
      <vt:lpstr>Diapositiva 142</vt:lpstr>
      <vt:lpstr>Diapositiva 143</vt:lpstr>
      <vt:lpstr>Diapositiva 144</vt:lpstr>
      <vt:lpstr>Diapositiva 145</vt:lpstr>
      <vt:lpstr>MOTIVI E MODALITÀ DI CONTATTO /1</vt:lpstr>
      <vt:lpstr>MOTIVI E MODALITÀ DI CONTATTO /2</vt:lpstr>
      <vt:lpstr>MOTIVI E MODALITÀ DI CONTATTO /3</vt:lpstr>
      <vt:lpstr>MOTIVI E MODALITÀ DI CONTATTO /4</vt:lpstr>
      <vt:lpstr>MOTIVI E MODALITÀ DI CONTATTO /5</vt:lpstr>
      <vt:lpstr>Diapositiva 151</vt:lpstr>
      <vt:lpstr>Diapositiva 152</vt:lpstr>
      <vt:lpstr>Diapositiva 153</vt:lpstr>
      <vt:lpstr>Diapositiva 154</vt:lpstr>
      <vt:lpstr>Diapositiva 155</vt:lpstr>
      <vt:lpstr>Diapositiva 156</vt:lpstr>
      <vt:lpstr>Diapositiva 157</vt:lpstr>
      <vt:lpstr>Diapositiva 158</vt:lpstr>
      <vt:lpstr>Diapositiva 159</vt:lpstr>
      <vt:lpstr>MOTIVI DI CONTATTO</vt:lpstr>
      <vt:lpstr>MOTIVI DI CONTATTO</vt:lpstr>
      <vt:lpstr>LA GESTIONE DELLA SEGNALAZIONE DEL GUASTO</vt:lpstr>
      <vt:lpstr>Diapositiva 163</vt:lpstr>
      <vt:lpstr>MOTIVI DI CONTATTO </vt:lpstr>
      <vt:lpstr>Diapositiva 165</vt:lpstr>
      <vt:lpstr>Diapositiva 166</vt:lpstr>
      <vt:lpstr>Diapositiva 167</vt:lpstr>
      <vt:lpstr>Diapositiva 168</vt:lpstr>
      <vt:lpstr>Diapositiva 169</vt:lpstr>
      <vt:lpstr>Diapositiva 170</vt:lpstr>
      <vt:lpstr>Diapositiva 171</vt:lpstr>
      <vt:lpstr>Diapositiva 172</vt:lpstr>
      <vt:lpstr>Diapositiva 173</vt:lpstr>
      <vt:lpstr>Diapositiva 174</vt:lpstr>
      <vt:lpstr>Diapositiva 175</vt:lpstr>
      <vt:lpstr>Diapositiva 176</vt:lpstr>
      <vt:lpstr>Diapositiva 177</vt:lpstr>
      <vt:lpstr>Diapositiva 178</vt:lpstr>
      <vt:lpstr>Diapositiva 179</vt:lpstr>
      <vt:lpstr>Diapositiva 180</vt:lpstr>
      <vt:lpstr>Diapositiva 181</vt:lpstr>
      <vt:lpstr>Diapositiva 182</vt:lpstr>
      <vt:lpstr>Diapositiva 183</vt:lpstr>
      <vt:lpstr>Diapositiva 184</vt:lpstr>
      <vt:lpstr>Diapositiva 185</vt:lpstr>
      <vt:lpstr>Diapositiva 186</vt:lpstr>
      <vt:lpstr>Diapositiva 187</vt:lpstr>
      <vt:lpstr>Diapositiva 188</vt:lpstr>
      <vt:lpstr>Diapositiva 189</vt:lpstr>
      <vt:lpstr>Diapositiva 190</vt:lpstr>
      <vt:lpstr>Diapositiva 191</vt:lpstr>
      <vt:lpstr>Diapositiva 192</vt:lpstr>
      <vt:lpstr>Diapositiva 193</vt:lpstr>
      <vt:lpstr>Diapositiva 194</vt:lpstr>
      <vt:lpstr>Diapositiva 195</vt:lpstr>
      <vt:lpstr>Diapositiva 196</vt:lpstr>
      <vt:lpstr>Diapositiva 197</vt:lpstr>
      <vt:lpstr>Diapositiva 198</vt:lpstr>
      <vt:lpstr>Diapositiva 199</vt:lpstr>
      <vt:lpstr>Diapositiva 200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Istituto Piepoli</dc:title>
  <dc:creator/>
  <cp:lastModifiedBy>federica.prianti</cp:lastModifiedBy>
  <cp:revision>3597</cp:revision>
  <dcterms:created xsi:type="dcterms:W3CDTF">2011-06-22T21:51:03Z</dcterms:created>
  <dcterms:modified xsi:type="dcterms:W3CDTF">2014-03-19T11:22:37Z</dcterms:modified>
</cp:coreProperties>
</file>