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74"/>
  </p:notesMasterIdLst>
  <p:sldIdLst>
    <p:sldId id="409" r:id="rId2"/>
    <p:sldId id="394" r:id="rId3"/>
    <p:sldId id="410" r:id="rId4"/>
    <p:sldId id="411" r:id="rId5"/>
    <p:sldId id="412" r:id="rId6"/>
    <p:sldId id="395" r:id="rId7"/>
    <p:sldId id="381" r:id="rId8"/>
    <p:sldId id="352" r:id="rId9"/>
    <p:sldId id="387" r:id="rId10"/>
    <p:sldId id="396" r:id="rId11"/>
    <p:sldId id="353" r:id="rId12"/>
    <p:sldId id="260" r:id="rId13"/>
    <p:sldId id="397" r:id="rId14"/>
    <p:sldId id="262" r:id="rId15"/>
    <p:sldId id="261" r:id="rId16"/>
    <p:sldId id="413" r:id="rId17"/>
    <p:sldId id="360" r:id="rId18"/>
    <p:sldId id="258" r:id="rId19"/>
    <p:sldId id="266" r:id="rId20"/>
    <p:sldId id="365" r:id="rId21"/>
    <p:sldId id="274" r:id="rId22"/>
    <p:sldId id="275" r:id="rId23"/>
    <p:sldId id="363" r:id="rId24"/>
    <p:sldId id="398" r:id="rId25"/>
    <p:sldId id="277" r:id="rId26"/>
    <p:sldId id="278" r:id="rId27"/>
    <p:sldId id="279" r:id="rId28"/>
    <p:sldId id="280" r:id="rId29"/>
    <p:sldId id="366" r:id="rId30"/>
    <p:sldId id="282" r:id="rId31"/>
    <p:sldId id="283" r:id="rId32"/>
    <p:sldId id="284" r:id="rId33"/>
    <p:sldId id="285" r:id="rId34"/>
    <p:sldId id="286" r:id="rId35"/>
    <p:sldId id="287" r:id="rId36"/>
    <p:sldId id="402" r:id="rId37"/>
    <p:sldId id="288" r:id="rId38"/>
    <p:sldId id="289" r:id="rId39"/>
    <p:sldId id="290" r:id="rId40"/>
    <p:sldId id="403" r:id="rId41"/>
    <p:sldId id="374" r:id="rId42"/>
    <p:sldId id="259" r:id="rId43"/>
    <p:sldId id="315" r:id="rId44"/>
    <p:sldId id="355" r:id="rId45"/>
    <p:sldId id="354" r:id="rId46"/>
    <p:sldId id="331" r:id="rId47"/>
    <p:sldId id="329" r:id="rId48"/>
    <p:sldId id="326" r:id="rId49"/>
    <p:sldId id="375" r:id="rId50"/>
    <p:sldId id="296" r:id="rId51"/>
    <p:sldId id="301" r:id="rId52"/>
    <p:sldId id="323" r:id="rId53"/>
    <p:sldId id="404" r:id="rId54"/>
    <p:sldId id="307" r:id="rId55"/>
    <p:sldId id="304" r:id="rId56"/>
    <p:sldId id="312" r:id="rId57"/>
    <p:sldId id="305" r:id="rId58"/>
    <p:sldId id="306" r:id="rId59"/>
    <p:sldId id="376" r:id="rId60"/>
    <p:sldId id="405" r:id="rId61"/>
    <p:sldId id="406" r:id="rId62"/>
    <p:sldId id="407" r:id="rId63"/>
    <p:sldId id="392" r:id="rId64"/>
    <p:sldId id="393" r:id="rId65"/>
    <p:sldId id="399" r:id="rId66"/>
    <p:sldId id="408" r:id="rId67"/>
    <p:sldId id="291" r:id="rId68"/>
    <p:sldId id="292" r:id="rId69"/>
    <p:sldId id="293" r:id="rId70"/>
    <p:sldId id="340" r:id="rId71"/>
    <p:sldId id="390" r:id="rId72"/>
    <p:sldId id="341" r:id="rId73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459"/>
    <a:srgbClr val="70BDFC"/>
    <a:srgbClr val="3366FF"/>
    <a:srgbClr val="BFBFBF"/>
    <a:srgbClr val="B9CDE5"/>
    <a:srgbClr val="007DD2"/>
    <a:srgbClr val="EAEAEA"/>
    <a:srgbClr val="DDDDDD"/>
    <a:srgbClr val="B8B8B8"/>
    <a:srgbClr val="DBE5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Stile con tema 1 - Color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8634" autoAdjust="0"/>
    <p:restoredTop sz="97714" autoAdjust="0"/>
  </p:normalViewPr>
  <p:slideViewPr>
    <p:cSldViewPr>
      <p:cViewPr varScale="1">
        <p:scale>
          <a:sx n="84" d="100"/>
          <a:sy n="84" d="100"/>
        </p:scale>
        <p:origin x="96" y="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40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image" Target="../media/image58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image" Target="../media/image6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image" Target="../media/image72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" Type="http://schemas.openxmlformats.org/officeDocument/2006/relationships/image" Target="../media/image76.emf"/><Relationship Id="rId4" Type="http://schemas.openxmlformats.org/officeDocument/2006/relationships/image" Target="../media/image79.e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image" Target="../media/image80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85.emf"/><Relationship Id="rId1" Type="http://schemas.openxmlformats.org/officeDocument/2006/relationships/image" Target="../media/image84.e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image" Target="../media/image87.e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emf"/><Relationship Id="rId1" Type="http://schemas.openxmlformats.org/officeDocument/2006/relationships/image" Target="../media/image8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e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image" Target="../media/image93.emf"/><Relationship Id="rId1" Type="http://schemas.openxmlformats.org/officeDocument/2006/relationships/image" Target="../media/image92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e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8.emf"/><Relationship Id="rId1" Type="http://schemas.openxmlformats.org/officeDocument/2006/relationships/image" Target="../media/image97.emf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emf"/><Relationship Id="rId1" Type="http://schemas.openxmlformats.org/officeDocument/2006/relationships/image" Target="../media/image99.e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emf"/><Relationship Id="rId1" Type="http://schemas.openxmlformats.org/officeDocument/2006/relationships/image" Target="../media/image10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e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06.emf"/><Relationship Id="rId1" Type="http://schemas.openxmlformats.org/officeDocument/2006/relationships/image" Target="../media/image105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5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emf"/><Relationship Id="rId1" Type="http://schemas.openxmlformats.org/officeDocument/2006/relationships/image" Target="../media/image108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0E0A7-2A32-410F-BB06-E4B01C4E2235}" type="datetimeFigureOut">
              <a:rPr lang="it-IT" smtClean="0"/>
              <a:pPr/>
              <a:t>12/08/2015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ABACC-9748-495D-BF78-83334263326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91222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ABACC-9748-495D-BF78-83334263326E}" type="slidenum">
              <a:rPr lang="it-IT" smtClean="0"/>
              <a:pPr/>
              <a:t>33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8105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1116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030769-A081-42DE-988A-5C5C1C8E78C7}" type="slidenum">
              <a:rPr 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70</a:t>
            </a:fld>
            <a:endParaRPr lang="it-IT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736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BF0C5E-B0C4-4ECF-9F47-FB56F82BB06D}" type="slidenum">
              <a:rPr lang="it-IT" smtClean="0"/>
              <a:pPr>
                <a:defRPr/>
              </a:pPr>
              <a:t>71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09636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BF0C5E-B0C4-4ECF-9F47-FB56F82BB06D}" type="slidenum">
              <a:rPr lang="it-IT" smtClean="0"/>
              <a:pPr>
                <a:defRPr/>
              </a:pPr>
              <a:t>72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8287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portello on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5" name="Text Box 119"/>
          <p:cNvSpPr txBox="1">
            <a:spLocks noChangeArrowheads="1"/>
          </p:cNvSpPr>
          <p:nvPr userDrawn="1"/>
        </p:nvSpPr>
        <p:spPr bwMode="auto">
          <a:xfrm>
            <a:off x="6193459" y="0"/>
            <a:ext cx="1914236" cy="301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Sportello online</a:t>
            </a:r>
          </a:p>
        </p:txBody>
      </p:sp>
      <p:cxnSp>
        <p:nvCxnSpPr>
          <p:cNvPr id="6" name="Connettore 1 5"/>
          <p:cNvCxnSpPr/>
          <p:nvPr userDrawn="1"/>
        </p:nvCxnSpPr>
        <p:spPr>
          <a:xfrm>
            <a:off x="6156176" y="0"/>
            <a:ext cx="0" cy="4766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o inter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8" name="Text Box 119"/>
          <p:cNvSpPr txBox="1">
            <a:spLocks noChangeArrowheads="1"/>
          </p:cNvSpPr>
          <p:nvPr userDrawn="1"/>
        </p:nvSpPr>
        <p:spPr bwMode="auto">
          <a:xfrm>
            <a:off x="6193459" y="2717"/>
            <a:ext cx="1914236" cy="301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Sito internet</a:t>
            </a:r>
            <a:endParaRPr lang="it-IT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6156176" y="-16626"/>
            <a:ext cx="0" cy="4766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 userDrawn="1"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pit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 userDrawn="1"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4" name="Picture 8" descr="http://atlantic.mvcdn.com/wp-content/uploads/2012/08/water_57223868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03729"/>
            <a:ext cx="9144000" cy="253361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grpSp>
        <p:nvGrpSpPr>
          <p:cNvPr id="3" name="Gruppo 2"/>
          <p:cNvGrpSpPr/>
          <p:nvPr userDrawn="1"/>
        </p:nvGrpSpPr>
        <p:grpSpPr>
          <a:xfrm>
            <a:off x="6660232" y="128207"/>
            <a:ext cx="616566" cy="436124"/>
            <a:chOff x="6732320" y="128207"/>
            <a:chExt cx="616566" cy="436124"/>
          </a:xfrm>
        </p:grpSpPr>
        <p:pic>
          <p:nvPicPr>
            <p:cNvPr id="4" name="Immagine 3" descr="graph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43078" y="137108"/>
              <a:ext cx="605808" cy="427223"/>
            </a:xfrm>
            <a:prstGeom prst="rect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5" name="CasellaDiTesto 4"/>
            <p:cNvSpPr txBox="1"/>
            <p:nvPr/>
          </p:nvSpPr>
          <p:spPr bwMode="auto">
            <a:xfrm>
              <a:off x="6732320" y="128207"/>
              <a:ext cx="612000" cy="19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defTabSz="384175">
                <a:lnSpc>
                  <a:spcPts val="800"/>
                </a:lnSpc>
                <a:buClr>
                  <a:srgbClr val="FF3300"/>
                </a:buClr>
                <a:tabLst>
                  <a:tab pos="863600" algn="l"/>
                  <a:tab pos="1341438" algn="l"/>
                  <a:tab pos="1798638" algn="l"/>
                  <a:tab pos="2332038" algn="l"/>
                  <a:tab pos="2768600" algn="l"/>
                  <a:tab pos="3322638" algn="l"/>
                  <a:tab pos="3763963" algn="l"/>
                  <a:tab pos="4221163" algn="l"/>
                  <a:tab pos="4664075" algn="l"/>
                  <a:tab pos="5197475" algn="l"/>
                  <a:tab pos="5745163" algn="l"/>
                  <a:tab pos="6278563" algn="l"/>
                  <a:tab pos="6904038" algn="l"/>
                  <a:tab pos="7437438" algn="l"/>
                  <a:tab pos="7894638" algn="l"/>
                  <a:tab pos="7985125" algn="l"/>
                  <a:tab pos="8335963" algn="l"/>
                  <a:tab pos="8793163" algn="l"/>
                  <a:tab pos="8975725" algn="l"/>
                </a:tabLst>
              </a:pPr>
              <a:r>
                <a:rPr lang="it-IT" sz="800" dirty="0">
                  <a:solidFill>
                    <a:prstClr val="white">
                      <a:lumMod val="50000"/>
                    </a:prstClr>
                  </a:solidFill>
                </a:rPr>
                <a:t>Trend </a:t>
              </a: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enera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10" name="Text Box 119"/>
          <p:cNvSpPr txBox="1">
            <a:spLocks noChangeArrowheads="1"/>
          </p:cNvSpPr>
          <p:nvPr userDrawn="1"/>
        </p:nvSpPr>
        <p:spPr bwMode="auto">
          <a:xfrm>
            <a:off x="6193459" y="0"/>
            <a:ext cx="1914236" cy="537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Utenza</a:t>
            </a:r>
          </a:p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generale</a:t>
            </a:r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6156176" y="0"/>
            <a:ext cx="0" cy="4766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petti tecni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5" name="Text Box 119"/>
          <p:cNvSpPr txBox="1">
            <a:spLocks noChangeArrowheads="1"/>
          </p:cNvSpPr>
          <p:nvPr userDrawn="1"/>
        </p:nvSpPr>
        <p:spPr bwMode="auto">
          <a:xfrm>
            <a:off x="6193459" y="2717"/>
            <a:ext cx="1914236" cy="301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Aspetti tecnici</a:t>
            </a:r>
            <a:endParaRPr lang="it-IT" sz="12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Tahoma" pitchFamily="34" charset="0"/>
            </a:endParaRPr>
          </a:p>
        </p:txBody>
      </p:sp>
      <p:cxnSp>
        <p:nvCxnSpPr>
          <p:cNvPr id="6" name="Connettore 1 5"/>
          <p:cNvCxnSpPr/>
          <p:nvPr userDrawn="1"/>
        </p:nvCxnSpPr>
        <p:spPr>
          <a:xfrm>
            <a:off x="6156176" y="-16626"/>
            <a:ext cx="0" cy="4766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ttur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5" name="Text Box 119"/>
          <p:cNvSpPr txBox="1">
            <a:spLocks noChangeArrowheads="1"/>
          </p:cNvSpPr>
          <p:nvPr userDrawn="1"/>
        </p:nvSpPr>
        <p:spPr bwMode="auto">
          <a:xfrm>
            <a:off x="6193459" y="2717"/>
            <a:ext cx="1914236" cy="301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Fatturazione</a:t>
            </a:r>
            <a:endParaRPr lang="it-IT" sz="12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Tahoma" pitchFamily="34" charset="0"/>
            </a:endParaRPr>
          </a:p>
        </p:txBody>
      </p:sp>
      <p:cxnSp>
        <p:nvCxnSpPr>
          <p:cNvPr id="6" name="Connettore 1 5"/>
          <p:cNvCxnSpPr/>
          <p:nvPr userDrawn="1"/>
        </p:nvCxnSpPr>
        <p:spPr>
          <a:xfrm>
            <a:off x="6156176" y="-16626"/>
            <a:ext cx="0" cy="4766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egnalazione gua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5" name="Text Box 119"/>
          <p:cNvSpPr txBox="1">
            <a:spLocks noChangeArrowheads="1"/>
          </p:cNvSpPr>
          <p:nvPr userDrawn="1"/>
        </p:nvSpPr>
        <p:spPr bwMode="auto">
          <a:xfrm>
            <a:off x="6193459" y="0"/>
            <a:ext cx="1914236" cy="5228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Segnalazione </a:t>
            </a:r>
          </a:p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guasti</a:t>
            </a:r>
            <a:endParaRPr lang="it-IT" sz="1200" dirty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cxnSp>
        <p:nvCxnSpPr>
          <p:cNvPr id="6" name="Connettore 1 5"/>
          <p:cNvCxnSpPr/>
          <p:nvPr userDrawn="1"/>
        </p:nvCxnSpPr>
        <p:spPr>
          <a:xfrm>
            <a:off x="6156176" y="0"/>
            <a:ext cx="0" cy="4766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ntervento tecn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8" name="Text Box 119"/>
          <p:cNvSpPr txBox="1">
            <a:spLocks noChangeArrowheads="1"/>
          </p:cNvSpPr>
          <p:nvPr userDrawn="1"/>
        </p:nvSpPr>
        <p:spPr bwMode="auto">
          <a:xfrm>
            <a:off x="6193459" y="0"/>
            <a:ext cx="1914236" cy="537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Intervento </a:t>
            </a:r>
          </a:p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tecnico</a:t>
            </a:r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6156176" y="0"/>
            <a:ext cx="0" cy="4766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Numero Verde Comm.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5" name="Text Box 119"/>
          <p:cNvSpPr txBox="1">
            <a:spLocks noChangeArrowheads="1"/>
          </p:cNvSpPr>
          <p:nvPr userDrawn="1"/>
        </p:nvSpPr>
        <p:spPr bwMode="auto">
          <a:xfrm>
            <a:off x="6193459" y="0"/>
            <a:ext cx="1914236" cy="537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Numero Verde</a:t>
            </a:r>
          </a:p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Commerciale</a:t>
            </a:r>
          </a:p>
        </p:txBody>
      </p:sp>
      <p:cxnSp>
        <p:nvCxnSpPr>
          <p:cNvPr id="6" name="Connettore 1 5"/>
          <p:cNvCxnSpPr/>
          <p:nvPr userDrawn="1"/>
        </p:nvCxnSpPr>
        <p:spPr>
          <a:xfrm>
            <a:off x="6156176" y="0"/>
            <a:ext cx="0" cy="4766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porte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8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  <a:prstGeom prst="rect">
            <a:avLst/>
          </a:prstGeom>
        </p:spPr>
        <p:txBody>
          <a:bodyPr vert="horz" lIns="14400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it-IT" sz="3000" kern="1200" spc="-15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5" name="Text Box 119"/>
          <p:cNvSpPr txBox="1">
            <a:spLocks noChangeArrowheads="1"/>
          </p:cNvSpPr>
          <p:nvPr userDrawn="1"/>
        </p:nvSpPr>
        <p:spPr bwMode="auto">
          <a:xfrm>
            <a:off x="6193459" y="0"/>
            <a:ext cx="1914236" cy="301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Sportello</a:t>
            </a:r>
          </a:p>
        </p:txBody>
      </p:sp>
      <p:cxnSp>
        <p:nvCxnSpPr>
          <p:cNvPr id="6" name="Connettore 1 5"/>
          <p:cNvCxnSpPr/>
          <p:nvPr userDrawn="1"/>
        </p:nvCxnSpPr>
        <p:spPr>
          <a:xfrm>
            <a:off x="6156176" y="0"/>
            <a:ext cx="0" cy="4766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://atlantic.mvcdn.com/wp-content/uploads/2012/08/water_572238684.jpg"/>
          <p:cNvPicPr>
            <a:picLocks noChangeAspect="1" noChangeArrowheads="1"/>
          </p:cNvPicPr>
          <p:nvPr userDrawn="1"/>
        </p:nvPicPr>
        <p:blipFill>
          <a:blip r:embed="rId15" cstate="print"/>
          <a:srcRect t="89342"/>
          <a:stretch>
            <a:fillRect/>
          </a:stretch>
        </p:blipFill>
        <p:spPr bwMode="auto">
          <a:xfrm>
            <a:off x="0" y="6457661"/>
            <a:ext cx="9144000" cy="400339"/>
          </a:xfrm>
          <a:prstGeom prst="rect">
            <a:avLst/>
          </a:prstGeom>
          <a:noFill/>
        </p:spPr>
      </p:pic>
      <p:cxnSp>
        <p:nvCxnSpPr>
          <p:cNvPr id="10" name="Connettore 1 9"/>
          <p:cNvCxnSpPr/>
          <p:nvPr userDrawn="1"/>
        </p:nvCxnSpPr>
        <p:spPr>
          <a:xfrm>
            <a:off x="-8376" y="735232"/>
            <a:ext cx="9180000" cy="0"/>
          </a:xfrm>
          <a:prstGeom prst="line">
            <a:avLst/>
          </a:prstGeom>
          <a:ln w="25400" cmpd="thickThin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8" descr="http://www.maremmanews.it/gallery3/var/resizes/2013/Logo_FIORA.jpg"/>
          <p:cNvPicPr>
            <a:picLocks noChangeAspect="1" noChangeArrowheads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750" y="28136"/>
            <a:ext cx="1619250" cy="504825"/>
          </a:xfrm>
          <a:prstGeom prst="rect">
            <a:avLst/>
          </a:prstGeom>
          <a:noFill/>
        </p:spPr>
      </p:pic>
      <p:sp>
        <p:nvSpPr>
          <p:cNvPr id="13" name="CasellaDiTesto 12"/>
          <p:cNvSpPr txBox="1"/>
          <p:nvPr userDrawn="1"/>
        </p:nvSpPr>
        <p:spPr>
          <a:xfrm>
            <a:off x="6352081" y="399579"/>
            <a:ext cx="2134800" cy="363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fld id="{D41D86F1-EB93-4FA9-9F39-10A6292A5E43}" type="slidenum">
              <a:rPr lang="it-IT" sz="1400" kern="1200" smtClean="0">
                <a:solidFill>
                  <a:srgbClr val="39527B"/>
                </a:solidFill>
                <a:latin typeface="+mn-lt"/>
                <a:ea typeface="+mn-ea"/>
                <a:cs typeface="+mn-cs"/>
              </a:rPr>
              <a:pPr algn="r"/>
              <a:t>‹N›</a:t>
            </a:fld>
            <a:endParaRPr lang="it-IT" sz="1400" kern="1200" dirty="0" smtClean="0">
              <a:solidFill>
                <a:srgbClr val="39527B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Ovale 19"/>
          <p:cNvSpPr/>
          <p:nvPr userDrawn="1"/>
        </p:nvSpPr>
        <p:spPr>
          <a:xfrm>
            <a:off x="8316416" y="6525344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it-IT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Ovale 21"/>
          <p:cNvSpPr/>
          <p:nvPr userDrawn="1"/>
        </p:nvSpPr>
        <p:spPr>
          <a:xfrm>
            <a:off x="8159337" y="6453336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it-IT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Ovale 22"/>
          <p:cNvSpPr/>
          <p:nvPr userDrawn="1"/>
        </p:nvSpPr>
        <p:spPr>
          <a:xfrm>
            <a:off x="8113455" y="6623478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it-IT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Ovale 23"/>
          <p:cNvSpPr/>
          <p:nvPr userDrawn="1"/>
        </p:nvSpPr>
        <p:spPr>
          <a:xfrm>
            <a:off x="7956376" y="6551470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it-IT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Ovale 14"/>
          <p:cNvSpPr/>
          <p:nvPr userDrawn="1"/>
        </p:nvSpPr>
        <p:spPr>
          <a:xfrm>
            <a:off x="7969439" y="6597352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it-IT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Ovale 15"/>
          <p:cNvSpPr/>
          <p:nvPr userDrawn="1"/>
        </p:nvSpPr>
        <p:spPr>
          <a:xfrm>
            <a:off x="8133211" y="6453336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it-IT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Ovale 17"/>
          <p:cNvSpPr/>
          <p:nvPr userDrawn="1"/>
        </p:nvSpPr>
        <p:spPr>
          <a:xfrm>
            <a:off x="8252792" y="6407454"/>
            <a:ext cx="288032" cy="2160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it-IT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 userDrawn="1"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" contrast="80000"/>
          </a:blip>
          <a:srcRect/>
          <a:stretch>
            <a:fillRect/>
          </a:stretch>
        </p:blipFill>
        <p:spPr bwMode="auto">
          <a:xfrm>
            <a:off x="7938331" y="6438684"/>
            <a:ext cx="792088" cy="456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7" descr="http://www.romasimetteinluce.com/wp-content/uploads/2013/12/Logo-acea1.png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10207" y="6299586"/>
            <a:ext cx="545341" cy="571943"/>
          </a:xfrm>
          <a:prstGeom prst="rect">
            <a:avLst/>
          </a:prstGeom>
          <a:noFill/>
        </p:spPr>
      </p:pic>
      <p:sp>
        <p:nvSpPr>
          <p:cNvPr id="25" name="CasellaDiTesto 24"/>
          <p:cNvSpPr txBox="1"/>
          <p:nvPr userDrawn="1"/>
        </p:nvSpPr>
        <p:spPr>
          <a:xfrm>
            <a:off x="501866" y="6608385"/>
            <a:ext cx="28803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dirty="0" smtClean="0">
                <a:solidFill>
                  <a:schemeClr val="tx1"/>
                </a:solidFill>
              </a:rPr>
              <a:t>Affari Istituzionali</a:t>
            </a:r>
            <a:endParaRPr lang="it-IT" sz="120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80" r:id="rId2"/>
    <p:sldLayoutId id="2147483671" r:id="rId3"/>
    <p:sldLayoutId id="2147483681" r:id="rId4"/>
    <p:sldLayoutId id="2147483682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83" r:id="rId11"/>
    <p:sldLayoutId id="2147483655" r:id="rId12"/>
    <p:sldLayoutId id="214748367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2.jpeg"/><Relationship Id="rId5" Type="http://schemas.openxmlformats.org/officeDocument/2006/relationships/image" Target="../media/image8.jpe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ACQUEDOTTO%20DEL%20FIORA\RM%2014-4450%20Grafici%20FIORA%20-%20TREND%20-%20I&#176;%20SEM..xlsx!CSI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ACQUEDOTTO%20DEL%20FIORA\RM%2014-4450%20Grafici%20FIORA%20-%20TREND%20-%20I&#176;%20SEM..xlsx!giudizio%20globale%20trend" TargetMode="External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file:///C:\LAVORI\ACEA\CS\ACQUEDOTTO%20DEL%20FIORA\RM%2014-4450%20Grafici%20FIORA%20-%20TREND%20-%20I&#176;%20SEM..xlsx!Sodd.%20globale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ACQUEDOTTO%20DEL%20FIORA\RM%2014-4450%20Grafici%20FIORA%20-%20TREND%20-%20I&#176;%20SEM..xlsx!globale%20%25%208-9-10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ACQUEDOTTO%20DEL%20FIORA\RM%2014-4450%20Grafici%20FIORA%20-%20I&#176;%20SEM..xlsx!parametrico!R4C1:R10C8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emf"/><Relationship Id="rId5" Type="http://schemas.openxmlformats.org/officeDocument/2006/relationships/oleObject" Target="file:///C:\LAVORI\ACEA\CS\ACQUEDOTTO%20DEL%20FIORA\RM%2014-4450%20Grafici%20FIORA%20-%20I&#176;%20SEM..xlsx!qualit&#224;%20acqua" TargetMode="External"/><Relationship Id="rId4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ACQUEDOTTO%20DEL%20FIORA\RM%2014-4450%20Grafici%20FIORA%20-%20TREND%20-%20I&#176;%20SEM..xlsx!qualit&#224;%20acqua%20trend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ACQUEDOTTO%20DEL%20FIORA\RM%2014-4450%20Grafici%20FIORA%20-%20I&#176;%20SEM..xlsx!aspetti%20tecnici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4.emf"/><Relationship Id="rId5" Type="http://schemas.openxmlformats.org/officeDocument/2006/relationships/oleObject" Target="file:///C:\LAVORI\ACEA\CS\ACQUEDOTTO%20DEL%20FIORA\RM%2014-4450%20Grafici%20FIORA%20-%20I&#176;%20SEM..xlsx!parametrico!R17C1:R23C8" TargetMode="External"/><Relationship Id="rId4" Type="http://schemas.openxmlformats.org/officeDocument/2006/relationships/image" Target="../media/image3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ACQUEDOTTO%20DEL%20FIORA\RM%2014-4450%20Grafici%20FIORA%20-%20TREND%20-%20I&#176;%20SEM..xlsx!overall%20aspetti%20tecnici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ACQUEDOTTO%20DEL%20FIORA\RM%2014-4450%20Grafici%20FIORA%20-%20I&#176;%20SEM..xlsx!sodd%20aspetti" TargetMode="Externa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ACQUEDOTTO%20DEL%20FIORA\RM%2014-4450%20Grafici%20FIORA%20-%20I&#176;%20SEM..xlsx!fatturazione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8.emf"/><Relationship Id="rId5" Type="http://schemas.openxmlformats.org/officeDocument/2006/relationships/oleObject" Target="file:///C:\LAVORI\ACEA\CS\ACQUEDOTTO%20DEL%20FIORA\RM%2014-4450%20Grafici%20FIORA%20-%20I&#176;%20SEM..xlsx!parametrico!R29C1:R35C8" TargetMode="External"/><Relationship Id="rId4" Type="http://schemas.openxmlformats.org/officeDocument/2006/relationships/image" Target="../media/image3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ACQUEDOTTO%20DEL%20FIORA\RM%2014-4450%20Grafici%20FIORA%20-%20TREND%20-%20I&#176;%20SEM..xlsx!overall%20fatturazione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ACQUEDOTTO%20DEL%20FIORA\RM%2014-4450%20Grafici%20FIORA%20-%20I&#176;%20SEM..xlsx!sodd%20fatturazione" TargetMode="Externa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0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ACQUEDOTTO%20DEL%20FIORA\RM%2014-4450%20Grafici%20FIORA%20-%20I&#176;%20SEM..xlsx!parametrico!R41C1:R47C8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3.emf"/><Relationship Id="rId5" Type="http://schemas.openxmlformats.org/officeDocument/2006/relationships/oleObject" Target="file:///C:\LAVORI\ACEA\CS\ACQUEDOTTO%20DEL%20FIORA\RM%2014-4450%20Grafici%20FIORA%20-%20I&#176;%20SEM..xlsx!qualit&#224;_prezzo" TargetMode="External"/><Relationship Id="rId4" Type="http://schemas.openxmlformats.org/officeDocument/2006/relationships/image" Target="../media/image4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ACQUEDOTTO%20DEL%20FIORA\RM%2014-4450%20Grafici%20FIORA%20-%20TREND%20-%20I&#176;%20SEM..xlsx!overall%20qualit&#224;_prezzo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ACQUEDOTTO%20DEL%20FIORA\RM%2014-4450%20Grafici%20FIORA%20-%20I&#176;%20SEM..xlsx!guasti" TargetMode="Externa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6.emf"/><Relationship Id="rId5" Type="http://schemas.openxmlformats.org/officeDocument/2006/relationships/oleObject" Target="file:///C:\LAVORI\ACEA\CS\ACQUEDOTTO%20DEL%20FIORA\RM%2014-4450%20Grafici%20FIORA%20-%20TREND%20-%20I&#176;%20SEM..xlsx!guasti%20trend" TargetMode="External"/><Relationship Id="rId4" Type="http://schemas.openxmlformats.org/officeDocument/2006/relationships/image" Target="../media/image4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ACQUEDOTTO%20DEL%20FIORA\RM%2014-4450%20Grafici%20FIORA%20-%20TREND%20-%20I&#176;%20SEM..xlsx!overall%20guasti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4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ACQUEDOTTO%20DEL%20FIORA\RM%2014-4450%20Grafici%20FIORA%20-%20I&#176;%20SEM..xlsx!sodd%20guasti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4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ACQUEDOTTO%20DEL%20FIORA\RM%2014-4450%20Grafici%20FIORA%20-%20TREND%20-%20I&#176;%20SEM..xlsx!intervento%20trend" TargetMode="Externa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0.emf"/><Relationship Id="rId5" Type="http://schemas.openxmlformats.org/officeDocument/2006/relationships/oleObject" Target="file:///C:\LAVORI\ACEA\CS\ACQUEDOTTO%20DEL%20FIORA\RM%2014-4450%20Grafici%20FIORA%20-%20I&#176;%20SEM..xlsx!intervento" TargetMode="External"/><Relationship Id="rId4" Type="http://schemas.openxmlformats.org/officeDocument/2006/relationships/image" Target="../media/image4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ACQUEDOTTO%20DEL%20FIORA\RM%2014-4450%20Grafici%20FIORA%20-%20TREND%20-%20I&#176;%20SEM..xlsx!overall%20intervento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5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ACQUEDOTTO%20DEL%20FIORA\RM%2014-4450%20Grafici%20FIORA%20-%20I&#176;%20SEM..xlsx!sodd%20intervento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52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4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6" Type="http://schemas.openxmlformats.org/officeDocument/2006/relationships/oleObject" Target="file:///C:\LAVORI\ACEA\CS\ACQUEDOTTO%20DEL%20FIORA\RM%2014-4450%20Grafici%20FIORA%20-%20I&#176;%20SEM..xlsx!nv%20comm.le" TargetMode="External"/><Relationship Id="rId5" Type="http://schemas.openxmlformats.org/officeDocument/2006/relationships/image" Target="../media/image53.emf"/><Relationship Id="rId4" Type="http://schemas.openxmlformats.org/officeDocument/2006/relationships/oleObject" Target="file:///C:\LAVORI\ACEA\CS\ACQUEDOTTO%20DEL%20FIORA\RM%2014-4450%20Grafici%20FIORA%20-%20TREND%20-%20I&#176;%20SEM..xlsx!NV%20comm.le%20trend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ACQUEDOTTO%20DEL%20FIORA\RM%2014-4450%20Grafici%20FIORA%20-%20TREND%20-%20I&#176;%20SEM..xlsx!overall%20NV%20comm.le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55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ACQUEDOTTO%20DEL%20FIORA\RM%2014-4450%20Grafici%20FIORA%20-%20I&#176;%20SEM..xlsx!sodd%20nv%20comm.le" TargetMode="Externa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56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ACQUEDOTTO%20DEL%20FIORA\RM%2014-4450%20Grafici%20FIORA%20-%20I&#176;%20SEM..xlsx!sportello" TargetMode="Externa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59.emf"/><Relationship Id="rId5" Type="http://schemas.openxmlformats.org/officeDocument/2006/relationships/oleObject" Target="file:///C:\LAVORI\ACEA\CS\ACQUEDOTTO%20DEL%20FIORA\RM%2014-4450%20Grafici%20FIORA%20-%20TREND%20-%20I&#176;%20SEM..xlsx!sportello%20trend" TargetMode="External"/><Relationship Id="rId4" Type="http://schemas.openxmlformats.org/officeDocument/2006/relationships/image" Target="../media/image58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ACQUEDOTTO%20DEL%20FIORA\RM%2014-4450%20Grafici%20FIORA%20-%20TREND%20-%20I&#176;%20SEM..xlsx!overall%20sportello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60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ACQUEDOTTO%20DEL%20FIORA\RM%2014-4450%20Grafici%20FIORA%20-%20I&#176;%20SEM..xlsx!sodd%20sportello" TargetMode="Externa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6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ACQUEDOTTO%20DEL%20FIORA\RM%2014-4450%20Grafici%20FIORA%20-%20I&#176;%20SEM..xlsx!parametrico!R112C7:R115C16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64.emf"/><Relationship Id="rId5" Type="http://schemas.openxmlformats.org/officeDocument/2006/relationships/oleObject" Target="file:///C:\LAVORI\ACEA\CS\ACQUEDOTTO%20DEL%20FIORA\Grafici%20Generalista.xlsx!notoriet&#224;" TargetMode="External"/><Relationship Id="rId4" Type="http://schemas.openxmlformats.org/officeDocument/2006/relationships/image" Target="../media/image63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ACQUEDOTTO%20DEL%20FIORA\Grafici%20Generalista.xlsx!aspettative%20net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65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ACQUEDOTTO%20DEL%20FIORA\Grafici%20Generalista.xlsx!uso%20acqua" TargetMode="External"/><Relationship Id="rId7" Type="http://schemas.openxmlformats.org/officeDocument/2006/relationships/image" Target="../media/image67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9.vml"/><Relationship Id="rId6" Type="http://schemas.openxmlformats.org/officeDocument/2006/relationships/oleObject" Target="file:///C:\LAVORI\ACEA\CS\ACQUEDOTTO%20DEL%20FIORA\Grafici%20Generalista.xlsx!motivi%20nn%20uso" TargetMode="External"/><Relationship Id="rId5" Type="http://schemas.openxmlformats.org/officeDocument/2006/relationships/image" Target="../media/image68.jpeg"/><Relationship Id="rId4" Type="http://schemas.openxmlformats.org/officeDocument/2006/relationships/image" Target="../media/image66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ACQUEDOTTO%20DEL%20FIORA\RM%2014-4450%20Grafici%20FIORA%20-%20TREND%20-%20I&#176;%20SEM..xlsx!overall%20uso%20acqua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68.jpeg"/><Relationship Id="rId4" Type="http://schemas.openxmlformats.org/officeDocument/2006/relationships/image" Target="../media/image69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70.emf"/><Relationship Id="rId4" Type="http://schemas.openxmlformats.org/officeDocument/2006/relationships/oleObject" Target="file:///C:\LAVORI\ACEA\CS\ACQUEDOTTO%20DEL%20FIORA\Grafici%20Generalista.xlsx!rifornimento" TargetMode="Externa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3" Type="http://schemas.openxmlformats.org/officeDocument/2006/relationships/oleObject" Target="file:///C:\LAVORI\ACEA\CS\ACQUEDOTTO%20DEL%20FIORA\Grafici%20Generalista.xlsx!raggiungibilit&#224;" TargetMode="External"/><Relationship Id="rId7" Type="http://schemas.openxmlformats.org/officeDocument/2006/relationships/oleObject" Target="file:///C:\LAVORI\ACEA\CS\ACQUEDOTTO%20DEL%20FIORA\Grafici%20Generalista.xlsx!comunicazione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73.emf"/><Relationship Id="rId5" Type="http://schemas.openxmlformats.org/officeDocument/2006/relationships/oleObject" Target="file:///C:\LAVORI\ACEA\CS\ACQUEDOTTO%20DEL%20FIORA\Grafici%20Generalista.xlsx!info%20comunicate" TargetMode="External"/><Relationship Id="rId4" Type="http://schemas.openxmlformats.org/officeDocument/2006/relationships/image" Target="../media/image72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ACQUEDOTTO%20DEL%20FIORA\Grafici%20Generalista.xlsx!valutazione%20comunicazione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75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emf"/><Relationship Id="rId3" Type="http://schemas.openxmlformats.org/officeDocument/2006/relationships/oleObject" Target="file:///C:\LAVORI\ACEA\CS\ACQUEDOTTO%20DEL%20FIORA\Grafici%20nv%20commerciale.xlsx!linea%20chiamata" TargetMode="External"/><Relationship Id="rId7" Type="http://schemas.openxmlformats.org/officeDocument/2006/relationships/oleObject" Target="file:///C:\LAVORI\ACEA\CS\ACQUEDOTTO%20DEL%20FIORA\Grafici%20Segnalazione%20Guasti.xlsx!linea%20chiamata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77.emf"/><Relationship Id="rId5" Type="http://schemas.openxmlformats.org/officeDocument/2006/relationships/oleObject" Target="file:///C:\LAVORI\ACEA\CS\ACQUEDOTTO%20DEL%20FIORA\Grafici%20Segnalazione%20Guasti.xlsx!numero%20guasti" TargetMode="External"/><Relationship Id="rId10" Type="http://schemas.openxmlformats.org/officeDocument/2006/relationships/image" Target="../media/image79.emf"/><Relationship Id="rId4" Type="http://schemas.openxmlformats.org/officeDocument/2006/relationships/image" Target="../media/image76.emf"/><Relationship Id="rId9" Type="http://schemas.openxmlformats.org/officeDocument/2006/relationships/oleObject" Target="file:///C:\LAVORI\ACEA\CS\ACQUEDOTTO%20DEL%20FIORA\Grafici%20nv%20commerciale.xlsx!numero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ACQUEDOTTO%20DEL%20FIORA\Grafici%20nv%20commerciale.xlsx!motivi%20contatto" TargetMode="Externa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81.emf"/><Relationship Id="rId5" Type="http://schemas.openxmlformats.org/officeDocument/2006/relationships/oleObject" Target="file:///C:\LAVORI\ACEA\CS\ACQUEDOTTO%20DEL%20FIORA\Grafici%20nv%20commerciale.xlsx!durata" TargetMode="External"/><Relationship Id="rId4" Type="http://schemas.openxmlformats.org/officeDocument/2006/relationships/image" Target="../media/image80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ACQUEDOTTO%20DEL%20FIORA\Grafici%20nv%20commerciale.xlsx!risoluzione" TargetMode="Externa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83.jpeg"/><Relationship Id="rId4" Type="http://schemas.openxmlformats.org/officeDocument/2006/relationships/image" Target="../media/image82.e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file:///C:\LAVORI\ACEA\CS\ACQUEDOTTO%20DEL%20FIORA\Grafici%20nv%20commerciale.xlsx!info%20coerenti" TargetMode="External"/><Relationship Id="rId3" Type="http://schemas.openxmlformats.org/officeDocument/2006/relationships/oleObject" Target="file:///C:\LAVORI\ACEA\CS\ACQUEDOTTO%20DEL%20FIORA\Grafici%20nv%20commerciale.xlsx!numero%20chiamate" TargetMode="External"/><Relationship Id="rId7" Type="http://schemas.openxmlformats.org/officeDocument/2006/relationships/image" Target="../media/image85.e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7.vml"/><Relationship Id="rId6" Type="http://schemas.openxmlformats.org/officeDocument/2006/relationships/oleObject" Target="file:///C:\LAVORI\ACEA\CS\ACQUEDOTTO%20DEL%20FIORA\Grafici%20nv%20commerciale.xlsx!motivo%20pi&#249;%20chiamate" TargetMode="External"/><Relationship Id="rId5" Type="http://schemas.openxmlformats.org/officeDocument/2006/relationships/image" Target="../media/image83.jpeg"/><Relationship Id="rId4" Type="http://schemas.openxmlformats.org/officeDocument/2006/relationships/image" Target="../media/image84.emf"/><Relationship Id="rId9" Type="http://schemas.openxmlformats.org/officeDocument/2006/relationships/image" Target="../media/image86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ACQUEDOTTO%20DEL%20FIORA\Grafici%20Sportello.xlsx!attesa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88.emf"/><Relationship Id="rId5" Type="http://schemas.openxmlformats.org/officeDocument/2006/relationships/oleObject" Target="file:///C:\LAVORI\ACEA\CS\ACQUEDOTTO%20DEL%20FIORA\Grafici%20Sportello.xlsx!permanenza" TargetMode="External"/><Relationship Id="rId4" Type="http://schemas.openxmlformats.org/officeDocument/2006/relationships/image" Target="../media/image87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ACQUEDOTTO%20DEL%20FIORA\Grafici%20Sportello.xlsx!motivo%20visita" TargetMode="External"/><Relationship Id="rId7" Type="http://schemas.openxmlformats.org/officeDocument/2006/relationships/image" Target="../media/image83.jpe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90.emf"/><Relationship Id="rId5" Type="http://schemas.openxmlformats.org/officeDocument/2006/relationships/oleObject" Target="file:///C:\LAVORI\ACEA\CS\ACQUEDOTTO%20DEL%20FIORA\Grafici%20Sportello.xlsx!utente" TargetMode="External"/><Relationship Id="rId4" Type="http://schemas.openxmlformats.org/officeDocument/2006/relationships/image" Target="../media/image89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ACQUEDOTTO%20DEL%20FIORA\Grafici%20Sportello.xlsx!risoluzione" TargetMode="Externa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83.jpeg"/><Relationship Id="rId4" Type="http://schemas.openxmlformats.org/officeDocument/2006/relationships/image" Target="../media/image91.e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emf"/><Relationship Id="rId3" Type="http://schemas.openxmlformats.org/officeDocument/2006/relationships/oleObject" Target="file:///C:\LAVORI\ACEA\CS\ACQUEDOTTO%20DEL%20FIORA\Grafici%20Sportello.xlsx!motivo%20pi&#249;%20visite" TargetMode="External"/><Relationship Id="rId7" Type="http://schemas.openxmlformats.org/officeDocument/2006/relationships/oleObject" Target="file:///C:\LAVORI\ACEA\CS\ACQUEDOTTO%20DEL%20FIORA\Grafici%20Sportello.xlsx!info%20coerenti" TargetMode="Externa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93.emf"/><Relationship Id="rId5" Type="http://schemas.openxmlformats.org/officeDocument/2006/relationships/oleObject" Target="file:///C:\LAVORI\ACEA\CS\ACQUEDOTTO%20DEL%20FIORA\Grafici%20Sportello.xlsx!numero%20visite" TargetMode="External"/><Relationship Id="rId4" Type="http://schemas.openxmlformats.org/officeDocument/2006/relationships/image" Target="../media/image92.emf"/><Relationship Id="rId9" Type="http://schemas.openxmlformats.org/officeDocument/2006/relationships/image" Target="../media/image83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ACQUEDOTTO%20DEL%20FIORA\Grafici%20Sportello.xlsx!sportello%20vs%20nv" TargetMode="Externa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95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ACQUEDOTTO%20DEL%20FIORA\Grafici%20Sportello%20ONLINE.xlsx!motivo%20registrazione" TargetMode="Externa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3.vml"/><Relationship Id="rId4" Type="http://schemas.openxmlformats.org/officeDocument/2006/relationships/image" Target="../media/image96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ACQUEDOTTO%20DEL%20FIORA\Grafici%20Sportello%20ONLINE.xlsx!funzionalit&#224;" TargetMode="Externa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98.emf"/><Relationship Id="rId5" Type="http://schemas.openxmlformats.org/officeDocument/2006/relationships/oleObject" Target="file:///C:\LAVORI\ACEA\CS\ACQUEDOTTO%20DEL%20FIORA\Grafici%20Sportello%20ONLINE.xlsx!reperimento" TargetMode="External"/><Relationship Id="rId4" Type="http://schemas.openxmlformats.org/officeDocument/2006/relationships/image" Target="../media/image97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ACQUEDOTTO%20DEL%20FIORA\Grafici%20Sportello%20ONLINE.xlsx!carenze" TargetMode="Externa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00.emf"/><Relationship Id="rId5" Type="http://schemas.openxmlformats.org/officeDocument/2006/relationships/oleObject" Target="file:///C:\LAVORI\ACEA\CS\ACQUEDOTTO%20DEL%20FIORA\Grafici%20Sportello%20ONLINE.xlsx!utilit&#224;" TargetMode="External"/><Relationship Id="rId4" Type="http://schemas.openxmlformats.org/officeDocument/2006/relationships/image" Target="../media/image99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ACQUEDOTTO%20DEL%20FIORA\RM%2014-4450%20Grafici%20FIORA%20-%20TREND%20-%20I&#176;%20SEM..xlsx!sportello%20ONLINE%20trend" TargetMode="External"/><Relationship Id="rId7" Type="http://schemas.openxmlformats.org/officeDocument/2006/relationships/image" Target="../media/image10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6.vml"/><Relationship Id="rId6" Type="http://schemas.openxmlformats.org/officeDocument/2006/relationships/oleObject" Target="file:///C:\LAVORI\ACEA\CS\ACQUEDOTTO%20DEL%20FIORA\RM%2014-4450%20Grafici%20FIORA%20-%20I&#176;%20SEM..xlsx!sportello%20ONLINE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01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ACQUEDOTTO%20DEL%20FIORA\RM%2014-4450%20Grafici%20FIORA%20-%20TREND%20-%20I&#176;%20SEM..xlsx!overall%20sportello%20ONLINE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4" Type="http://schemas.openxmlformats.org/officeDocument/2006/relationships/image" Target="../media/image103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ACQUEDOTTO%20DEL%20FIORA\RM%2014-4450%20Grafici%20FIORA%20-%20I&#176;%20SEM..xlsx!sodd%20sportello%20ONLINE" TargetMode="Externa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8.vml"/><Relationship Id="rId4" Type="http://schemas.openxmlformats.org/officeDocument/2006/relationships/image" Target="../media/image104.e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emf"/><Relationship Id="rId3" Type="http://schemas.openxmlformats.org/officeDocument/2006/relationships/oleObject" Target="file:///C:\LAVORI\ACEA\CS\ACQUEDOTTO%20DEL%20FIORA\Grafici%20Sportello%20ONLINE.xlsx!uso%20altri%20canali" TargetMode="External"/><Relationship Id="rId7" Type="http://schemas.openxmlformats.org/officeDocument/2006/relationships/oleObject" Target="file:///C:\LAVORI\ACEA\CS\ACQUEDOTTO%20DEL%20FIORA\Grafici%20Sportello%20ONLINE.xlsx!info%20coerenti" TargetMode="Externa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06.emf"/><Relationship Id="rId5" Type="http://schemas.openxmlformats.org/officeDocument/2006/relationships/oleObject" Target="file:///C:\LAVORI\ACEA\CS\ACQUEDOTTO%20DEL%20FIORA\Grafici%20Sportello%20ONLINE.xlsx!canali" TargetMode="External"/><Relationship Id="rId4" Type="http://schemas.openxmlformats.org/officeDocument/2006/relationships/image" Target="../media/image105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ACQUEDOTTO%20DEL%20FIORA\RM%2014-4450%20Grafici%20FIORA%20-%20TREND%20-%20I&#176;%20SEM..xlsx!sito%20internet%20trend" TargetMode="Externa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109.emf"/><Relationship Id="rId5" Type="http://schemas.openxmlformats.org/officeDocument/2006/relationships/oleObject" Target="file:///C:\LAVORI\ACEA\CS\ACQUEDOTTO%20DEL%20FIORA\RM%2014-4450%20Grafici%20FIORA%20-%20I&#176;%20SEM..xlsx!sito%20internet" TargetMode="External"/><Relationship Id="rId4" Type="http://schemas.openxmlformats.org/officeDocument/2006/relationships/image" Target="../media/image108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ACQUEDOTTO%20DEL%20FIORA\RM%2014-4450%20Grafici%20FIORA%20-%20TREND%20-%20I&#176;%20SEM..xlsx!overall%20sito%20internet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4" Type="http://schemas.openxmlformats.org/officeDocument/2006/relationships/image" Target="../media/image110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AVORI\ACEA\CS\ACQUEDOTTO%20DEL%20FIORA\RM%2014-4450%20Grafici%20FIORA%20-%20I&#176;%20SEM..xlsx!sodd%20sito" TargetMode="Externa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52.vml"/><Relationship Id="rId4" Type="http://schemas.openxmlformats.org/officeDocument/2006/relationships/image" Target="../media/image11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3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file:///C:\LAVORI\ACEA\CS\ACQUEDOTTO%20DEL%20FIORA\Grafici%20Generalista.xlsx!et&#224;" TargetMode="External"/><Relationship Id="rId7" Type="http://schemas.openxmlformats.org/officeDocument/2006/relationships/oleObject" Target="file:///C:\LAVORI\ACEA\CS\ACQUEDOTTO%20DEL%20FIORA\Grafici%20Generalista.xlsx!professione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oleObject" Target="file:///C:\LAVORI\ACEA\CS\ACQUEDOTTO%20DEL%20FIORA\Grafici%20Generalista.xlsx!istruzione" TargetMode="External"/><Relationship Id="rId10" Type="http://schemas.openxmlformats.org/officeDocument/2006/relationships/image" Target="../media/image19.png"/><Relationship Id="rId4" Type="http://schemas.openxmlformats.org/officeDocument/2006/relationships/image" Target="../media/image15.emf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 descr="http://atlantic.mvcdn.com/wp-content/uploads/2012/08/water_5722386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5064"/>
            <a:ext cx="9144000" cy="2533610"/>
          </a:xfrm>
          <a:prstGeom prst="rect">
            <a:avLst/>
          </a:prstGeom>
          <a:noFill/>
        </p:spPr>
      </p:pic>
      <p:sp>
        <p:nvSpPr>
          <p:cNvPr id="22" name="Text Box 37"/>
          <p:cNvSpPr txBox="1">
            <a:spLocks noChangeArrowheads="1"/>
          </p:cNvSpPr>
          <p:nvPr/>
        </p:nvSpPr>
        <p:spPr bwMode="auto">
          <a:xfrm>
            <a:off x="6420411" y="6604575"/>
            <a:ext cx="24288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[RM  14-4450]</a:t>
            </a:r>
            <a:endParaRPr lang="it-IT" sz="12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Titolo 1"/>
          <p:cNvSpPr txBox="1">
            <a:spLocks/>
          </p:cNvSpPr>
          <p:nvPr/>
        </p:nvSpPr>
        <p:spPr>
          <a:xfrm>
            <a:off x="0" y="836712"/>
            <a:ext cx="9144000" cy="28803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31813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952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Customer Satisfaction 2015</a:t>
            </a:r>
          </a:p>
          <a:p>
            <a:pPr marL="625475">
              <a:spcBef>
                <a:spcPct val="0"/>
              </a:spcBef>
              <a:spcAft>
                <a:spcPts val="1200"/>
              </a:spcAft>
              <a:defRPr/>
            </a:pPr>
            <a:r>
              <a:rPr lang="it-IT" sz="3200" b="1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I° semestre</a:t>
            </a:r>
          </a:p>
          <a:p>
            <a:pPr marL="625475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kumimoji="0" lang="it-IT" sz="5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kumimoji="0" lang="it-IT" sz="2000" b="0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2791232" y="4647490"/>
            <a:ext cx="35290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it-IT" b="1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Report</a:t>
            </a:r>
            <a:endParaRPr lang="it-IT" b="1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6" name="Immagine 38" descr="ISO_9001_CO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2618" y="6498185"/>
            <a:ext cx="351830" cy="33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" name="Gruppo 25"/>
          <p:cNvGrpSpPr>
            <a:grpSpLocks noChangeAspect="1"/>
          </p:cNvGrpSpPr>
          <p:nvPr/>
        </p:nvGrpSpPr>
        <p:grpSpPr>
          <a:xfrm>
            <a:off x="627594" y="6454329"/>
            <a:ext cx="2883535" cy="347472"/>
            <a:chOff x="6089650" y="6356176"/>
            <a:chExt cx="3794125" cy="457200"/>
          </a:xfrm>
        </p:grpSpPr>
        <p:pic>
          <p:nvPicPr>
            <p:cNvPr id="33" name="Picture 9" descr="image00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84975" y="6456189"/>
              <a:ext cx="534988" cy="298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Immagine 3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448550" y="6456189"/>
              <a:ext cx="601663" cy="298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 l="55125" t="29839" r="30225" b="51009"/>
            <a:stretch>
              <a:fillRect/>
            </a:stretch>
          </p:blipFill>
          <p:spPr bwMode="auto">
            <a:xfrm>
              <a:off x="6089650" y="6357764"/>
              <a:ext cx="520700" cy="455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Immagine 19" descr="download.jp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924925" y="6372051"/>
              <a:ext cx="958850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Immagine 14" descr="Asseprim - logo verticale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167688" y="6356176"/>
              <a:ext cx="6731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6228496" y="3800073"/>
            <a:ext cx="2808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Indagine realizzata 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</a:t>
            </a:r>
          </a:p>
        </p:txBody>
      </p:sp>
      <p:pic>
        <p:nvPicPr>
          <p:cNvPr id="39" name="Immagine 38" descr="logo pragma.bmp"/>
          <p:cNvPicPr>
            <a:picLocks noChangeAspect="1"/>
          </p:cNvPicPr>
          <p:nvPr/>
        </p:nvPicPr>
        <p:blipFill>
          <a:blip r:embed="rId9" cstate="print"/>
          <a:srcRect t="2" b="9227"/>
          <a:stretch>
            <a:fillRect/>
          </a:stretch>
        </p:blipFill>
        <p:spPr>
          <a:xfrm>
            <a:off x="7852962" y="4208465"/>
            <a:ext cx="1172566" cy="49048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effectLst/>
        </p:spPr>
      </p:pic>
      <p:grpSp>
        <p:nvGrpSpPr>
          <p:cNvPr id="40" name="Gruppo 23"/>
          <p:cNvGrpSpPr/>
          <p:nvPr/>
        </p:nvGrpSpPr>
        <p:grpSpPr>
          <a:xfrm>
            <a:off x="6179926" y="4172830"/>
            <a:ext cx="1920466" cy="576524"/>
            <a:chOff x="6156176" y="4172830"/>
            <a:chExt cx="1920466" cy="576524"/>
          </a:xfrm>
        </p:grpSpPr>
        <p:pic>
          <p:nvPicPr>
            <p:cNvPr id="41" name="Picture 7" descr="http://www.romasimetteinluce.com/wp-content/uploads/2013/12/Logo-acea1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156176" y="4172830"/>
              <a:ext cx="545341" cy="571943"/>
            </a:xfrm>
            <a:prstGeom prst="rect">
              <a:avLst/>
            </a:prstGeom>
            <a:noFill/>
          </p:spPr>
        </p:pic>
        <p:sp>
          <p:nvSpPr>
            <p:cNvPr id="42" name="CasellaDiTesto 41"/>
            <p:cNvSpPr txBox="1"/>
            <p:nvPr/>
          </p:nvSpPr>
          <p:spPr>
            <a:xfrm>
              <a:off x="6636482" y="4288715"/>
              <a:ext cx="1440160" cy="4606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ts val="1400"/>
                </a:lnSpc>
                <a:spcBef>
                  <a:spcPts val="600"/>
                </a:spcBef>
              </a:pPr>
              <a:r>
                <a:rPr lang="it-IT" sz="1600" b="1" cap="small" dirty="0" smtClean="0"/>
                <a:t>Affari Istituzionali</a:t>
              </a:r>
              <a:endParaRPr lang="it-IT" sz="1600" b="1" cap="small" dirty="0"/>
            </a:p>
          </p:txBody>
        </p:sp>
      </p:grpSp>
      <p:pic>
        <p:nvPicPr>
          <p:cNvPr id="44" name="Picture 8" descr="http://www.maremmanews.it/gallery3/var/resizes/2013/Logo_FIORA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90825" y="2606417"/>
            <a:ext cx="3562350" cy="1110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5" name="Text Box 119"/>
          <p:cNvSpPr txBox="1">
            <a:spLocks noChangeArrowheads="1"/>
          </p:cNvSpPr>
          <p:nvPr/>
        </p:nvSpPr>
        <p:spPr bwMode="auto">
          <a:xfrm>
            <a:off x="467544" y="468411"/>
            <a:ext cx="8676456" cy="1677527"/>
          </a:xfrm>
          <a:prstGeom prst="foldedCorner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endParaRPr lang="it-IT" sz="1100" b="1" dirty="0">
              <a:ln>
                <a:solidFill>
                  <a:prstClr val="white">
                    <a:lumMod val="85000"/>
                  </a:prstClr>
                </a:solidFill>
              </a:ln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it-IT" sz="3000" dirty="0">
                <a:solidFill>
                  <a:srgbClr val="39527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Customer Satisfaction Index (CSI) </a:t>
            </a:r>
          </a:p>
          <a:p>
            <a:pPr>
              <a:lnSpc>
                <a:spcPct val="120000"/>
              </a:lnSpc>
              <a:defRPr/>
            </a:pPr>
            <a:endParaRPr lang="it-IT" sz="3000" dirty="0">
              <a:solidFill>
                <a:srgbClr val="39527B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 Box 119"/>
          <p:cNvSpPr txBox="1">
            <a:spLocks noChangeArrowheads="1"/>
          </p:cNvSpPr>
          <p:nvPr/>
        </p:nvSpPr>
        <p:spPr bwMode="auto">
          <a:xfrm>
            <a:off x="5292600" y="2531072"/>
            <a:ext cx="4680000" cy="722378"/>
          </a:xfrm>
          <a:prstGeom prst="foldedCorner">
            <a:avLst>
              <a:gd name="adj" fmla="val 0"/>
            </a:avLst>
          </a:prstGeom>
          <a:noFill/>
          <a:ln w="9525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endParaRPr lang="it-IT" dirty="0">
              <a:ln>
                <a:solidFill>
                  <a:prstClr val="white">
                    <a:lumMod val="85000"/>
                  </a:prstClr>
                </a:solidFill>
              </a:ln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it-IT" sz="1600" b="1" u="sng" cap="small" dirty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SEZIONE </a:t>
            </a:r>
            <a:r>
              <a:rPr lang="it-IT" sz="1600" b="1" u="sng" cap="small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CS</a:t>
            </a:r>
            <a:endParaRPr lang="it-IT" sz="1600" b="1" u="sng" cap="small" dirty="0">
              <a:solidFill>
                <a:srgbClr val="00B0F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Text Box 119"/>
          <p:cNvSpPr txBox="1">
            <a:spLocks noChangeArrowheads="1"/>
          </p:cNvSpPr>
          <p:nvPr/>
        </p:nvSpPr>
        <p:spPr bwMode="auto">
          <a:xfrm>
            <a:off x="540072" y="942540"/>
            <a:ext cx="4680000" cy="873189"/>
          </a:xfrm>
          <a:prstGeom prst="foldedCorner">
            <a:avLst>
              <a:gd name="adj" fmla="val 0"/>
            </a:avLst>
          </a:prstGeom>
          <a:noFill/>
          <a:ln w="9525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endParaRPr lang="it-IT" dirty="0">
              <a:ln>
                <a:solidFill>
                  <a:prstClr val="white">
                    <a:lumMod val="85000"/>
                  </a:prstClr>
                </a:solidFill>
              </a:ln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355600" indent="-35560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it-IT" sz="2000" dirty="0">
                <a:solidFill>
                  <a:prstClr val="white">
                    <a:lumMod val="50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Indice sintetico di soddisfazione</a:t>
            </a: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539552" y="3573016"/>
            <a:ext cx="8064896" cy="263936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E0DEDE"/>
              </a:gs>
              <a:gs pos="100000">
                <a:srgbClr val="E0DEDE">
                  <a:gamma/>
                  <a:tint val="0"/>
                  <a:invGamma/>
                </a:srgbClr>
              </a:gs>
            </a:gsLst>
            <a:path path="rect">
              <a:fillToRect l="100000" t="100000"/>
            </a:path>
          </a:gradFill>
          <a:ln w="9525">
            <a:solidFill>
              <a:srgbClr val="C0C0C0"/>
            </a:solidFill>
            <a:round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lIns="90000" tIns="18000" rIns="90000" bIns="18000" anchor="ctr" anchorCtr="1"/>
          <a:lstStyle/>
          <a:p>
            <a:pPr marL="444500" lvl="1" indent="-265113" algn="just">
              <a:lnSpc>
                <a:spcPct val="110000"/>
              </a:lnSpc>
              <a:spcBef>
                <a:spcPts val="1200"/>
              </a:spcBef>
              <a:buFont typeface="Symbol" pitchFamily="18" charset="2"/>
              <a:buChar char="®"/>
              <a:defRPr/>
            </a:pPr>
            <a:r>
              <a:rPr lang="it-IT" sz="1200" b="1" dirty="0">
                <a:solidFill>
                  <a:srgbClr val="4F81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CSI PARZIALI</a:t>
            </a:r>
          </a:p>
          <a:p>
            <a:pPr marL="444500" lvl="1" indent="-265113" algn="just">
              <a:lnSpc>
                <a:spcPct val="110000"/>
              </a:lnSpc>
              <a:spcBef>
                <a:spcPts val="500"/>
              </a:spcBef>
              <a:defRPr/>
            </a:pPr>
            <a:r>
              <a:rPr lang="it-IT" sz="12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Sono calcolati come media ponderata della soddisfazione tenendo conto dell’importanza attribuita a ciascun aspetto.</a:t>
            </a:r>
            <a:endParaRPr lang="it-IT" sz="5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44500" lvl="1" indent="-265113" algn="just">
              <a:lnSpc>
                <a:spcPct val="110000"/>
              </a:lnSpc>
              <a:spcBef>
                <a:spcPts val="1200"/>
              </a:spcBef>
              <a:buFont typeface="Symbol" pitchFamily="18" charset="2"/>
              <a:buChar char="®"/>
              <a:defRPr/>
            </a:pPr>
            <a:r>
              <a:rPr lang="it-IT" sz="1200" b="1" dirty="0">
                <a:solidFill>
                  <a:srgbClr val="4F81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CSI COMPLESSIVO</a:t>
            </a:r>
          </a:p>
          <a:p>
            <a:pPr marL="444500" lvl="1" indent="-265113" algn="just">
              <a:lnSpc>
                <a:spcPct val="110000"/>
              </a:lnSpc>
              <a:spcBef>
                <a:spcPts val="500"/>
              </a:spcBef>
              <a:defRPr/>
            </a:pPr>
            <a:r>
              <a:rPr lang="it-IT" sz="12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Media ponderata fra i CSI parziali. I pesi, definiti da ACEA, sono gli stessi utilizzati nei precedenti monitoraggi.</a:t>
            </a:r>
          </a:p>
          <a:p>
            <a:pPr marL="712788" lvl="1" indent="-261938" algn="just">
              <a:lnSpc>
                <a:spcPct val="120000"/>
              </a:lnSpc>
              <a:spcBef>
                <a:spcPts val="1200"/>
              </a:spcBef>
              <a:buClr>
                <a:srgbClr val="1F497D">
                  <a:lumMod val="60000"/>
                  <a:lumOff val="40000"/>
                </a:srgbClr>
              </a:buClr>
              <a:defRPr/>
            </a:pPr>
            <a:r>
              <a:rPr lang="it-IT" sz="12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formula:</a:t>
            </a:r>
          </a:p>
          <a:p>
            <a:pPr marL="712788" lvl="1" indent="-261938" algn="just">
              <a:lnSpc>
                <a:spcPct val="120000"/>
              </a:lnSpc>
              <a:spcBef>
                <a:spcPts val="1200"/>
              </a:spcBef>
              <a:buClr>
                <a:srgbClr val="1F497D">
                  <a:lumMod val="60000"/>
                  <a:lumOff val="40000"/>
                </a:srgbClr>
              </a:buClr>
              <a:defRPr/>
            </a:pPr>
            <a:endParaRPr lang="it-IT" sz="9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57575" y="5661248"/>
            <a:ext cx="2228850" cy="36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" name="Tabella 62"/>
          <p:cNvGraphicFramePr>
            <a:graphicFrameLocks noGrp="1"/>
          </p:cNvGraphicFramePr>
          <p:nvPr/>
        </p:nvGraphicFramePr>
        <p:xfrm>
          <a:off x="630950" y="1243082"/>
          <a:ext cx="4392000" cy="5040000"/>
        </p:xfrm>
        <a:graphic>
          <a:graphicData uri="http://schemas.openxmlformats.org/drawingml/2006/table">
            <a:tbl>
              <a:tblPr/>
              <a:tblGrid>
                <a:gridCol w="4392000"/>
              </a:tblGrid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Continuità del </a:t>
                      </a:r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servizio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43" marR="5543" marT="5543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Livello di pressione </a:t>
                      </a:r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dell'acqua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43" marR="5543" marT="5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Regolarità nella lettura dei contatori da parte del personale incaricato</a:t>
                      </a:r>
                    </a:p>
                  </a:txBody>
                  <a:tcPr marL="5543" marR="5543" marT="5543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Chiarezza e facilità di lettura delle bollette</a:t>
                      </a:r>
                    </a:p>
                  </a:txBody>
                  <a:tcPr marL="5543" marR="5543" marT="5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 consumi fatturati in bolletta rispecchiano quelli reali</a:t>
                      </a:r>
                    </a:p>
                  </a:txBody>
                  <a:tcPr marL="5543" marR="5543" marT="5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Invio regolare delle fatture, senza ritardi</a:t>
                      </a:r>
                    </a:p>
                  </a:txBody>
                  <a:tcPr marL="5543" marR="5543" marT="5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43" marR="5543" marT="5543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43" marR="5543" marT="5543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Tempi di attesa al telefono per parlare con l'operatore</a:t>
                      </a:r>
                    </a:p>
                  </a:txBody>
                  <a:tcPr marL="5543" marR="5543" marT="5543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Facilità di seguire le indicazioni date dal risponditore automatico</a:t>
                      </a:r>
                    </a:p>
                  </a:txBody>
                  <a:tcPr marL="5543" marR="5543" marT="5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Chiarezza informazioni fornite dall'operatore</a:t>
                      </a:r>
                    </a:p>
                  </a:txBody>
                  <a:tcPr marL="5543" marR="5543" marT="5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Cortesia e disponibilità operatore</a:t>
                      </a:r>
                    </a:p>
                  </a:txBody>
                  <a:tcPr marL="5543" marR="5543" marT="5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Rapidità con cui </a:t>
                      </a:r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Acq.</a:t>
                      </a:r>
                      <a:r>
                        <a:rPr lang="it-IT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Fiora 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ha effettuato l’intervento dopo la sua richiesta</a:t>
                      </a:r>
                    </a:p>
                  </a:txBody>
                  <a:tcPr marL="5543" marR="5543" marT="5543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Rispetto degli orari degli appuntamenti da parte dei tecnici</a:t>
                      </a:r>
                    </a:p>
                  </a:txBody>
                  <a:tcPr marL="5543" marR="5543" marT="5543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Cortesia e disponibilità dei tecnici che hanno svolto l’intervento</a:t>
                      </a:r>
                    </a:p>
                  </a:txBody>
                  <a:tcPr marL="5543" marR="5543" marT="5543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Competenza dei tecnici 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comprensione 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 capacità di risposta/risoluzione)</a:t>
                      </a:r>
                    </a:p>
                  </a:txBody>
                  <a:tcPr marL="5543" marR="5543" marT="5543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Facilità di seguire le indicazioni del risponditore automatico</a:t>
                      </a:r>
                    </a:p>
                  </a:txBody>
                  <a:tcPr marL="5543" marR="5543" marT="5543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Tempi di attesa al telefono per parlare con l'operatore</a:t>
                      </a:r>
                    </a:p>
                  </a:txBody>
                  <a:tcPr marL="5543" marR="5543" marT="5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Competenza dell'operatore 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(comprensione </a:t>
                      </a:r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 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capacità di risposta/risoluzione)</a:t>
                      </a:r>
                    </a:p>
                  </a:txBody>
                  <a:tcPr marL="5543" marR="5543" marT="5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Cortesia e disponibilità dell'operatore</a:t>
                      </a:r>
                    </a:p>
                  </a:txBody>
                  <a:tcPr marL="5543" marR="5543" marT="5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Chiarezza delle informazioni fornite dall'operatore</a:t>
                      </a:r>
                    </a:p>
                  </a:txBody>
                  <a:tcPr marL="5543" marR="5543" marT="5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Orari di apertura dello sportello</a:t>
                      </a:r>
                    </a:p>
                  </a:txBody>
                  <a:tcPr marL="5543" marR="5543" marT="5543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Tempi di attesa per parlare con l'operatore</a:t>
                      </a:r>
                    </a:p>
                  </a:txBody>
                  <a:tcPr marL="5543" marR="5543" marT="5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Tempi con cui l'operatore ha gestito la sua richiesta</a:t>
                      </a:r>
                    </a:p>
                  </a:txBody>
                  <a:tcPr marL="5543" marR="5543" marT="5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Competenza dell'operatore 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(comprensione </a:t>
                      </a:r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 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capacità di risposta/risoluzione)</a:t>
                      </a:r>
                    </a:p>
                  </a:txBody>
                  <a:tcPr marL="5543" marR="5543" marT="5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Cortesia e disponibilità dell'operatore</a:t>
                      </a:r>
                    </a:p>
                  </a:txBody>
                  <a:tcPr marL="5543" marR="5543" marT="5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Chiarezza delle informazioni fornite dall'operatore</a:t>
                      </a:r>
                    </a:p>
                  </a:txBody>
                  <a:tcPr marL="5543" marR="5543" marT="5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Accoglienza/Comfort 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dei locali dedicati </a:t>
                      </a:r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al pubblico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43" marR="5543" marT="5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5" name="Rettangolo arrotondato 54"/>
          <p:cNvSpPr/>
          <p:nvPr/>
        </p:nvSpPr>
        <p:spPr>
          <a:xfrm>
            <a:off x="7597188" y="3295742"/>
            <a:ext cx="1152128" cy="504000"/>
          </a:xfrm>
          <a:prstGeom prst="roundRect">
            <a:avLst/>
          </a:prstGeom>
          <a:solidFill>
            <a:srgbClr val="000066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1300"/>
              </a:lnSpc>
            </a:pPr>
            <a:r>
              <a:rPr lang="it-IT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CSI </a:t>
            </a:r>
          </a:p>
          <a:p>
            <a:pPr lvl="0" algn="ctr">
              <a:lnSpc>
                <a:spcPts val="1300"/>
              </a:lnSpc>
            </a:pPr>
            <a:r>
              <a:rPr lang="it-IT" sz="1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COMPLESSIVO</a:t>
            </a:r>
            <a:endParaRPr lang="it-IT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CSI – Fattori di soddisfazione e pesi</a:t>
            </a:r>
            <a:endParaRPr lang="it-IT" dirty="0"/>
          </a:p>
        </p:txBody>
      </p:sp>
      <p:sp>
        <p:nvSpPr>
          <p:cNvPr id="56" name="Rettangolo arrotondato 55"/>
          <p:cNvSpPr/>
          <p:nvPr/>
        </p:nvSpPr>
        <p:spPr>
          <a:xfrm>
            <a:off x="5095446" y="1768006"/>
            <a:ext cx="1332000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0" rIns="18000" bIns="0" rtlCol="0" anchor="ctr"/>
          <a:lstStyle/>
          <a:p>
            <a:pPr algn="ctr">
              <a:lnSpc>
                <a:spcPts val="1300"/>
              </a:lnSpc>
            </a:pPr>
            <a:r>
              <a:rPr lang="it-IT" sz="1200" b="1" dirty="0" smtClean="0">
                <a:solidFill>
                  <a:srgbClr val="002060"/>
                </a:solidFill>
              </a:rPr>
              <a:t>FATTURAZIONE</a:t>
            </a:r>
            <a:endParaRPr lang="it-IT" sz="1200" b="1" dirty="0">
              <a:solidFill>
                <a:srgbClr val="002060"/>
              </a:solidFill>
            </a:endParaRPr>
          </a:p>
        </p:txBody>
      </p:sp>
      <p:sp>
        <p:nvSpPr>
          <p:cNvPr id="57" name="Rettangolo arrotondato 56"/>
          <p:cNvSpPr/>
          <p:nvPr/>
        </p:nvSpPr>
        <p:spPr>
          <a:xfrm>
            <a:off x="5095446" y="2866407"/>
            <a:ext cx="1332000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0" rIns="18000" bIns="0" rtlCol="0" anchor="ctr"/>
          <a:lstStyle/>
          <a:p>
            <a:pPr algn="ctr">
              <a:lnSpc>
                <a:spcPts val="1300"/>
              </a:lnSpc>
            </a:pPr>
            <a:r>
              <a:rPr lang="it-IT" sz="1200" b="1" dirty="0" smtClean="0">
                <a:solidFill>
                  <a:srgbClr val="002060"/>
                </a:solidFill>
              </a:rPr>
              <a:t>SEGNALAZIONE GUASTI</a:t>
            </a:r>
            <a:endParaRPr lang="it-IT" sz="1200" b="1" dirty="0">
              <a:solidFill>
                <a:srgbClr val="002060"/>
              </a:solidFill>
            </a:endParaRPr>
          </a:p>
        </p:txBody>
      </p:sp>
      <p:sp>
        <p:nvSpPr>
          <p:cNvPr id="58" name="Rettangolo arrotondato 57"/>
          <p:cNvSpPr/>
          <p:nvPr/>
        </p:nvSpPr>
        <p:spPr>
          <a:xfrm>
            <a:off x="5095446" y="1232324"/>
            <a:ext cx="1332000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0" rtlCol="0" anchor="ctr"/>
          <a:lstStyle/>
          <a:p>
            <a:pPr algn="ctr">
              <a:lnSpc>
                <a:spcPts val="1300"/>
              </a:lnSpc>
            </a:pPr>
            <a:r>
              <a:rPr lang="it-IT" sz="1200" b="1" dirty="0" smtClean="0">
                <a:solidFill>
                  <a:srgbClr val="002060"/>
                </a:solidFill>
              </a:rPr>
              <a:t>ASPETTI TECNICI</a:t>
            </a:r>
            <a:endParaRPr lang="it-IT" sz="1200" b="1" dirty="0">
              <a:solidFill>
                <a:srgbClr val="002060"/>
              </a:solidFill>
            </a:endParaRPr>
          </a:p>
        </p:txBody>
      </p:sp>
      <p:sp>
        <p:nvSpPr>
          <p:cNvPr id="59" name="Rettangolo arrotondato 58"/>
          <p:cNvSpPr/>
          <p:nvPr/>
        </p:nvSpPr>
        <p:spPr>
          <a:xfrm>
            <a:off x="5095446" y="3572770"/>
            <a:ext cx="1332000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0" rtlCol="0" anchor="ctr"/>
          <a:lstStyle/>
          <a:p>
            <a:pPr algn="ctr">
              <a:lnSpc>
                <a:spcPts val="1300"/>
              </a:lnSpc>
            </a:pPr>
            <a:r>
              <a:rPr lang="it-IT" sz="1200" b="1" dirty="0" smtClean="0">
                <a:solidFill>
                  <a:srgbClr val="002060"/>
                </a:solidFill>
              </a:rPr>
              <a:t>INTERVENTO TECNICO</a:t>
            </a:r>
            <a:endParaRPr lang="it-IT" sz="1200" b="1" dirty="0">
              <a:solidFill>
                <a:srgbClr val="002060"/>
              </a:solidFill>
            </a:endParaRPr>
          </a:p>
        </p:txBody>
      </p:sp>
      <p:sp>
        <p:nvSpPr>
          <p:cNvPr id="60" name="Rettangolo arrotondato 59"/>
          <p:cNvSpPr/>
          <p:nvPr/>
        </p:nvSpPr>
        <p:spPr>
          <a:xfrm>
            <a:off x="5095446" y="2314839"/>
            <a:ext cx="1332000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0" rtlCol="0" anchor="ctr"/>
          <a:lstStyle/>
          <a:p>
            <a:pPr algn="ctr">
              <a:lnSpc>
                <a:spcPts val="1300"/>
              </a:lnSpc>
            </a:pPr>
            <a:r>
              <a:rPr lang="it-IT" sz="1200" b="1" dirty="0" smtClean="0">
                <a:solidFill>
                  <a:srgbClr val="002060"/>
                </a:solidFill>
              </a:rPr>
              <a:t>RAPPORTO QUALITÀ/PREZZO </a:t>
            </a:r>
            <a:endParaRPr lang="it-IT" sz="1200" b="1" dirty="0">
              <a:solidFill>
                <a:srgbClr val="002060"/>
              </a:solidFill>
            </a:endParaRPr>
          </a:p>
        </p:txBody>
      </p:sp>
      <p:sp>
        <p:nvSpPr>
          <p:cNvPr id="61" name="Rettangolo arrotondato 60"/>
          <p:cNvSpPr/>
          <p:nvPr/>
        </p:nvSpPr>
        <p:spPr>
          <a:xfrm>
            <a:off x="5095446" y="4423149"/>
            <a:ext cx="1332000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0" rtlCol="0" anchor="ctr"/>
          <a:lstStyle/>
          <a:p>
            <a:pPr algn="ctr">
              <a:lnSpc>
                <a:spcPts val="1300"/>
              </a:lnSpc>
            </a:pPr>
            <a:r>
              <a:rPr lang="it-IT" sz="1200" b="1" dirty="0" smtClean="0">
                <a:solidFill>
                  <a:srgbClr val="002060"/>
                </a:solidFill>
              </a:rPr>
              <a:t>NUMERO VERDE COMMERCIALE</a:t>
            </a:r>
            <a:endParaRPr lang="it-IT" sz="1200" b="1" dirty="0">
              <a:solidFill>
                <a:srgbClr val="002060"/>
              </a:solidFill>
            </a:endParaRPr>
          </a:p>
        </p:txBody>
      </p:sp>
      <p:sp>
        <p:nvSpPr>
          <p:cNvPr id="62" name="Rettangolo arrotondato 61"/>
          <p:cNvSpPr/>
          <p:nvPr/>
        </p:nvSpPr>
        <p:spPr>
          <a:xfrm>
            <a:off x="5095446" y="5507461"/>
            <a:ext cx="1332000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36000" rIns="18000" bIns="0" rtlCol="0" anchor="ctr"/>
          <a:lstStyle/>
          <a:p>
            <a:pPr algn="ctr">
              <a:lnSpc>
                <a:spcPts val="1300"/>
              </a:lnSpc>
            </a:pPr>
            <a:r>
              <a:rPr lang="it-IT" sz="1200" b="1" dirty="0" smtClean="0">
                <a:solidFill>
                  <a:srgbClr val="002060"/>
                </a:solidFill>
              </a:rPr>
              <a:t>SPORTELLO</a:t>
            </a:r>
            <a:endParaRPr lang="it-IT" sz="1200" b="1" dirty="0">
              <a:solidFill>
                <a:srgbClr val="002060"/>
              </a:solidFill>
            </a:endParaRPr>
          </a:p>
        </p:txBody>
      </p:sp>
      <p:cxnSp>
        <p:nvCxnSpPr>
          <p:cNvPr id="65" name="Connettore 4 64"/>
          <p:cNvCxnSpPr>
            <a:stCxn id="58" idx="3"/>
            <a:endCxn id="62" idx="3"/>
          </p:cNvCxnSpPr>
          <p:nvPr/>
        </p:nvCxnSpPr>
        <p:spPr>
          <a:xfrm>
            <a:off x="6427446" y="1412344"/>
            <a:ext cx="12700" cy="4275137"/>
          </a:xfrm>
          <a:prstGeom prst="bentConnector3">
            <a:avLst>
              <a:gd name="adj1" fmla="val 667500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ttore 1 77"/>
          <p:cNvCxnSpPr/>
          <p:nvPr/>
        </p:nvCxnSpPr>
        <p:spPr>
          <a:xfrm>
            <a:off x="6427446" y="1948026"/>
            <a:ext cx="8337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ttore 1 79"/>
          <p:cNvCxnSpPr>
            <a:stCxn id="60" idx="3"/>
          </p:cNvCxnSpPr>
          <p:nvPr/>
        </p:nvCxnSpPr>
        <p:spPr>
          <a:xfrm>
            <a:off x="6427446" y="2494859"/>
            <a:ext cx="8337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ttore 1 81"/>
          <p:cNvCxnSpPr>
            <a:stCxn id="57" idx="3"/>
          </p:cNvCxnSpPr>
          <p:nvPr/>
        </p:nvCxnSpPr>
        <p:spPr>
          <a:xfrm>
            <a:off x="6427446" y="3046427"/>
            <a:ext cx="8337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ttore 1 83"/>
          <p:cNvCxnSpPr>
            <a:stCxn id="59" idx="3"/>
          </p:cNvCxnSpPr>
          <p:nvPr/>
        </p:nvCxnSpPr>
        <p:spPr>
          <a:xfrm>
            <a:off x="6427446" y="3752790"/>
            <a:ext cx="8337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1 85"/>
          <p:cNvCxnSpPr>
            <a:stCxn id="61" idx="3"/>
          </p:cNvCxnSpPr>
          <p:nvPr/>
        </p:nvCxnSpPr>
        <p:spPr>
          <a:xfrm>
            <a:off x="6427446" y="4603169"/>
            <a:ext cx="8337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CasellaDiTesto 86"/>
          <p:cNvSpPr txBox="1"/>
          <p:nvPr/>
        </p:nvSpPr>
        <p:spPr>
          <a:xfrm>
            <a:off x="6436016" y="1102075"/>
            <a:ext cx="83520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it-IT" sz="900" b="1" dirty="0" smtClean="0"/>
              <a:t>PESO FATTORE</a:t>
            </a:r>
            <a:endParaRPr lang="it-IT" sz="900" b="1" dirty="0"/>
          </a:p>
        </p:txBody>
      </p:sp>
      <p:sp>
        <p:nvSpPr>
          <p:cNvPr id="88" name="Ovale 87"/>
          <p:cNvSpPr/>
          <p:nvPr/>
        </p:nvSpPr>
        <p:spPr>
          <a:xfrm>
            <a:off x="6665026" y="1318979"/>
            <a:ext cx="360040" cy="216024"/>
          </a:xfrm>
          <a:prstGeom prst="ellipse">
            <a:avLst/>
          </a:prstGeom>
          <a:solidFill>
            <a:srgbClr val="0000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300"/>
              </a:lnSpc>
            </a:pPr>
            <a:r>
              <a:rPr lang="it-IT" sz="1050" b="1" dirty="0" smtClean="0">
                <a:solidFill>
                  <a:prstClr val="white"/>
                </a:solidFill>
              </a:rPr>
              <a:t>25</a:t>
            </a:r>
            <a:endParaRPr lang="it-IT" sz="1050" b="1" dirty="0">
              <a:solidFill>
                <a:prstClr val="white"/>
              </a:solidFill>
            </a:endParaRPr>
          </a:p>
        </p:txBody>
      </p:sp>
      <p:sp>
        <p:nvSpPr>
          <p:cNvPr id="89" name="Ovale 88"/>
          <p:cNvSpPr/>
          <p:nvPr/>
        </p:nvSpPr>
        <p:spPr>
          <a:xfrm>
            <a:off x="6665026" y="1847418"/>
            <a:ext cx="360040" cy="216024"/>
          </a:xfrm>
          <a:prstGeom prst="ellipse">
            <a:avLst/>
          </a:prstGeom>
          <a:solidFill>
            <a:srgbClr val="0000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300"/>
              </a:lnSpc>
            </a:pPr>
            <a:r>
              <a:rPr lang="it-IT" sz="1050" b="1" dirty="0" smtClean="0">
                <a:solidFill>
                  <a:prstClr val="white"/>
                </a:solidFill>
              </a:rPr>
              <a:t>20</a:t>
            </a:r>
            <a:endParaRPr lang="it-IT" sz="1050" b="1" dirty="0">
              <a:solidFill>
                <a:prstClr val="white"/>
              </a:solidFill>
            </a:endParaRPr>
          </a:p>
        </p:txBody>
      </p:sp>
      <p:sp>
        <p:nvSpPr>
          <p:cNvPr id="90" name="Ovale 89"/>
          <p:cNvSpPr/>
          <p:nvPr/>
        </p:nvSpPr>
        <p:spPr>
          <a:xfrm>
            <a:off x="6665026" y="2397302"/>
            <a:ext cx="360040" cy="216024"/>
          </a:xfrm>
          <a:prstGeom prst="ellipse">
            <a:avLst/>
          </a:prstGeom>
          <a:solidFill>
            <a:srgbClr val="0000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300"/>
              </a:lnSpc>
            </a:pPr>
            <a:r>
              <a:rPr lang="it-IT" sz="1050" b="1" dirty="0" smtClean="0">
                <a:solidFill>
                  <a:prstClr val="white"/>
                </a:solidFill>
              </a:rPr>
              <a:t>10</a:t>
            </a:r>
            <a:endParaRPr lang="it-IT" sz="1050" b="1" dirty="0">
              <a:solidFill>
                <a:prstClr val="white"/>
              </a:solidFill>
            </a:endParaRPr>
          </a:p>
        </p:txBody>
      </p:sp>
      <p:sp>
        <p:nvSpPr>
          <p:cNvPr id="91" name="Ovale 90"/>
          <p:cNvSpPr/>
          <p:nvPr/>
        </p:nvSpPr>
        <p:spPr>
          <a:xfrm>
            <a:off x="6665026" y="2943537"/>
            <a:ext cx="360040" cy="216024"/>
          </a:xfrm>
          <a:prstGeom prst="ellipse">
            <a:avLst/>
          </a:prstGeom>
          <a:solidFill>
            <a:srgbClr val="0000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300"/>
              </a:lnSpc>
            </a:pPr>
            <a:r>
              <a:rPr lang="it-IT" sz="1050" b="1" dirty="0" smtClean="0">
                <a:solidFill>
                  <a:prstClr val="white"/>
                </a:solidFill>
              </a:rPr>
              <a:t>10</a:t>
            </a:r>
            <a:endParaRPr lang="it-IT" sz="1050" b="1" dirty="0">
              <a:solidFill>
                <a:prstClr val="white"/>
              </a:solidFill>
            </a:endParaRPr>
          </a:p>
        </p:txBody>
      </p:sp>
      <p:sp>
        <p:nvSpPr>
          <p:cNvPr id="92" name="Ovale 91"/>
          <p:cNvSpPr/>
          <p:nvPr/>
        </p:nvSpPr>
        <p:spPr>
          <a:xfrm>
            <a:off x="6665026" y="3639234"/>
            <a:ext cx="360040" cy="216024"/>
          </a:xfrm>
          <a:prstGeom prst="ellipse">
            <a:avLst/>
          </a:prstGeom>
          <a:solidFill>
            <a:srgbClr val="0000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300"/>
              </a:lnSpc>
            </a:pPr>
            <a:r>
              <a:rPr lang="it-IT" sz="1050" b="1" dirty="0" smtClean="0">
                <a:solidFill>
                  <a:prstClr val="white"/>
                </a:solidFill>
              </a:rPr>
              <a:t>10</a:t>
            </a:r>
            <a:endParaRPr lang="it-IT" sz="1050" b="1" dirty="0">
              <a:solidFill>
                <a:prstClr val="white"/>
              </a:solidFill>
            </a:endParaRPr>
          </a:p>
        </p:txBody>
      </p:sp>
      <p:sp>
        <p:nvSpPr>
          <p:cNvPr id="93" name="Ovale 92"/>
          <p:cNvSpPr/>
          <p:nvPr/>
        </p:nvSpPr>
        <p:spPr>
          <a:xfrm>
            <a:off x="6665026" y="4499138"/>
            <a:ext cx="360040" cy="216024"/>
          </a:xfrm>
          <a:prstGeom prst="ellipse">
            <a:avLst/>
          </a:prstGeom>
          <a:solidFill>
            <a:srgbClr val="0000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300"/>
              </a:lnSpc>
            </a:pPr>
            <a:r>
              <a:rPr lang="it-IT" sz="1050" b="1" dirty="0" smtClean="0">
                <a:solidFill>
                  <a:prstClr val="white"/>
                </a:solidFill>
              </a:rPr>
              <a:t>15</a:t>
            </a:r>
            <a:endParaRPr lang="it-IT" sz="1050" b="1" dirty="0">
              <a:solidFill>
                <a:prstClr val="white"/>
              </a:solidFill>
            </a:endParaRPr>
          </a:p>
        </p:txBody>
      </p:sp>
      <p:sp>
        <p:nvSpPr>
          <p:cNvPr id="94" name="Ovale 93"/>
          <p:cNvSpPr/>
          <p:nvPr/>
        </p:nvSpPr>
        <p:spPr>
          <a:xfrm>
            <a:off x="6665026" y="5584591"/>
            <a:ext cx="360040" cy="216024"/>
          </a:xfrm>
          <a:prstGeom prst="ellipse">
            <a:avLst/>
          </a:prstGeom>
          <a:solidFill>
            <a:srgbClr val="0000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300"/>
              </a:lnSpc>
            </a:pPr>
            <a:r>
              <a:rPr lang="it-IT" sz="1050" b="1" dirty="0" smtClean="0">
                <a:solidFill>
                  <a:prstClr val="white"/>
                </a:solidFill>
              </a:rPr>
              <a:t>10</a:t>
            </a:r>
            <a:endParaRPr lang="it-IT" sz="1050" b="1" dirty="0">
              <a:solidFill>
                <a:prstClr val="white"/>
              </a:solidFill>
            </a:endParaRPr>
          </a:p>
        </p:txBody>
      </p:sp>
      <p:sp>
        <p:nvSpPr>
          <p:cNvPr id="97" name="CasellaDiTesto 96"/>
          <p:cNvSpPr txBox="1"/>
          <p:nvPr/>
        </p:nvSpPr>
        <p:spPr>
          <a:xfrm>
            <a:off x="5342891" y="963342"/>
            <a:ext cx="835200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it-IT" sz="1100" b="1" dirty="0" smtClean="0"/>
              <a:t>CSI PARZIALI</a:t>
            </a:r>
            <a:endParaRPr lang="it-IT" sz="1100" b="1" dirty="0"/>
          </a:p>
        </p:txBody>
      </p:sp>
      <p:cxnSp>
        <p:nvCxnSpPr>
          <p:cNvPr id="102" name="Connettore 2 101"/>
          <p:cNvCxnSpPr/>
          <p:nvPr/>
        </p:nvCxnSpPr>
        <p:spPr>
          <a:xfrm>
            <a:off x="7280932" y="3554776"/>
            <a:ext cx="288000" cy="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76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dirty="0"/>
          </a:p>
        </p:txBody>
      </p:sp>
      <p:sp>
        <p:nvSpPr>
          <p:cNvPr id="245765" name="Rectangle 5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48418" y="1556792"/>
            <a:ext cx="1166400" cy="4201889"/>
          </a:xfrm>
          <a:prstGeom prst="rect">
            <a:avLst/>
          </a:prstGeom>
          <a:solidFill>
            <a:srgbClr val="000066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88,4</a:t>
            </a:r>
          </a:p>
          <a:p>
            <a:pPr algn="ctr"/>
            <a:endParaRPr lang="it-IT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CSI COMPLESSIVO</a:t>
            </a:r>
            <a:endParaRPr lang="it-IT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63277" y="2302295"/>
          <a:ext cx="9000000" cy="291423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000000"/>
              </a:tblGrid>
              <a:tr h="291423">
                <a:tc>
                  <a:txBody>
                    <a:bodyPr/>
                    <a:lstStyle/>
                    <a:p>
                      <a:endParaRPr lang="it-IT" sz="900" dirty="0"/>
                    </a:p>
                  </a:txBody>
                  <a:tcPr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423">
                <a:tc>
                  <a:txBody>
                    <a:bodyPr/>
                    <a:lstStyle/>
                    <a:p>
                      <a:endParaRPr lang="it-IT" sz="900" dirty="0"/>
                    </a:p>
                  </a:txBody>
                  <a:tcPr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423">
                <a:tc>
                  <a:txBody>
                    <a:bodyPr/>
                    <a:lstStyle/>
                    <a:p>
                      <a:endParaRPr lang="it-IT" sz="900" dirty="0"/>
                    </a:p>
                  </a:txBody>
                  <a:tcPr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423">
                <a:tc>
                  <a:txBody>
                    <a:bodyPr/>
                    <a:lstStyle/>
                    <a:p>
                      <a:endParaRPr lang="it-IT" sz="900" dirty="0"/>
                    </a:p>
                  </a:txBody>
                  <a:tcPr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423">
                <a:tc>
                  <a:txBody>
                    <a:bodyPr/>
                    <a:lstStyle/>
                    <a:p>
                      <a:endParaRPr lang="it-IT" sz="900" dirty="0"/>
                    </a:p>
                  </a:txBody>
                  <a:tcPr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423">
                <a:tc>
                  <a:txBody>
                    <a:bodyPr/>
                    <a:lstStyle/>
                    <a:p>
                      <a:endParaRPr lang="it-IT" sz="900" dirty="0"/>
                    </a:p>
                  </a:txBody>
                  <a:tcPr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423">
                <a:tc>
                  <a:txBody>
                    <a:bodyPr/>
                    <a:lstStyle/>
                    <a:p>
                      <a:endParaRPr lang="it-IT" sz="900" dirty="0"/>
                    </a:p>
                  </a:txBody>
                  <a:tcPr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423">
                <a:tc>
                  <a:txBody>
                    <a:bodyPr/>
                    <a:lstStyle/>
                    <a:p>
                      <a:endParaRPr lang="it-IT" sz="900" dirty="0"/>
                    </a:p>
                  </a:txBody>
                  <a:tcPr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423">
                <a:tc>
                  <a:txBody>
                    <a:bodyPr/>
                    <a:lstStyle/>
                    <a:p>
                      <a:endParaRPr lang="it-IT" sz="900" dirty="0"/>
                    </a:p>
                  </a:txBody>
                  <a:tcPr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423">
                <a:tc>
                  <a:txBody>
                    <a:bodyPr/>
                    <a:lstStyle/>
                    <a:p>
                      <a:endParaRPr lang="it-IT" sz="900" dirty="0"/>
                    </a:p>
                  </a:txBody>
                  <a:tcPr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053" name="Object 2"/>
          <p:cNvGraphicFramePr>
            <a:graphicFrameLocks noChangeAspect="1"/>
          </p:cNvGraphicFramePr>
          <p:nvPr/>
        </p:nvGraphicFramePr>
        <p:xfrm>
          <a:off x="-120650" y="1124744"/>
          <a:ext cx="9385300" cy="614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20650" y="1124744"/>
                        <a:ext cx="9385300" cy="6148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CSI – Customer Satisfaction Index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Text Box 119"/>
          <p:cNvSpPr txBox="1">
            <a:spLocks noChangeArrowheads="1"/>
          </p:cNvSpPr>
          <p:nvPr/>
        </p:nvSpPr>
        <p:spPr bwMode="auto">
          <a:xfrm>
            <a:off x="467544" y="468411"/>
            <a:ext cx="8676456" cy="946278"/>
          </a:xfrm>
          <a:prstGeom prst="foldedCorner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endParaRPr lang="it-IT" sz="1100" b="1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it-IT" sz="3000" dirty="0" smtClean="0">
                <a:solidFill>
                  <a:srgbClr val="39527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Qualità percepita </a:t>
            </a: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395536" y="4437112"/>
            <a:ext cx="8153400" cy="187220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E0DEDE"/>
              </a:gs>
              <a:gs pos="100000">
                <a:srgbClr val="E0DEDE">
                  <a:gamma/>
                  <a:tint val="0"/>
                  <a:invGamma/>
                </a:srgbClr>
              </a:gs>
            </a:gsLst>
            <a:path path="rect">
              <a:fillToRect l="100000" t="100000"/>
            </a:path>
          </a:gradFill>
          <a:ln w="9525">
            <a:solidFill>
              <a:srgbClr val="C0C0C0"/>
            </a:solidFill>
            <a:round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107763" dir="2700000" algn="ctr" rotWithShape="0">
              <a:schemeClr val="bg2"/>
            </a:outerShdw>
          </a:effectLst>
        </p:spPr>
        <p:txBody>
          <a:bodyPr lIns="90000" tIns="18000" rIns="90000" bIns="18000" anchor="ctr" anchorCtr="1"/>
          <a:lstStyle/>
          <a:p>
            <a:pPr algn="just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it-IT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L’indagine di Customer Satisfaction prevede </a:t>
            </a:r>
            <a:r>
              <a:rPr lang="it-IT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due livelli di misurazione della soddisfazione</a:t>
            </a:r>
            <a:r>
              <a:rPr lang="it-IT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marL="444500" lvl="1" indent="-265113" algn="just">
              <a:lnSpc>
                <a:spcPct val="110000"/>
              </a:lnSpc>
              <a:spcBef>
                <a:spcPts val="1200"/>
              </a:spcBef>
              <a:buFont typeface="Symbol" pitchFamily="18" charset="2"/>
              <a:buChar char="®"/>
            </a:pPr>
            <a:r>
              <a:rPr lang="it-IT" sz="12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GIUDIZIO COMPLESSIVO:</a:t>
            </a:r>
            <a:r>
              <a:rPr lang="it-IT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giudizio dell’utente sul servizio fornito da ACQUEDOTTO DEL FIORA espresso con un voto da 1 a 10 dove 1 significa pessimo e 10 ottimo</a:t>
            </a:r>
          </a:p>
          <a:p>
            <a:pPr marL="444500" lvl="1" indent="-265113" algn="just">
              <a:lnSpc>
                <a:spcPct val="110000"/>
              </a:lnSpc>
              <a:spcBef>
                <a:spcPts val="600"/>
              </a:spcBef>
              <a:buFont typeface="Symbol" pitchFamily="18" charset="2"/>
              <a:buChar char="®"/>
            </a:pPr>
            <a:r>
              <a:rPr lang="it-IT" sz="12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GIUDIZIO SUGLI ASPETTI</a:t>
            </a:r>
            <a:r>
              <a:rPr lang="it-IT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giudizi degli utenti sui singoli aspetti costituenti il servizio espresso con un voto da 1 a 10 dove 1 significa pessimo e 10 ottimo.</a:t>
            </a:r>
          </a:p>
          <a:p>
            <a:pPr marL="0" lvl="1" indent="-265113" algn="just">
              <a:lnSpc>
                <a:spcPct val="110000"/>
              </a:lnSpc>
              <a:spcBef>
                <a:spcPts val="1200"/>
              </a:spcBef>
            </a:pPr>
            <a:r>
              <a:rPr lang="it-IT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Gli utenti </a:t>
            </a:r>
            <a:r>
              <a:rPr lang="it-IT" sz="12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Soddisfatti </a:t>
            </a:r>
            <a:r>
              <a:rPr lang="it-IT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esprimono un voto </a:t>
            </a:r>
            <a:r>
              <a:rPr lang="it-IT" sz="12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6-10</a:t>
            </a:r>
            <a:r>
              <a:rPr lang="it-IT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sp>
        <p:nvSpPr>
          <p:cNvPr id="12" name="Text Box 119"/>
          <p:cNvSpPr txBox="1">
            <a:spLocks noChangeArrowheads="1"/>
          </p:cNvSpPr>
          <p:nvPr/>
        </p:nvSpPr>
        <p:spPr bwMode="auto">
          <a:xfrm>
            <a:off x="5292600" y="2531072"/>
            <a:ext cx="4680000" cy="1618008"/>
          </a:xfrm>
          <a:prstGeom prst="foldedCorner">
            <a:avLst>
              <a:gd name="adj" fmla="val 0"/>
            </a:avLst>
          </a:prstGeom>
          <a:noFill/>
          <a:ln w="9525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endParaRPr lang="it-IT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it-IT" sz="1600" b="1" u="sng" cap="small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SEZIONE CS</a:t>
            </a:r>
          </a:p>
          <a:p>
            <a:pPr marL="355600" indent="-355600">
              <a:lnSpc>
                <a:spcPct val="120000"/>
              </a:lnSpc>
              <a:spcBef>
                <a:spcPts val="1200"/>
              </a:spcBef>
              <a:defRPr/>
            </a:pPr>
            <a:r>
              <a:rPr lang="it-IT" dirty="0" smtClean="0">
                <a:solidFill>
                  <a:srgbClr val="39527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rivolta all’utenza generale </a:t>
            </a:r>
          </a:p>
          <a:p>
            <a:pPr marL="355600" indent="-355600">
              <a:lnSpc>
                <a:spcPct val="120000"/>
              </a:lnSpc>
              <a:spcBef>
                <a:spcPts val="600"/>
              </a:spcBef>
              <a:defRPr/>
            </a:pPr>
            <a:r>
              <a:rPr lang="it-IT" dirty="0" smtClean="0">
                <a:solidFill>
                  <a:srgbClr val="39527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 agli utenti dei canali</a:t>
            </a:r>
          </a:p>
        </p:txBody>
      </p:sp>
      <p:sp>
        <p:nvSpPr>
          <p:cNvPr id="13" name="Text Box 119"/>
          <p:cNvSpPr txBox="1">
            <a:spLocks noChangeArrowheads="1"/>
          </p:cNvSpPr>
          <p:nvPr/>
        </p:nvSpPr>
        <p:spPr bwMode="auto">
          <a:xfrm>
            <a:off x="540072" y="942540"/>
            <a:ext cx="4680000" cy="2212017"/>
          </a:xfrm>
          <a:prstGeom prst="foldedCorner">
            <a:avLst>
              <a:gd name="adj" fmla="val 0"/>
            </a:avLst>
          </a:prstGeom>
          <a:noFill/>
          <a:ln w="9525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endParaRPr lang="it-IT" dirty="0" smtClean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355600" indent="-35560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Servizio idrico nel complesso</a:t>
            </a:r>
          </a:p>
          <a:p>
            <a:pPr marL="355600" indent="-35560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Qualità dell’acqua</a:t>
            </a:r>
          </a:p>
          <a:p>
            <a:pPr marL="355600" indent="-35560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Aspetti generali del servizio</a:t>
            </a:r>
          </a:p>
          <a:p>
            <a:pPr marL="355600" indent="-35560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Canali di contatto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3"/>
          <p:cNvGraphicFramePr>
            <a:graphicFrameLocks noChangeAspect="1"/>
          </p:cNvGraphicFramePr>
          <p:nvPr/>
        </p:nvGraphicFramePr>
        <p:xfrm>
          <a:off x="819150" y="4078288"/>
          <a:ext cx="7504113" cy="491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50" y="4078288"/>
                        <a:ext cx="7504113" cy="491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itolo 6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</p:spPr>
        <p:txBody>
          <a:bodyPr/>
          <a:lstStyle/>
          <a:p>
            <a:r>
              <a:rPr lang="it-IT" dirty="0" smtClean="0"/>
              <a:t>Giudizio “di pancia” sul servizio idrico</a:t>
            </a:r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161764" y="878400"/>
            <a:ext cx="882047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“Vorrei che lei esprimesse il suo giudizio globale circa la qualità del servizio idrico fornitole, negli ultimi 6 mesi, da Acquedotto del Fiora.”</a:t>
            </a:r>
          </a:p>
          <a:p>
            <a:pPr algn="ctr"/>
            <a:r>
              <a:rPr lang="it-IT" sz="12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[scala 1-10, 1=pessimo e 10=ottimo]</a:t>
            </a:r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 bwMode="auto">
          <a:xfrm>
            <a:off x="2628379" y="3041238"/>
            <a:ext cx="1584326" cy="4693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insoddisfatti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1-5)</a:t>
            </a:r>
          </a:p>
        </p:txBody>
      </p:sp>
      <p:sp>
        <p:nvSpPr>
          <p:cNvPr id="23" name="CasellaDiTesto 22"/>
          <p:cNvSpPr txBox="1"/>
          <p:nvPr/>
        </p:nvSpPr>
        <p:spPr bwMode="auto">
          <a:xfrm>
            <a:off x="2628379" y="1698706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molto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8-10)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4" name="CasellaDiTesto 23"/>
          <p:cNvSpPr txBox="1"/>
          <p:nvPr/>
        </p:nvSpPr>
        <p:spPr bwMode="auto">
          <a:xfrm>
            <a:off x="2628379" y="2325818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mediamente 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6-7)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5" name="CasellaDiTesto 24"/>
          <p:cNvSpPr txBox="1">
            <a:spLocks noChangeArrowheads="1"/>
          </p:cNvSpPr>
          <p:nvPr/>
        </p:nvSpPr>
        <p:spPr bwMode="auto">
          <a:xfrm>
            <a:off x="3563888" y="3933056"/>
            <a:ext cx="2016224" cy="2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ts val="600"/>
              </a:spcBef>
              <a:defRPr/>
            </a:pPr>
            <a:r>
              <a:rPr lang="it-IT" sz="105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VOTO MEDIO</a:t>
            </a:r>
            <a:endParaRPr lang="it-IT" sz="1050" i="1" dirty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6" name="Gruppo 13"/>
          <p:cNvGrpSpPr/>
          <p:nvPr/>
        </p:nvGrpSpPr>
        <p:grpSpPr>
          <a:xfrm>
            <a:off x="6547378" y="5264632"/>
            <a:ext cx="616566" cy="436124"/>
            <a:chOff x="6732320" y="128207"/>
            <a:chExt cx="616566" cy="436124"/>
          </a:xfrm>
        </p:grpSpPr>
        <p:pic>
          <p:nvPicPr>
            <p:cNvPr id="27" name="Immagine 26" descr="graph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43078" y="137108"/>
              <a:ext cx="605808" cy="427223"/>
            </a:xfrm>
            <a:prstGeom prst="rect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28" name="CasellaDiTesto 27"/>
            <p:cNvSpPr txBox="1"/>
            <p:nvPr/>
          </p:nvSpPr>
          <p:spPr bwMode="auto">
            <a:xfrm>
              <a:off x="6732320" y="128207"/>
              <a:ext cx="612000" cy="19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defTabSz="384175">
                <a:lnSpc>
                  <a:spcPts val="800"/>
                </a:lnSpc>
                <a:buClr>
                  <a:srgbClr val="FF3300"/>
                </a:buClr>
                <a:tabLst>
                  <a:tab pos="863600" algn="l"/>
                  <a:tab pos="1341438" algn="l"/>
                  <a:tab pos="1798638" algn="l"/>
                  <a:tab pos="2332038" algn="l"/>
                  <a:tab pos="2768600" algn="l"/>
                  <a:tab pos="3322638" algn="l"/>
                  <a:tab pos="3763963" algn="l"/>
                  <a:tab pos="4221163" algn="l"/>
                  <a:tab pos="4664075" algn="l"/>
                  <a:tab pos="5197475" algn="l"/>
                  <a:tab pos="5745163" algn="l"/>
                  <a:tab pos="6278563" algn="l"/>
                  <a:tab pos="6904038" algn="l"/>
                  <a:tab pos="7437438" algn="l"/>
                  <a:tab pos="7894638" algn="l"/>
                  <a:tab pos="7985125" algn="l"/>
                  <a:tab pos="8335963" algn="l"/>
                  <a:tab pos="8793163" algn="l"/>
                  <a:tab pos="8975725" algn="l"/>
                </a:tabLst>
              </a:pPr>
              <a:r>
                <a:rPr lang="it-IT" sz="800" dirty="0">
                  <a:solidFill>
                    <a:prstClr val="white">
                      <a:lumMod val="50000"/>
                    </a:prstClr>
                  </a:solidFill>
                </a:rPr>
                <a:t>Trend </a:t>
              </a:r>
            </a:p>
          </p:txBody>
        </p:sp>
      </p:grpSp>
      <p:graphicFrame>
        <p:nvGraphicFramePr>
          <p:cNvPr id="29" name="Object 4"/>
          <p:cNvGraphicFramePr>
            <a:graphicFrameLocks noChangeAspect="1"/>
          </p:cNvGraphicFramePr>
          <p:nvPr/>
        </p:nvGraphicFramePr>
        <p:xfrm>
          <a:off x="898525" y="1158875"/>
          <a:ext cx="8442325" cy="553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Grafico" r:id="rId6" imgW="9382230" imgH="6153060" progId="Excel.Chart.8">
                  <p:link updateAutomatic="1"/>
                </p:oleObj>
              </mc:Choice>
              <mc:Fallback>
                <p:oleObj name="Grafico" r:id="rId6" imgW="9382230" imgH="6153060" progId="Excel.Chart.8">
                  <p:link updateAutomatic="1"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25" y="1158875"/>
                        <a:ext cx="8442325" cy="553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ttangolo arrotondato 14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olo 6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</p:spPr>
        <p:txBody>
          <a:bodyPr/>
          <a:lstStyle/>
          <a:p>
            <a:r>
              <a:rPr lang="it-IT" dirty="0" smtClean="0"/>
              <a:t>Giudizio “di pancia” sul servizio idrico</a:t>
            </a:r>
            <a:endParaRPr lang="it-IT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161764" y="878400"/>
            <a:ext cx="882047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“Vorrei che lei esprimesse il suo giudizio globale circa la qualità del servizio idrico fornitole, negli ultimi 6 mesi, da Acquedotto del Fiora.”</a:t>
            </a:r>
          </a:p>
          <a:p>
            <a:pPr algn="ctr"/>
            <a:r>
              <a:rPr lang="it-IT" sz="12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[scala 1-10, 1=pessimo e 10=ottimo]</a:t>
            </a:r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 bwMode="auto">
          <a:xfrm>
            <a:off x="2520070" y="1698706"/>
            <a:ext cx="4103861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srgbClr val="002060"/>
                </a:solidFill>
                <a:latin typeface="Arial Black" pitchFamily="34" charset="0"/>
              </a:rPr>
              <a:t>molto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(% voto 8-10)</a:t>
            </a:r>
            <a:r>
              <a:rPr lang="it-IT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28" name="Object 4"/>
          <p:cNvGraphicFramePr>
            <a:graphicFrameLocks noChangeAspect="1"/>
          </p:cNvGraphicFramePr>
          <p:nvPr/>
        </p:nvGraphicFramePr>
        <p:xfrm>
          <a:off x="3175" y="974725"/>
          <a:ext cx="8910638" cy="583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" y="974725"/>
                        <a:ext cx="8910638" cy="583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tangolo arrotondato 7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16" name="Object 20"/>
          <p:cNvGraphicFramePr>
            <a:graphicFrameLocks noChangeAspect="1"/>
          </p:cNvGraphicFramePr>
          <p:nvPr/>
        </p:nvGraphicFramePr>
        <p:xfrm>
          <a:off x="400050" y="4203700"/>
          <a:ext cx="834390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58" name="Worksheet" r:id="rId3" imgW="8343810" imgH="1943100" progId="Excel.Sheet.8">
                  <p:link updateAutomatic="1"/>
                </p:oleObj>
              </mc:Choice>
              <mc:Fallback>
                <p:oleObj name="Worksheet" r:id="rId3" imgW="8343810" imgH="1943100" progId="Excel.Sheet.8">
                  <p:link updateAutomatic="1"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4203700"/>
                        <a:ext cx="8343900" cy="194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899592" y="1158956"/>
          <a:ext cx="8442325" cy="553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59" name="Grafico" r:id="rId5" imgW="9382230" imgH="6153060" progId="Excel.Chart.8">
                  <p:link updateAutomatic="1"/>
                </p:oleObj>
              </mc:Choice>
              <mc:Fallback>
                <p:oleObj name="Grafico" r:id="rId5" imgW="9382230" imgH="6153060" progId="Excel.Chart.8">
                  <p:link updateAutomatic="1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158956"/>
                        <a:ext cx="8442325" cy="553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Qualità dell’acqua</a:t>
            </a:r>
            <a:endParaRPr lang="it-IT" dirty="0"/>
          </a:p>
        </p:txBody>
      </p:sp>
      <p:cxnSp>
        <p:nvCxnSpPr>
          <p:cNvPr id="30" name="Connettore 1 29"/>
          <p:cNvCxnSpPr/>
          <p:nvPr/>
        </p:nvCxnSpPr>
        <p:spPr>
          <a:xfrm>
            <a:off x="2579069" y="4447870"/>
            <a:ext cx="144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>
            <a:off x="4411010" y="4447870"/>
            <a:ext cx="144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/>
        </p:nvCxnSpPr>
        <p:spPr>
          <a:xfrm>
            <a:off x="6192160" y="4447870"/>
            <a:ext cx="234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 bwMode="auto">
          <a:xfrm>
            <a:off x="2628379" y="3041238"/>
            <a:ext cx="1584326" cy="4693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insoddisfatti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1-5)</a:t>
            </a:r>
          </a:p>
        </p:txBody>
      </p:sp>
      <p:sp>
        <p:nvSpPr>
          <p:cNvPr id="14" name="CasellaDiTesto 13"/>
          <p:cNvSpPr txBox="1"/>
          <p:nvPr/>
        </p:nvSpPr>
        <p:spPr bwMode="auto">
          <a:xfrm>
            <a:off x="2628379" y="1698706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molto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8-10)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5" name="CasellaDiTesto 14"/>
          <p:cNvSpPr txBox="1"/>
          <p:nvPr/>
        </p:nvSpPr>
        <p:spPr bwMode="auto">
          <a:xfrm>
            <a:off x="2628379" y="2325818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mediamente 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6-7)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972000" y="878400"/>
            <a:ext cx="7200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Considerando complessivamente la QUALITÀ dell’acqua potabile (sapore, odore, purezza e limpidezza) distribuita negli ultimi 6 mesi, che voto dà ad Acquedotto del Fiora?”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ettangolo arrotondato 17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Qualità dell’acqua</a:t>
            </a:r>
            <a:endParaRPr lang="it-IT" dirty="0"/>
          </a:p>
        </p:txBody>
      </p:sp>
      <p:graphicFrame>
        <p:nvGraphicFramePr>
          <p:cNvPr id="211970" name="Object 2"/>
          <p:cNvGraphicFramePr>
            <a:graphicFrameLocks noChangeAspect="1"/>
          </p:cNvGraphicFramePr>
          <p:nvPr/>
        </p:nvGraphicFramePr>
        <p:xfrm>
          <a:off x="115094" y="2267520"/>
          <a:ext cx="8913813" cy="584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72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94" y="2267520"/>
                        <a:ext cx="8913813" cy="584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972000" y="878400"/>
            <a:ext cx="7200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Considerando complessivamente la QUALITÀ dell’acqua potabile (sapore, odore, purezza e limpidezza) distribuita negli ultimi 6 mesi, che voto dà ad Acquedotto del Fiora?”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3563888" y="1916832"/>
            <a:ext cx="2016224" cy="2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ts val="600"/>
              </a:spcBef>
              <a:defRPr/>
            </a:pPr>
            <a:r>
              <a:rPr lang="it-IT" sz="1050" dirty="0" smtClean="0">
                <a:solidFill>
                  <a:srgbClr val="002060"/>
                </a:solidFill>
                <a:latin typeface="+mj-lt"/>
                <a:ea typeface="Verdana" pitchFamily="34" charset="0"/>
                <a:cs typeface="Verdana" pitchFamily="34" charset="0"/>
              </a:rPr>
              <a:t>VOTO MEDIO</a:t>
            </a:r>
            <a:endParaRPr lang="it-IT" sz="1050" i="1" dirty="0">
              <a:solidFill>
                <a:srgbClr val="002060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Aspetti tecnici del servizio</a:t>
            </a:r>
            <a:endParaRPr lang="it-IT" dirty="0"/>
          </a:p>
        </p:txBody>
      </p:sp>
      <p:sp>
        <p:nvSpPr>
          <p:cNvPr id="1030" name="AutoShape 6" descr="Risultati immagini per icona impostazioni 3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1032" name="AutoShape 8" descr="Risultati immagini per icona impostazioni 3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graphicFrame>
        <p:nvGraphicFramePr>
          <p:cNvPr id="1069" name="Object 45"/>
          <p:cNvGraphicFramePr>
            <a:graphicFrameLocks noChangeAspect="1"/>
          </p:cNvGraphicFramePr>
          <p:nvPr/>
        </p:nvGraphicFramePr>
        <p:xfrm>
          <a:off x="899592" y="1158956"/>
          <a:ext cx="8442325" cy="553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158956"/>
                        <a:ext cx="8442325" cy="553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CasellaDiTesto 41"/>
          <p:cNvSpPr txBox="1"/>
          <p:nvPr/>
        </p:nvSpPr>
        <p:spPr>
          <a:xfrm>
            <a:off x="540000" y="878400"/>
            <a:ext cx="806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Considerando complessivamente gli aspetti tecnici del servizio, negli ultimi 6 mesi, che voto dà ad Acquedotto del Fiora?”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 bwMode="auto">
          <a:xfrm>
            <a:off x="2628379" y="3041238"/>
            <a:ext cx="1584326" cy="4693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insoddisfatti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1-5)</a:t>
            </a:r>
          </a:p>
        </p:txBody>
      </p:sp>
      <p:sp>
        <p:nvSpPr>
          <p:cNvPr id="16" name="CasellaDiTesto 15"/>
          <p:cNvSpPr txBox="1"/>
          <p:nvPr/>
        </p:nvSpPr>
        <p:spPr bwMode="auto">
          <a:xfrm>
            <a:off x="2628379" y="1698706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molto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8-10)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7" name="CasellaDiTesto 16"/>
          <p:cNvSpPr txBox="1"/>
          <p:nvPr/>
        </p:nvSpPr>
        <p:spPr bwMode="auto">
          <a:xfrm>
            <a:off x="2628379" y="2325818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mediamente 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6-7)</a:t>
            </a:r>
            <a:r>
              <a:rPr lang="it-IT" sz="11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cxnSp>
        <p:nvCxnSpPr>
          <p:cNvPr id="18" name="Connettore 1 17"/>
          <p:cNvCxnSpPr/>
          <p:nvPr/>
        </p:nvCxnSpPr>
        <p:spPr>
          <a:xfrm>
            <a:off x="2579069" y="4447870"/>
            <a:ext cx="144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>
            <a:off x="4411010" y="4447870"/>
            <a:ext cx="144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6192160" y="4447870"/>
            <a:ext cx="234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75" name="Object 51"/>
          <p:cNvGraphicFramePr>
            <a:graphicFrameLocks noChangeAspect="1"/>
          </p:cNvGraphicFramePr>
          <p:nvPr/>
        </p:nvGraphicFramePr>
        <p:xfrm>
          <a:off x="400050" y="4203700"/>
          <a:ext cx="834390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Worksheet" r:id="rId5" imgW="8343810" imgH="1943100" progId="Excel.Sheet.8">
                  <p:link updateAutomatic="1"/>
                </p:oleObj>
              </mc:Choice>
              <mc:Fallback>
                <p:oleObj name="Worksheet" r:id="rId5" imgW="8343810" imgH="1943100" progId="Excel.Sheet.8">
                  <p:link updateAutomatic="1"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4203700"/>
                        <a:ext cx="8343900" cy="194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ttangolo arrotondato 21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3" name="Object 40"/>
          <p:cNvGraphicFramePr>
            <a:graphicFrameLocks noChangeAspect="1"/>
          </p:cNvGraphicFramePr>
          <p:nvPr/>
        </p:nvGraphicFramePr>
        <p:xfrm>
          <a:off x="115888" y="620713"/>
          <a:ext cx="8912225" cy="583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8" y="620713"/>
                        <a:ext cx="8912225" cy="583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Tabella 31"/>
          <p:cNvGraphicFramePr>
            <a:graphicFrameLocks noGrp="1"/>
          </p:cNvGraphicFramePr>
          <p:nvPr/>
        </p:nvGraphicFramePr>
        <p:xfrm>
          <a:off x="527836" y="5805264"/>
          <a:ext cx="8316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9500"/>
                <a:gridCol w="1039500"/>
                <a:gridCol w="1039500"/>
                <a:gridCol w="1039500"/>
                <a:gridCol w="1039500"/>
                <a:gridCol w="1039500"/>
                <a:gridCol w="1039500"/>
                <a:gridCol w="1039500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smtClean="0"/>
                        <a:t>7,8</a:t>
                      </a:r>
                      <a:endParaRPr lang="it-IT" sz="1200" b="0" i="0" u="none" strike="noStrike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smtClean="0"/>
                        <a:t>7,4</a:t>
                      </a:r>
                      <a:endParaRPr lang="it-IT" sz="1200" b="0" i="0" u="none" strike="noStrike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smtClean="0"/>
                        <a:t>7,5</a:t>
                      </a:r>
                      <a:endParaRPr lang="it-IT" sz="1200" b="0" i="0" u="none" strike="noStrike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smtClean="0"/>
                        <a:t>7,6</a:t>
                      </a:r>
                      <a:endParaRPr lang="it-IT" sz="1200" b="0" i="0" u="none" strike="noStrike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smtClean="0"/>
                        <a:t>7,4</a:t>
                      </a:r>
                      <a:endParaRPr lang="it-IT" sz="1200" b="0" i="0" u="none" strike="noStrike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/>
                        <a:t>7,6</a:t>
                      </a:r>
                      <a:endParaRPr lang="it-IT" sz="1200" b="0" i="0" u="none" strike="noStrike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/>
                        <a:t>7,5</a:t>
                      </a:r>
                      <a:endParaRPr lang="it-IT" sz="1200" b="0" i="0" u="none" strike="noStrike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smtClean="0"/>
                        <a:t>7,2</a:t>
                      </a:r>
                      <a:endParaRPr lang="it-IT" sz="1200" b="0" i="0" u="none" strike="noStrike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Aspetti tecnici del servizio</a:t>
            </a:r>
            <a:endParaRPr lang="it-IT" dirty="0"/>
          </a:p>
        </p:txBody>
      </p:sp>
      <p:sp>
        <p:nvSpPr>
          <p:cNvPr id="1030" name="AutoShape 6" descr="Risultati immagini per icona impostazioni 3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1032" name="AutoShape 8" descr="Risultati immagini per icona impostazioni 3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17" name="Rettangolo arrotondato 16"/>
          <p:cNvSpPr/>
          <p:nvPr/>
        </p:nvSpPr>
        <p:spPr>
          <a:xfrm>
            <a:off x="899592" y="5905767"/>
            <a:ext cx="288032" cy="180000"/>
          </a:xfrm>
          <a:prstGeom prst="round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" name="Rettangolo arrotondato 19"/>
          <p:cNvSpPr/>
          <p:nvPr/>
        </p:nvSpPr>
        <p:spPr>
          <a:xfrm>
            <a:off x="1936279" y="5905767"/>
            <a:ext cx="288032" cy="180000"/>
          </a:xfrm>
          <a:prstGeom prst="round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1" name="Rettangolo arrotondato 20"/>
          <p:cNvSpPr/>
          <p:nvPr/>
        </p:nvSpPr>
        <p:spPr>
          <a:xfrm>
            <a:off x="2964074" y="5905767"/>
            <a:ext cx="288032" cy="180000"/>
          </a:xfrm>
          <a:prstGeom prst="round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4" name="Rettangolo arrotondato 23"/>
          <p:cNvSpPr/>
          <p:nvPr/>
        </p:nvSpPr>
        <p:spPr>
          <a:xfrm>
            <a:off x="4022224" y="5905767"/>
            <a:ext cx="288032" cy="180000"/>
          </a:xfrm>
          <a:prstGeom prst="round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5" name="Rettangolo arrotondato 24"/>
          <p:cNvSpPr/>
          <p:nvPr/>
        </p:nvSpPr>
        <p:spPr>
          <a:xfrm>
            <a:off x="5058911" y="5905767"/>
            <a:ext cx="288032" cy="180000"/>
          </a:xfrm>
          <a:prstGeom prst="round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6" name="Rettangolo arrotondato 25"/>
          <p:cNvSpPr/>
          <p:nvPr/>
        </p:nvSpPr>
        <p:spPr>
          <a:xfrm>
            <a:off x="6095598" y="5905767"/>
            <a:ext cx="288032" cy="180000"/>
          </a:xfrm>
          <a:prstGeom prst="round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7" name="Rettangolo arrotondato 26"/>
          <p:cNvSpPr/>
          <p:nvPr/>
        </p:nvSpPr>
        <p:spPr>
          <a:xfrm>
            <a:off x="7141428" y="5905767"/>
            <a:ext cx="288032" cy="180000"/>
          </a:xfrm>
          <a:prstGeom prst="round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8" name="Rettangolo arrotondato 27"/>
          <p:cNvSpPr/>
          <p:nvPr/>
        </p:nvSpPr>
        <p:spPr>
          <a:xfrm>
            <a:off x="8178115" y="5905767"/>
            <a:ext cx="288032" cy="180000"/>
          </a:xfrm>
          <a:prstGeom prst="round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1" name="CasellaDiTesto 30"/>
          <p:cNvSpPr txBox="1">
            <a:spLocks noChangeArrowheads="1"/>
          </p:cNvSpPr>
          <p:nvPr/>
        </p:nvSpPr>
        <p:spPr bwMode="auto">
          <a:xfrm>
            <a:off x="-35149" y="5805264"/>
            <a:ext cx="756000" cy="36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ts val="600"/>
              </a:spcBef>
              <a:defRPr/>
            </a:pPr>
            <a:r>
              <a:rPr lang="it-IT" sz="900" dirty="0" smtClean="0">
                <a:solidFill>
                  <a:srgbClr val="002060"/>
                </a:solidFill>
                <a:latin typeface="+mj-lt"/>
                <a:ea typeface="Verdana" pitchFamily="34" charset="0"/>
                <a:cs typeface="Verdana" pitchFamily="34" charset="0"/>
              </a:rPr>
              <a:t>VOTO MEDIO</a:t>
            </a:r>
            <a:endParaRPr lang="it-IT" sz="900" i="1" dirty="0">
              <a:solidFill>
                <a:srgbClr val="002060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540000" y="878400"/>
            <a:ext cx="806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Considerando complessivamente gli aspetti tecnici del servizio, negli ultimi 6 mesi, che voto dà ad Acquedotto del Fiora?”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Rettangolo arrotondato 21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2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</p:spPr>
        <p:txBody>
          <a:bodyPr/>
          <a:lstStyle/>
          <a:p>
            <a:r>
              <a:rPr lang="it-IT" dirty="0" smtClean="0"/>
              <a:t>Indice</a:t>
            </a:r>
            <a:endParaRPr lang="it-IT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95536" y="908720"/>
            <a:ext cx="4320480" cy="485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ts val="0"/>
              </a:spcBef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					</a:t>
            </a:r>
            <a:r>
              <a:rPr lang="it-IT" sz="1100" b="1" dirty="0" smtClean="0">
                <a:solidFill>
                  <a:srgbClr val="000000"/>
                </a:solidFill>
              </a:rPr>
              <a:t>Pag.</a:t>
            </a:r>
          </a:p>
          <a:p>
            <a:pPr algn="just">
              <a:spcBef>
                <a:spcPts val="0"/>
              </a:spcBef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100" b="1" dirty="0" smtClean="0">
              <a:solidFill>
                <a:srgbClr val="000000"/>
              </a:solidFill>
            </a:endParaRPr>
          </a:p>
          <a:p>
            <a:pPr marL="180975" indent="-180975" algn="just">
              <a:spcBef>
                <a:spcPts val="0"/>
              </a:spcBef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La Customer Satisfaction in Acea   		  3</a:t>
            </a:r>
          </a:p>
          <a:p>
            <a:pPr marL="180975" lvl="0" indent="-180975" algn="just">
              <a:spcBef>
                <a:spcPts val="0"/>
              </a:spcBef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Nota di lettura	   		  4</a:t>
            </a:r>
          </a:p>
          <a:p>
            <a:pPr marL="180975" lvl="0" indent="-180975" algn="just">
              <a:spcBef>
                <a:spcPts val="0"/>
              </a:spcBef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Metodologia			  5</a:t>
            </a:r>
          </a:p>
          <a:p>
            <a:pPr marL="180975" indent="-180975" algn="just"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Profilo del rispondente - utenza generale	  8</a:t>
            </a:r>
          </a:p>
          <a:p>
            <a:pPr marL="180975" indent="-180975" algn="just"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Profilo utilizzatori canali di contatto		  9</a:t>
            </a:r>
          </a:p>
          <a:p>
            <a:pPr marL="180975" indent="-180975" algn="just"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100" dirty="0" smtClean="0">
              <a:solidFill>
                <a:srgbClr val="000000"/>
              </a:solidFill>
            </a:endParaRPr>
          </a:p>
          <a:p>
            <a:pPr marL="180975" lvl="0" indent="-180975" algn="just">
              <a:spcBef>
                <a:spcPts val="0"/>
              </a:spcBef>
              <a:buSzPct val="120000"/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400" b="1" u="sng" cap="small" dirty="0" smtClean="0">
              <a:solidFill>
                <a:srgbClr val="00B0F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80975" lvl="0" indent="-180975" algn="just">
              <a:spcBef>
                <a:spcPts val="0"/>
              </a:spcBef>
              <a:buSzPct val="120000"/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400" b="1" u="sng" cap="small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Sezione customer satisfaction</a:t>
            </a:r>
          </a:p>
          <a:p>
            <a:pPr algn="just">
              <a:spcBef>
                <a:spcPts val="300"/>
              </a:spcBef>
              <a:buSzPct val="120000"/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000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(aree d’indagine comuni a tutte le società del Gruppo Acea)</a:t>
            </a:r>
          </a:p>
          <a:p>
            <a:pPr marL="180975" lvl="0" indent="-180975" algn="just">
              <a:spcBef>
                <a:spcPts val="0"/>
              </a:spcBef>
              <a:buSzPct val="120000"/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400" b="1" u="sng" cap="small" dirty="0" smtClean="0">
              <a:solidFill>
                <a:srgbClr val="00B0F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80975" lvl="0" indent="-180975" algn="just">
              <a:spcBef>
                <a:spcPts val="0"/>
              </a:spcBef>
              <a:buSzPct val="120000"/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400" b="1" dirty="0" smtClean="0">
                <a:solidFill>
                  <a:srgbClr val="0070C0"/>
                </a:solidFill>
              </a:rPr>
              <a:t>Customer Satisfaction Index		10</a:t>
            </a:r>
          </a:p>
          <a:p>
            <a:pPr marL="180975" lvl="0" indent="-180975" algn="just">
              <a:spcBef>
                <a:spcPts val="0"/>
              </a:spcBef>
              <a:buSzPct val="120000"/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100" dirty="0" smtClean="0">
              <a:solidFill>
                <a:srgbClr val="000000"/>
              </a:solidFill>
            </a:endParaRPr>
          </a:p>
          <a:p>
            <a:pPr marL="180975" lvl="0" indent="-180975" algn="just">
              <a:spcBef>
                <a:spcPts val="0"/>
              </a:spcBef>
              <a:buSzPct val="120000"/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400" b="1" dirty="0" smtClean="0">
                <a:solidFill>
                  <a:srgbClr val="0070C0"/>
                </a:solidFill>
              </a:rPr>
              <a:t>Qualità percepita</a:t>
            </a:r>
            <a:r>
              <a:rPr lang="it-IT" sz="1100" dirty="0" smtClean="0">
                <a:solidFill>
                  <a:srgbClr val="0070C0"/>
                </a:solidFill>
              </a:rPr>
              <a:t>			</a:t>
            </a:r>
            <a:r>
              <a:rPr lang="it-IT" sz="1400" b="1" dirty="0" smtClean="0">
                <a:solidFill>
                  <a:srgbClr val="0070C0"/>
                </a:solidFill>
              </a:rPr>
              <a:t>13</a:t>
            </a:r>
          </a:p>
          <a:p>
            <a:pPr marL="180975" indent="-180975" algn="just"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Giudizio “di pancia” sul servizio idrico		 14</a:t>
            </a:r>
          </a:p>
          <a:p>
            <a:pPr marL="180975" indent="-180975" algn="just"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Qualità dell’acqua			 16</a:t>
            </a:r>
          </a:p>
          <a:p>
            <a:pPr marL="180975" indent="-180975" algn="just"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Aspetti tecnici del servizio		 18</a:t>
            </a:r>
          </a:p>
          <a:p>
            <a:pPr marL="180975" indent="-180975" algn="just"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Fatturazione				 21</a:t>
            </a:r>
          </a:p>
          <a:p>
            <a:pPr marL="180975" indent="-180975" algn="just"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Rapporto qualità prezzo		 25</a:t>
            </a:r>
          </a:p>
          <a:p>
            <a:pPr marL="180975" indent="-180975" algn="just"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Segnalazione guasti			 27</a:t>
            </a:r>
          </a:p>
          <a:p>
            <a:pPr marL="180975" lvl="0" indent="-180975" algn="just">
              <a:spcBef>
                <a:spcPts val="0"/>
              </a:spcBef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Intervento tecnico			 30</a:t>
            </a:r>
          </a:p>
          <a:p>
            <a:pPr marL="180975" lvl="0" indent="-180975" algn="just">
              <a:spcBef>
                <a:spcPts val="0"/>
              </a:spcBef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Numero Verde Commerciale		 33</a:t>
            </a:r>
          </a:p>
          <a:p>
            <a:pPr marL="180975" lvl="0" indent="-180975" algn="just">
              <a:spcBef>
                <a:spcPts val="0"/>
              </a:spcBef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Sportello				 37</a:t>
            </a:r>
          </a:p>
          <a:p>
            <a:pPr marL="180975" lvl="0" indent="-180975" algn="just">
              <a:spcBef>
                <a:spcPts val="0"/>
              </a:spcBef>
              <a:buSzPct val="120000"/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100" dirty="0" smtClean="0">
              <a:solidFill>
                <a:srgbClr val="000000"/>
              </a:solidFill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716016" y="908720"/>
            <a:ext cx="439248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ts val="0"/>
              </a:spcBef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					</a:t>
            </a:r>
            <a:r>
              <a:rPr lang="it-IT" sz="1100" b="1" dirty="0" smtClean="0">
                <a:solidFill>
                  <a:srgbClr val="000000"/>
                </a:solidFill>
              </a:rPr>
              <a:t>Pag.</a:t>
            </a:r>
          </a:p>
          <a:p>
            <a:pPr algn="just">
              <a:spcBef>
                <a:spcPts val="0"/>
              </a:spcBef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100" b="1" u="sng" cap="small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spcBef>
                <a:spcPts val="0"/>
              </a:spcBef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100" b="1" u="sng" cap="small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spcBef>
                <a:spcPts val="0"/>
              </a:spcBef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100" b="1" u="sng" cap="small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spcBef>
                <a:spcPts val="0"/>
              </a:spcBef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100" b="1" u="sng" cap="small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spcBef>
                <a:spcPts val="0"/>
              </a:spcBef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100" b="1" u="sng" cap="small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spcBef>
                <a:spcPts val="0"/>
              </a:spcBef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100" b="1" u="sng" cap="small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spcBef>
                <a:spcPts val="0"/>
              </a:spcBef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100" b="1" u="sng" cap="small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spcBef>
                <a:spcPts val="0"/>
              </a:spcBef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400" b="1" u="sng" cap="small" dirty="0" smtClean="0">
              <a:solidFill>
                <a:srgbClr val="00B0F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80975" indent="-180975" algn="just">
              <a:buSzPct val="120000"/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400" b="1" u="sng" cap="small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Sezione open </a:t>
            </a:r>
          </a:p>
          <a:p>
            <a:pPr algn="just">
              <a:spcBef>
                <a:spcPts val="300"/>
              </a:spcBef>
              <a:buSzPct val="120000"/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000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(aree di approfondimento su temi d’interesse della società)</a:t>
            </a:r>
          </a:p>
          <a:p>
            <a:pPr marL="180975" lvl="0" indent="-180975" algn="just">
              <a:spcBef>
                <a:spcPts val="0"/>
              </a:spcBef>
              <a:buSzPct val="120000"/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400" b="1" dirty="0" smtClean="0">
              <a:solidFill>
                <a:srgbClr val="0070C0"/>
              </a:solidFill>
            </a:endParaRPr>
          </a:p>
          <a:p>
            <a:pPr marL="180975" lvl="0" indent="-180975" algn="just">
              <a:spcBef>
                <a:spcPts val="0"/>
              </a:spcBef>
              <a:buSzPct val="120000"/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400" b="1" dirty="0" smtClean="0">
                <a:solidFill>
                  <a:srgbClr val="0070C0"/>
                </a:solidFill>
              </a:rPr>
              <a:t>Altri temi generali			41</a:t>
            </a:r>
          </a:p>
          <a:p>
            <a:pPr marL="180975" lvl="0" indent="-180975" algn="just">
              <a:spcBef>
                <a:spcPts val="0"/>
              </a:spcBef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Conoscenza dei protagonisti del servizio idrico 	 42</a:t>
            </a:r>
          </a:p>
          <a:p>
            <a:pPr marL="180975" lvl="0" indent="-180975" algn="just">
              <a:spcBef>
                <a:spcPts val="0"/>
              </a:spcBef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Aspetti da migliorare			 43</a:t>
            </a:r>
          </a:p>
          <a:p>
            <a:pPr marL="180975" lvl="0" indent="-180975" algn="just">
              <a:spcBef>
                <a:spcPts val="0"/>
              </a:spcBef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Utilizzo dell’acqua potabile		 44</a:t>
            </a:r>
          </a:p>
          <a:p>
            <a:pPr marL="180975" lvl="0" indent="-180975" algn="just">
              <a:spcBef>
                <a:spcPts val="0"/>
              </a:spcBef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Utilizzo Case dell’Acqua			 46</a:t>
            </a:r>
          </a:p>
          <a:p>
            <a:pPr marL="180975" lvl="0" indent="-180975" algn="just">
              <a:spcBef>
                <a:spcPts val="0"/>
              </a:spcBef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Comunicazione da parte dell’azienda		 47</a:t>
            </a:r>
          </a:p>
          <a:p>
            <a:pPr marL="180975" lvl="0" indent="-180975" algn="just">
              <a:spcBef>
                <a:spcPts val="0"/>
              </a:spcBef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100" b="1" dirty="0" smtClean="0">
              <a:solidFill>
                <a:srgbClr val="0070C0"/>
              </a:solidFill>
            </a:endParaRPr>
          </a:p>
          <a:p>
            <a:pPr marL="180975" indent="-180975" algn="just">
              <a:spcBef>
                <a:spcPts val="0"/>
              </a:spcBef>
              <a:buSzPct val="120000"/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400" b="1" dirty="0" smtClean="0">
                <a:solidFill>
                  <a:srgbClr val="0070C0"/>
                </a:solidFill>
              </a:rPr>
              <a:t>Altri temi legati ai canali di contatto   	49</a:t>
            </a:r>
          </a:p>
          <a:p>
            <a:pPr marL="180975" lvl="0" indent="-180975" algn="just">
              <a:spcBef>
                <a:spcPts val="0"/>
              </a:spcBef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Accessibilità NV	   		 50</a:t>
            </a:r>
          </a:p>
          <a:p>
            <a:pPr marL="180975" lvl="0" indent="-180975" algn="just">
              <a:spcBef>
                <a:spcPts val="0"/>
              </a:spcBef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Numero Verde Commerciale		 51</a:t>
            </a:r>
          </a:p>
          <a:p>
            <a:pPr marL="180975" lvl="0" indent="-180975" algn="just">
              <a:spcBef>
                <a:spcPts val="0"/>
              </a:spcBef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Sportello				 54</a:t>
            </a:r>
          </a:p>
          <a:p>
            <a:pPr marL="180975" lvl="0" indent="-180975" algn="just">
              <a:spcBef>
                <a:spcPts val="0"/>
              </a:spcBef>
              <a:buSzPct val="120000"/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100" dirty="0" smtClean="0">
              <a:solidFill>
                <a:srgbClr val="000000"/>
              </a:solidFill>
            </a:endParaRPr>
          </a:p>
          <a:p>
            <a:pPr marL="180975" lvl="0" indent="-180975" algn="just">
              <a:buSzPct val="120000"/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400" b="1" dirty="0" smtClean="0">
                <a:solidFill>
                  <a:srgbClr val="0070C0"/>
                </a:solidFill>
              </a:rPr>
              <a:t>Sportello online e sito Internet		59</a:t>
            </a:r>
          </a:p>
          <a:p>
            <a:pPr marL="180975" lvl="0" indent="-180975" algn="just">
              <a:spcBef>
                <a:spcPts val="0"/>
              </a:spcBef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Sportello online			 60</a:t>
            </a:r>
          </a:p>
          <a:p>
            <a:pPr marL="180975" lvl="0" indent="-180975" algn="just">
              <a:spcBef>
                <a:spcPts val="0"/>
              </a:spcBef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100" dirty="0" smtClean="0">
                <a:solidFill>
                  <a:srgbClr val="000000"/>
                </a:solidFill>
              </a:rPr>
              <a:t>Sito Internet				 67</a:t>
            </a:r>
          </a:p>
          <a:p>
            <a:pPr marL="180975" lvl="0" indent="-180975" algn="just">
              <a:spcBef>
                <a:spcPts val="0"/>
              </a:spcBef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000" dirty="0" smtClean="0">
              <a:solidFill>
                <a:srgbClr val="000000"/>
              </a:solidFill>
            </a:endParaRPr>
          </a:p>
          <a:p>
            <a:pPr marL="180975" lvl="0" indent="-180975" algn="just">
              <a:spcBef>
                <a:spcPts val="0"/>
              </a:spcBef>
              <a:buSzPct val="120000"/>
              <a:buBlip>
                <a:blip r:embed="rId2"/>
              </a:buBlip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000" dirty="0" smtClean="0">
              <a:solidFill>
                <a:srgbClr val="000000"/>
              </a:solidFill>
            </a:endParaRPr>
          </a:p>
          <a:p>
            <a:pPr marL="180975" indent="-180975" algn="just">
              <a:buSzPct val="120000"/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r>
              <a:rPr lang="it-IT" sz="1400" b="1" dirty="0" smtClean="0">
                <a:solidFill>
                  <a:srgbClr val="0070C0"/>
                </a:solidFill>
              </a:rPr>
              <a:t>Indagine CAWI			70</a:t>
            </a:r>
            <a:endParaRPr lang="it-IT" sz="1400" dirty="0" smtClean="0">
              <a:solidFill>
                <a:srgbClr val="000000"/>
              </a:solidFill>
            </a:endParaRPr>
          </a:p>
          <a:p>
            <a:pPr marL="180975" lvl="0" indent="-180975" algn="just">
              <a:spcBef>
                <a:spcPts val="0"/>
              </a:spcBef>
              <a:buSzPct val="120000"/>
              <a:tabLst>
                <a:tab pos="269875" algn="l"/>
                <a:tab pos="901700" algn="l"/>
                <a:tab pos="1519238" algn="l"/>
                <a:tab pos="2330450" algn="l"/>
                <a:tab pos="3135313" algn="l"/>
              </a:tabLst>
              <a:defRPr/>
            </a:pPr>
            <a:endParaRPr lang="it-IT" sz="1100" dirty="0" smtClean="0">
              <a:solidFill>
                <a:srgbClr val="000000"/>
              </a:solidFill>
            </a:endParaRPr>
          </a:p>
        </p:txBody>
      </p:sp>
      <p:cxnSp>
        <p:nvCxnSpPr>
          <p:cNvPr id="12" name="Connettore 1 11"/>
          <p:cNvCxnSpPr/>
          <p:nvPr/>
        </p:nvCxnSpPr>
        <p:spPr>
          <a:xfrm>
            <a:off x="4427983" y="3105320"/>
            <a:ext cx="1" cy="3204000"/>
          </a:xfrm>
          <a:prstGeom prst="line">
            <a:avLst/>
          </a:prstGeom>
          <a:ln w="3175" cmpd="thickThin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9749" name="Object 3"/>
          <p:cNvGraphicFramePr>
            <a:graphicFrameLocks noChangeAspect="1"/>
          </p:cNvGraphicFramePr>
          <p:nvPr/>
        </p:nvGraphicFramePr>
        <p:xfrm>
          <a:off x="-1268512" y="2152972"/>
          <a:ext cx="8432800" cy="552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16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268512" y="2152972"/>
                        <a:ext cx="8432800" cy="552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Indicatori di performance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5579328" y="2590948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IMPORTANZA 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(% </a:t>
            </a:r>
            <a:r>
              <a:rPr lang="it-IT" sz="12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di citazione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)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223808" y="2590948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Soddisfatti 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(% </a:t>
            </a:r>
            <a:r>
              <a:rPr lang="it-IT" sz="12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voto 6-10)</a:t>
            </a:r>
            <a:endParaRPr lang="it-IT" sz="1200" cap="all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683568" y="1165394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Per ognuno degli aspetti, quanto è stato soddisfatto?” </a:t>
            </a:r>
          </a:p>
          <a:p>
            <a:pPr algn="ctr"/>
            <a:r>
              <a:rPr lang="it-IT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5669328" y="1165394"/>
            <a:ext cx="306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Quale degli aspetti è il più importante?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</a:t>
            </a:r>
          </a:p>
          <a:p>
            <a:pPr algn="ctr"/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(risposta singola)</a:t>
            </a:r>
          </a:p>
        </p:txBody>
      </p:sp>
      <p:sp>
        <p:nvSpPr>
          <p:cNvPr id="21" name="Rettangolo arrotondato 20"/>
          <p:cNvSpPr/>
          <p:nvPr/>
        </p:nvSpPr>
        <p:spPr>
          <a:xfrm>
            <a:off x="4926784" y="3141484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7,5</a:t>
            </a:r>
            <a:endParaRPr lang="it-IT" sz="1400" kern="0" dirty="0">
              <a:solidFill>
                <a:prstClr val="white"/>
              </a:solidFill>
            </a:endParaRPr>
          </a:p>
        </p:txBody>
      </p:sp>
      <p:sp>
        <p:nvSpPr>
          <p:cNvPr id="27" name="Rettangolo arrotondato 26"/>
          <p:cNvSpPr/>
          <p:nvPr/>
        </p:nvSpPr>
        <p:spPr>
          <a:xfrm>
            <a:off x="4926784" y="4175006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>
                <a:solidFill>
                  <a:prstClr val="white"/>
                </a:solidFill>
              </a:rPr>
              <a:t>7,3</a:t>
            </a:r>
          </a:p>
        </p:txBody>
      </p:sp>
      <p:sp>
        <p:nvSpPr>
          <p:cNvPr id="28" name="CasellaDiTesto 27"/>
          <p:cNvSpPr txBox="1">
            <a:spLocks noChangeArrowheads="1"/>
          </p:cNvSpPr>
          <p:nvPr/>
        </p:nvSpPr>
        <p:spPr bwMode="auto">
          <a:xfrm>
            <a:off x="4620768" y="2612749"/>
            <a:ext cx="1044032" cy="2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ts val="600"/>
              </a:spcBef>
              <a:defRPr/>
            </a:pPr>
            <a:r>
              <a:rPr lang="it-IT" sz="90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VOTO MEDIO</a:t>
            </a:r>
            <a:endParaRPr lang="it-IT" sz="900" i="1" dirty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2" name="Connettore 1 31"/>
          <p:cNvCxnSpPr/>
          <p:nvPr/>
        </p:nvCxnSpPr>
        <p:spPr>
          <a:xfrm>
            <a:off x="5652120" y="1196752"/>
            <a:ext cx="0" cy="3960000"/>
          </a:xfrm>
          <a:prstGeom prst="line">
            <a:avLst/>
          </a:prstGeom>
          <a:ln cap="rnd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e 17"/>
          <p:cNvSpPr/>
          <p:nvPr/>
        </p:nvSpPr>
        <p:spPr>
          <a:xfrm>
            <a:off x="6732360" y="2950988"/>
            <a:ext cx="1080000" cy="108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600" b="1" kern="0" dirty="0" smtClean="0">
                <a:solidFill>
                  <a:prstClr val="white"/>
                </a:solidFill>
              </a:rPr>
              <a:t>87,0</a:t>
            </a:r>
            <a:endParaRPr lang="it-IT" sz="1600" b="1" kern="0" dirty="0">
              <a:solidFill>
                <a:prstClr val="white"/>
              </a:solidFill>
            </a:endParaRPr>
          </a:p>
        </p:txBody>
      </p:sp>
      <p:sp>
        <p:nvSpPr>
          <p:cNvPr id="19" name="Ovale 18"/>
          <p:cNvSpPr/>
          <p:nvPr/>
        </p:nvSpPr>
        <p:spPr>
          <a:xfrm>
            <a:off x="7092360" y="4319140"/>
            <a:ext cx="360000" cy="36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050" b="1" kern="0" dirty="0" smtClean="0">
                <a:solidFill>
                  <a:prstClr val="white"/>
                </a:solidFill>
              </a:rPr>
              <a:t>13,0</a:t>
            </a:r>
            <a:endParaRPr lang="it-IT" sz="1050" b="1" kern="0" dirty="0">
              <a:solidFill>
                <a:prstClr val="white"/>
              </a:solidFill>
            </a:endParaRPr>
          </a:p>
        </p:txBody>
      </p:sp>
      <p:graphicFrame>
        <p:nvGraphicFramePr>
          <p:cNvPr id="30" name="Tabella 29"/>
          <p:cNvGraphicFramePr>
            <a:graphicFrameLocks noGrp="1"/>
          </p:cNvGraphicFramePr>
          <p:nvPr/>
        </p:nvGraphicFramePr>
        <p:xfrm>
          <a:off x="-153383" y="3022996"/>
          <a:ext cx="1866900" cy="1944216"/>
        </p:xfrm>
        <a:graphic>
          <a:graphicData uri="http://schemas.openxmlformats.org/drawingml/2006/table">
            <a:tbl>
              <a:tblPr/>
              <a:tblGrid>
                <a:gridCol w="1866900"/>
              </a:tblGrid>
              <a:tr h="97210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CONTINUITÀ</a:t>
                      </a:r>
                      <a:b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DEL SERVIZIO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LIVELLO 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 </a:t>
                      </a:r>
                      <a:b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PRESSIONE ACQUA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" name="Rettangolo arrotondato 19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Fatturazione</a:t>
            </a:r>
            <a:endParaRPr lang="it-IT" dirty="0"/>
          </a:p>
        </p:txBody>
      </p:sp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899592" y="1158875"/>
          <a:ext cx="8442325" cy="553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0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158875"/>
                        <a:ext cx="8442325" cy="553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CasellaDiTesto 31"/>
          <p:cNvSpPr txBox="1"/>
          <p:nvPr/>
        </p:nvSpPr>
        <p:spPr>
          <a:xfrm>
            <a:off x="539552" y="878400"/>
            <a:ext cx="8064896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Considerando complessivamente gli aspetti relativi alla fatturazione, negli ultimi 6 mesi, che voto dà ad Acquedotto del Fiora?"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 bwMode="auto">
          <a:xfrm>
            <a:off x="2628379" y="3041238"/>
            <a:ext cx="1584326" cy="4693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insoddisfatti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1-5)</a:t>
            </a:r>
          </a:p>
        </p:txBody>
      </p:sp>
      <p:sp>
        <p:nvSpPr>
          <p:cNvPr id="14" name="CasellaDiTesto 13"/>
          <p:cNvSpPr txBox="1"/>
          <p:nvPr/>
        </p:nvSpPr>
        <p:spPr bwMode="auto">
          <a:xfrm>
            <a:off x="2628379" y="1698706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molto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8-10)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5" name="CasellaDiTesto 14"/>
          <p:cNvSpPr txBox="1"/>
          <p:nvPr/>
        </p:nvSpPr>
        <p:spPr bwMode="auto">
          <a:xfrm>
            <a:off x="2628379" y="2325818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mediamente 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6-7)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cxnSp>
        <p:nvCxnSpPr>
          <p:cNvPr id="20" name="Connettore 1 19"/>
          <p:cNvCxnSpPr/>
          <p:nvPr/>
        </p:nvCxnSpPr>
        <p:spPr>
          <a:xfrm>
            <a:off x="2579069" y="4447870"/>
            <a:ext cx="144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>
            <a:off x="4411010" y="4447870"/>
            <a:ext cx="144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6192160" y="4447870"/>
            <a:ext cx="234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047" name="Object 15"/>
          <p:cNvGraphicFramePr>
            <a:graphicFrameLocks noChangeAspect="1"/>
          </p:cNvGraphicFramePr>
          <p:nvPr/>
        </p:nvGraphicFramePr>
        <p:xfrm>
          <a:off x="400050" y="4203700"/>
          <a:ext cx="834390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1" name="Worksheet" r:id="rId5" imgW="8343810" imgH="1943100" progId="Excel.Sheet.8">
                  <p:link updateAutomatic="1"/>
                </p:oleObj>
              </mc:Choice>
              <mc:Fallback>
                <p:oleObj name="Worksheet" r:id="rId5" imgW="8343810" imgH="1943100" progId="Excel.Sheet.8">
                  <p:link updateAutomatic="1"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4203700"/>
                        <a:ext cx="8343900" cy="194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ttangolo arrotondato 16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Fatturazione</a:t>
            </a:r>
            <a:endParaRPr lang="it-IT" dirty="0"/>
          </a:p>
        </p:txBody>
      </p:sp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119063" y="836885"/>
          <a:ext cx="8905875" cy="583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1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3" y="836885"/>
                        <a:ext cx="8905875" cy="583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Tabella 14"/>
          <p:cNvGraphicFramePr>
            <a:graphicFrameLocks noGrp="1"/>
          </p:cNvGraphicFramePr>
          <p:nvPr/>
        </p:nvGraphicFramePr>
        <p:xfrm>
          <a:off x="527836" y="5877272"/>
          <a:ext cx="8316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9500"/>
                <a:gridCol w="1039500"/>
                <a:gridCol w="1039500"/>
                <a:gridCol w="1039500"/>
                <a:gridCol w="1039500"/>
                <a:gridCol w="1039500"/>
                <a:gridCol w="1039500"/>
                <a:gridCol w="1039500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7,1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6,8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6" name="Rettangolo arrotondato 15"/>
          <p:cNvSpPr/>
          <p:nvPr/>
        </p:nvSpPr>
        <p:spPr>
          <a:xfrm>
            <a:off x="899592" y="5977775"/>
            <a:ext cx="288032" cy="180000"/>
          </a:xfrm>
          <a:prstGeom prst="round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7" name="Rettangolo arrotondato 16"/>
          <p:cNvSpPr/>
          <p:nvPr/>
        </p:nvSpPr>
        <p:spPr>
          <a:xfrm>
            <a:off x="1936279" y="5977775"/>
            <a:ext cx="288032" cy="180000"/>
          </a:xfrm>
          <a:prstGeom prst="round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8" name="Rettangolo arrotondato 17"/>
          <p:cNvSpPr/>
          <p:nvPr/>
        </p:nvSpPr>
        <p:spPr>
          <a:xfrm>
            <a:off x="2987824" y="5977775"/>
            <a:ext cx="288032" cy="180000"/>
          </a:xfrm>
          <a:prstGeom prst="round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9" name="Rettangolo arrotondato 18"/>
          <p:cNvSpPr/>
          <p:nvPr/>
        </p:nvSpPr>
        <p:spPr>
          <a:xfrm>
            <a:off x="4022224" y="5977775"/>
            <a:ext cx="288032" cy="180000"/>
          </a:xfrm>
          <a:prstGeom prst="round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" name="Rettangolo arrotondato 19"/>
          <p:cNvSpPr/>
          <p:nvPr/>
        </p:nvSpPr>
        <p:spPr>
          <a:xfrm>
            <a:off x="5058911" y="5977775"/>
            <a:ext cx="288032" cy="180000"/>
          </a:xfrm>
          <a:prstGeom prst="round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1" name="Rettangolo arrotondato 20"/>
          <p:cNvSpPr/>
          <p:nvPr/>
        </p:nvSpPr>
        <p:spPr>
          <a:xfrm>
            <a:off x="6095598" y="5977775"/>
            <a:ext cx="288032" cy="180000"/>
          </a:xfrm>
          <a:prstGeom prst="round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2" name="Rettangolo arrotondato 21"/>
          <p:cNvSpPr/>
          <p:nvPr/>
        </p:nvSpPr>
        <p:spPr>
          <a:xfrm>
            <a:off x="7141428" y="5977775"/>
            <a:ext cx="288032" cy="180000"/>
          </a:xfrm>
          <a:prstGeom prst="round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3" name="Rettangolo arrotondato 22"/>
          <p:cNvSpPr/>
          <p:nvPr/>
        </p:nvSpPr>
        <p:spPr>
          <a:xfrm>
            <a:off x="8178115" y="5977775"/>
            <a:ext cx="288032" cy="180000"/>
          </a:xfrm>
          <a:prstGeom prst="round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4" name="CasellaDiTesto 23"/>
          <p:cNvSpPr txBox="1">
            <a:spLocks noChangeArrowheads="1"/>
          </p:cNvSpPr>
          <p:nvPr/>
        </p:nvSpPr>
        <p:spPr bwMode="auto">
          <a:xfrm>
            <a:off x="-35149" y="5877272"/>
            <a:ext cx="756000" cy="36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ts val="600"/>
              </a:spcBef>
              <a:defRPr/>
            </a:pPr>
            <a:r>
              <a:rPr lang="it-IT" sz="900" dirty="0" smtClean="0">
                <a:solidFill>
                  <a:srgbClr val="002060"/>
                </a:solidFill>
                <a:latin typeface="+mj-lt"/>
                <a:ea typeface="Verdana" pitchFamily="34" charset="0"/>
                <a:cs typeface="Verdana" pitchFamily="34" charset="0"/>
              </a:rPr>
              <a:t>VOTO MEDIO</a:t>
            </a:r>
            <a:endParaRPr lang="it-IT" sz="900" i="1" dirty="0">
              <a:solidFill>
                <a:srgbClr val="002060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539552" y="878400"/>
            <a:ext cx="8064896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Considerando complessivamente gli aspetti relativi alla fatturazione, negli ultimi 6 mesi, che voto dà ad Acquedotto del Fiora?"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Rettangolo arrotondato 26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-1062013" y="1857002"/>
          <a:ext cx="8442325" cy="553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68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62013" y="1857002"/>
                        <a:ext cx="8442325" cy="553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Indicatori di performance </a:t>
            </a:r>
          </a:p>
        </p:txBody>
      </p:sp>
      <p:graphicFrame>
        <p:nvGraphicFramePr>
          <p:cNvPr id="14" name="Tabella 13"/>
          <p:cNvGraphicFramePr>
            <a:graphicFrameLocks noGrp="1"/>
          </p:cNvGraphicFramePr>
          <p:nvPr/>
        </p:nvGraphicFramePr>
        <p:xfrm>
          <a:off x="-18292" y="2457754"/>
          <a:ext cx="1980000" cy="3564000"/>
        </p:xfrm>
        <a:graphic>
          <a:graphicData uri="http://schemas.openxmlformats.org/drawingml/2006/table">
            <a:tbl>
              <a:tblPr/>
              <a:tblGrid>
                <a:gridCol w="1980000"/>
              </a:tblGrid>
              <a:tr h="891000"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  <a:spcBef>
                          <a:spcPts val="600"/>
                        </a:spcBef>
                      </a:pP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REGOLARITÀ LETTURA CONTATORI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000"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  <a:spcBef>
                          <a:spcPts val="600"/>
                        </a:spcBef>
                      </a:pP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CHIAREZZA E FACILITÀ LETTURA BOLLETTE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000"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  <a:spcBef>
                          <a:spcPts val="600"/>
                        </a:spcBef>
                      </a:pP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 CONSUMI FATTURATI IN BOLLETTA RISPECCHIANO QUELLI REALI</a:t>
                      </a:r>
                      <a:endParaRPr lang="it-IT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000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it-IT" sz="8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>
                        <a:lnSpc>
                          <a:spcPts val="1400"/>
                        </a:lnSpc>
                        <a:spcBef>
                          <a:spcPts val="0"/>
                        </a:spcBef>
                      </a:pP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INVIO REGOLARE DELLE FATTURE, SENZA RITARDI</a:t>
                      </a:r>
                      <a:endParaRPr lang="it-IT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7" name="CasellaDiTesto 26"/>
          <p:cNvSpPr txBox="1"/>
          <p:nvPr/>
        </p:nvSpPr>
        <p:spPr>
          <a:xfrm>
            <a:off x="5706447" y="2258652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IMPORTANZA 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(% </a:t>
            </a:r>
            <a:r>
              <a:rPr lang="it-IT" sz="12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di citazione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)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439832" y="2258652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Soddisfatti 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(% </a:t>
            </a:r>
            <a:r>
              <a:rPr lang="it-IT" sz="12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voto 6-10)</a:t>
            </a:r>
            <a:endParaRPr lang="it-IT" sz="1200" cap="all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899592" y="1023119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Per ognuno degli aspetti, quanto è stato soddisfatto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?” 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it-IT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5472495" y="1023119"/>
            <a:ext cx="370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Quali dei seguenti aspetti sono i più importanti?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</a:t>
            </a:r>
            <a:endParaRPr lang="it-IT" sz="12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(max 2 risposte)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CasellaDiTesto 30"/>
          <p:cNvSpPr txBox="1">
            <a:spLocks noChangeArrowheads="1"/>
          </p:cNvSpPr>
          <p:nvPr/>
        </p:nvSpPr>
        <p:spPr bwMode="auto">
          <a:xfrm>
            <a:off x="4620768" y="2280453"/>
            <a:ext cx="1044032" cy="2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ts val="600"/>
              </a:spcBef>
              <a:defRPr/>
            </a:pPr>
            <a:r>
              <a:rPr lang="it-IT" sz="90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VOTO MEDIO</a:t>
            </a:r>
            <a:endParaRPr lang="it-IT" sz="900" i="1" dirty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2" name="Connettore 1 31"/>
          <p:cNvCxnSpPr/>
          <p:nvPr/>
        </p:nvCxnSpPr>
        <p:spPr>
          <a:xfrm>
            <a:off x="5598332" y="1052736"/>
            <a:ext cx="0" cy="4752000"/>
          </a:xfrm>
          <a:prstGeom prst="line">
            <a:avLst/>
          </a:prstGeom>
          <a:ln cap="rnd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tangolo arrotondato 36"/>
          <p:cNvSpPr/>
          <p:nvPr/>
        </p:nvSpPr>
        <p:spPr>
          <a:xfrm>
            <a:off x="4926784" y="2619001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6,6</a:t>
            </a:r>
            <a:endParaRPr lang="it-IT" sz="1400" kern="0" dirty="0">
              <a:solidFill>
                <a:prstClr val="white"/>
              </a:solidFill>
            </a:endParaRPr>
          </a:p>
        </p:txBody>
      </p:sp>
      <p:sp>
        <p:nvSpPr>
          <p:cNvPr id="38" name="Rettangolo arrotondato 37"/>
          <p:cNvSpPr/>
          <p:nvPr/>
        </p:nvSpPr>
        <p:spPr>
          <a:xfrm>
            <a:off x="4926784" y="3477712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6,7</a:t>
            </a:r>
            <a:endParaRPr lang="it-IT" sz="1400" kern="0" dirty="0">
              <a:solidFill>
                <a:prstClr val="white"/>
              </a:solidFill>
            </a:endParaRPr>
          </a:p>
        </p:txBody>
      </p:sp>
      <p:sp>
        <p:nvSpPr>
          <p:cNvPr id="39" name="Rettangolo arrotondato 38"/>
          <p:cNvSpPr/>
          <p:nvPr/>
        </p:nvSpPr>
        <p:spPr>
          <a:xfrm>
            <a:off x="4926784" y="4351558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6,8</a:t>
            </a:r>
            <a:endParaRPr lang="it-IT" sz="1400" kern="0" dirty="0">
              <a:solidFill>
                <a:prstClr val="white"/>
              </a:solidFill>
            </a:endParaRPr>
          </a:p>
        </p:txBody>
      </p:sp>
      <p:sp>
        <p:nvSpPr>
          <p:cNvPr id="40" name="Rettangolo arrotondato 39"/>
          <p:cNvSpPr/>
          <p:nvPr/>
        </p:nvSpPr>
        <p:spPr>
          <a:xfrm>
            <a:off x="4926784" y="5202207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7,4</a:t>
            </a:r>
            <a:endParaRPr lang="it-IT" sz="1400" kern="0" dirty="0">
              <a:solidFill>
                <a:prstClr val="white"/>
              </a:solidFill>
            </a:endParaRPr>
          </a:p>
        </p:txBody>
      </p:sp>
      <p:sp>
        <p:nvSpPr>
          <p:cNvPr id="22" name="Ovale 21"/>
          <p:cNvSpPr/>
          <p:nvPr/>
        </p:nvSpPr>
        <p:spPr>
          <a:xfrm>
            <a:off x="7038447" y="2631004"/>
            <a:ext cx="576000" cy="576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b="1" kern="0" dirty="0" smtClean="0">
                <a:solidFill>
                  <a:prstClr val="white"/>
                </a:solidFill>
              </a:rPr>
              <a:t>28,2</a:t>
            </a:r>
            <a:endParaRPr lang="it-IT" sz="1400" b="1" kern="0" dirty="0">
              <a:solidFill>
                <a:prstClr val="white"/>
              </a:solidFill>
            </a:endParaRPr>
          </a:p>
        </p:txBody>
      </p:sp>
      <p:sp>
        <p:nvSpPr>
          <p:cNvPr id="23" name="Ovale 22"/>
          <p:cNvSpPr/>
          <p:nvPr/>
        </p:nvSpPr>
        <p:spPr>
          <a:xfrm>
            <a:off x="7020447" y="3408216"/>
            <a:ext cx="612000" cy="612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b="1" kern="0" dirty="0" smtClean="0">
                <a:solidFill>
                  <a:prstClr val="white"/>
                </a:solidFill>
              </a:rPr>
              <a:t>30,5</a:t>
            </a:r>
            <a:endParaRPr lang="it-IT" sz="1600" b="1" kern="0" dirty="0">
              <a:solidFill>
                <a:prstClr val="white"/>
              </a:solidFill>
            </a:endParaRPr>
          </a:p>
        </p:txBody>
      </p:sp>
      <p:sp>
        <p:nvSpPr>
          <p:cNvPr id="24" name="Ovale 23"/>
          <p:cNvSpPr/>
          <p:nvPr/>
        </p:nvSpPr>
        <p:spPr>
          <a:xfrm>
            <a:off x="6966447" y="4257045"/>
            <a:ext cx="720000" cy="72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600" b="1" kern="0" dirty="0" smtClean="0">
                <a:solidFill>
                  <a:prstClr val="white"/>
                </a:solidFill>
              </a:rPr>
              <a:t>46,5</a:t>
            </a:r>
            <a:endParaRPr lang="it-IT" sz="1600" b="1" kern="0" dirty="0">
              <a:solidFill>
                <a:prstClr val="white"/>
              </a:solidFill>
            </a:endParaRPr>
          </a:p>
        </p:txBody>
      </p:sp>
      <p:sp>
        <p:nvSpPr>
          <p:cNvPr id="25" name="Ovale 24"/>
          <p:cNvSpPr/>
          <p:nvPr/>
        </p:nvSpPr>
        <p:spPr>
          <a:xfrm>
            <a:off x="7110447" y="5122574"/>
            <a:ext cx="432000" cy="432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100" b="1" kern="0" dirty="0" smtClean="0">
                <a:solidFill>
                  <a:prstClr val="white"/>
                </a:solidFill>
              </a:rPr>
              <a:t>25,4</a:t>
            </a:r>
            <a:endParaRPr lang="it-IT" sz="1100" b="1" kern="0" dirty="0">
              <a:solidFill>
                <a:prstClr val="white"/>
              </a:solidFill>
            </a:endParaRPr>
          </a:p>
        </p:txBody>
      </p:sp>
      <p:sp>
        <p:nvSpPr>
          <p:cNvPr id="21" name="Rettangolo arrotondato 20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539" name="Picture 3"/>
          <p:cNvPicPr>
            <a:picLocks noChangeAspect="1" noChangeArrowheads="1"/>
          </p:cNvPicPr>
          <p:nvPr/>
        </p:nvPicPr>
        <p:blipFill>
          <a:blip r:embed="rId2" cstate="print"/>
          <a:srcRect l="5445" t="21046" r="33928" b="12227"/>
          <a:stretch>
            <a:fillRect/>
          </a:stretch>
        </p:blipFill>
        <p:spPr bwMode="auto">
          <a:xfrm>
            <a:off x="1553452" y="1129772"/>
            <a:ext cx="5976824" cy="4480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Punti</a:t>
            </a:r>
            <a:r>
              <a:rPr lang="it-IT" spc="-300" dirty="0" smtClean="0"/>
              <a:t> </a:t>
            </a:r>
            <a:r>
              <a:rPr lang="it-IT" dirty="0" smtClean="0"/>
              <a:t>di</a:t>
            </a:r>
            <a:r>
              <a:rPr lang="it-IT" spc="-300" dirty="0" smtClean="0"/>
              <a:t> </a:t>
            </a:r>
            <a:r>
              <a:rPr lang="it-IT" dirty="0" smtClean="0"/>
              <a:t>forza</a:t>
            </a:r>
            <a:r>
              <a:rPr lang="it-IT" spc="-300" dirty="0" smtClean="0"/>
              <a:t> </a:t>
            </a:r>
            <a:r>
              <a:rPr lang="it-IT" dirty="0" smtClean="0"/>
              <a:t>e</a:t>
            </a:r>
            <a:r>
              <a:rPr lang="it-IT" spc="-300" dirty="0" smtClean="0"/>
              <a:t> </a:t>
            </a:r>
            <a:r>
              <a:rPr lang="it-IT" dirty="0" smtClean="0"/>
              <a:t>priorità</a:t>
            </a:r>
            <a:r>
              <a:rPr lang="it-IT" spc="-300" dirty="0" smtClean="0"/>
              <a:t> </a:t>
            </a:r>
            <a:r>
              <a:rPr lang="it-IT" dirty="0" smtClean="0"/>
              <a:t>di</a:t>
            </a:r>
            <a:r>
              <a:rPr lang="it-IT" spc="-300" dirty="0" smtClean="0"/>
              <a:t> </a:t>
            </a:r>
            <a:r>
              <a:rPr lang="it-IT" dirty="0" smtClean="0"/>
              <a:t>intervento</a:t>
            </a:r>
            <a:endParaRPr lang="it-IT" dirty="0"/>
          </a:p>
        </p:txBody>
      </p:sp>
      <p:sp>
        <p:nvSpPr>
          <p:cNvPr id="3" name="Text Box 119"/>
          <p:cNvSpPr txBox="1">
            <a:spLocks noChangeArrowheads="1"/>
          </p:cNvSpPr>
          <p:nvPr/>
        </p:nvSpPr>
        <p:spPr bwMode="auto">
          <a:xfrm>
            <a:off x="6193459" y="2717"/>
            <a:ext cx="1914236" cy="301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Fatturazione</a:t>
            </a:r>
            <a:endParaRPr lang="it-IT" sz="12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Tahoma" pitchFamily="34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6156176" y="-16626"/>
            <a:ext cx="0" cy="324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30"/>
          <p:cNvSpPr txBox="1">
            <a:spLocks noChangeArrowheads="1"/>
          </p:cNvSpPr>
          <p:nvPr/>
        </p:nvSpPr>
        <p:spPr bwMode="auto">
          <a:xfrm>
            <a:off x="1344505" y="1772816"/>
            <a:ext cx="3603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 dirty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+</a:t>
            </a: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1325455" y="4779986"/>
            <a:ext cx="3603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 dirty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-</a:t>
            </a: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2542380" y="6022478"/>
            <a:ext cx="5048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 dirty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-</a:t>
            </a:r>
          </a:p>
        </p:txBody>
      </p:sp>
      <p:sp>
        <p:nvSpPr>
          <p:cNvPr id="25" name="Text Box 33"/>
          <p:cNvSpPr txBox="1">
            <a:spLocks noChangeArrowheads="1"/>
          </p:cNvSpPr>
          <p:nvPr/>
        </p:nvSpPr>
        <p:spPr bwMode="auto">
          <a:xfrm>
            <a:off x="5904705" y="6022478"/>
            <a:ext cx="5032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 dirty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+</a:t>
            </a:r>
          </a:p>
        </p:txBody>
      </p:sp>
      <p:sp>
        <p:nvSpPr>
          <p:cNvPr id="29" name="Text Box 1039"/>
          <p:cNvSpPr txBox="1">
            <a:spLocks noChangeArrowheads="1"/>
          </p:cNvSpPr>
          <p:nvPr/>
        </p:nvSpPr>
        <p:spPr bwMode="auto">
          <a:xfrm rot="16200000">
            <a:off x="563505" y="3130634"/>
            <a:ext cx="18002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600"/>
              </a:spcBef>
              <a:spcAft>
                <a:spcPts val="0"/>
              </a:spcAft>
              <a:defRPr/>
            </a:pPr>
            <a:r>
              <a:rPr lang="it-IT" sz="1400" b="1" kern="0" dirty="0" smtClean="0">
                <a:solidFill>
                  <a:srgbClr val="333333"/>
                </a:solidFill>
              </a:rPr>
              <a:t>SODDISFAZIONE</a:t>
            </a:r>
            <a:endParaRPr lang="it-IT" sz="1400" b="1" kern="0" dirty="0">
              <a:solidFill>
                <a:srgbClr val="333333"/>
              </a:solidFill>
            </a:endParaRPr>
          </a:p>
          <a:p>
            <a:pPr algn="ctr" eaLnBrk="0" fontAlgn="auto" hangingPunct="0">
              <a:spcBef>
                <a:spcPts val="600"/>
              </a:spcBef>
              <a:spcAft>
                <a:spcPts val="0"/>
              </a:spcAft>
              <a:defRPr/>
            </a:pPr>
            <a:endParaRPr lang="it-IT" sz="1400" b="1" kern="0" dirty="0">
              <a:solidFill>
                <a:srgbClr val="333333"/>
              </a:solidFill>
            </a:endParaRPr>
          </a:p>
        </p:txBody>
      </p:sp>
      <p:sp>
        <p:nvSpPr>
          <p:cNvPr id="30" name="Line 1049"/>
          <p:cNvSpPr>
            <a:spLocks noChangeShapeType="1"/>
          </p:cNvSpPr>
          <p:nvPr/>
        </p:nvSpPr>
        <p:spPr bwMode="auto">
          <a:xfrm flipV="1">
            <a:off x="1515955" y="2324100"/>
            <a:ext cx="0" cy="220980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</p:spPr>
        <p:txBody>
          <a:bodyPr wrap="none"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31" name="Line 1050"/>
          <p:cNvSpPr>
            <a:spLocks noChangeShapeType="1"/>
          </p:cNvSpPr>
          <p:nvPr/>
        </p:nvSpPr>
        <p:spPr bwMode="auto">
          <a:xfrm flipV="1">
            <a:off x="3495104" y="6188544"/>
            <a:ext cx="2057400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32" name="Text Box 1038"/>
          <p:cNvSpPr txBox="1">
            <a:spLocks noChangeArrowheads="1"/>
          </p:cNvSpPr>
          <p:nvPr/>
        </p:nvSpPr>
        <p:spPr bwMode="auto">
          <a:xfrm>
            <a:off x="2148111" y="6177481"/>
            <a:ext cx="47513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kern="0" dirty="0" smtClean="0">
                <a:solidFill>
                  <a:srgbClr val="333333"/>
                </a:solidFill>
              </a:rPr>
              <a:t>IMPORTANZA</a:t>
            </a:r>
            <a:endParaRPr lang="it-IT" sz="1400" b="1" kern="0" dirty="0">
              <a:solidFill>
                <a:srgbClr val="000000"/>
              </a:solidFill>
            </a:endParaRPr>
          </a:p>
        </p:txBody>
      </p:sp>
      <p:sp>
        <p:nvSpPr>
          <p:cNvPr id="33" name="Text Box 2052"/>
          <p:cNvSpPr txBox="1">
            <a:spLocks noChangeArrowheads="1"/>
          </p:cNvSpPr>
          <p:nvPr/>
        </p:nvSpPr>
        <p:spPr bwMode="auto">
          <a:xfrm>
            <a:off x="4524248" y="790408"/>
            <a:ext cx="2862000" cy="468000"/>
          </a:xfrm>
          <a:prstGeom prst="rect">
            <a:avLst/>
          </a:prstGeom>
          <a:noFill/>
          <a:ln w="6350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marL="1588"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ASPETTI IMPORTANTI CON </a:t>
            </a:r>
          </a:p>
          <a:p>
            <a:pPr marL="1588"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PERFORMANCE BUONE  </a:t>
            </a:r>
            <a:r>
              <a:rPr lang="it-IT" sz="12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 </a:t>
            </a:r>
            <a:r>
              <a:rPr lang="it-IT" sz="1400" b="1" u="sng" kern="0" cap="all" dirty="0" smtClean="0">
                <a:solidFill>
                  <a:srgbClr val="009900"/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COMUNICARE</a:t>
            </a:r>
            <a:endParaRPr lang="it-IT" sz="1200" b="1" u="sng" kern="0" dirty="0">
              <a:solidFill>
                <a:srgbClr val="009900"/>
              </a:solidFill>
              <a:latin typeface="Calibri"/>
              <a:ea typeface="ＭＳ Ｐゴシック" pitchFamily="34" charset="-128"/>
              <a:cs typeface="Arial" charset="0"/>
            </a:endParaRPr>
          </a:p>
        </p:txBody>
      </p:sp>
      <p:sp>
        <p:nvSpPr>
          <p:cNvPr id="54" name="Rectangle 23"/>
          <p:cNvSpPr>
            <a:spLocks noChangeArrowheads="1"/>
          </p:cNvSpPr>
          <p:nvPr/>
        </p:nvSpPr>
        <p:spPr bwMode="auto">
          <a:xfrm>
            <a:off x="1665222" y="3431457"/>
            <a:ext cx="2160587" cy="2270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defTabSz="449263">
              <a:buClr>
                <a:srgbClr val="000000"/>
              </a:buClr>
              <a:buSzPct val="100000"/>
              <a:buFont typeface="Times" pitchFamily="18" charset="0"/>
              <a:buNone/>
              <a:defRPr/>
            </a:pPr>
            <a:r>
              <a:rPr lang="it-IT" sz="900" dirty="0">
                <a:solidFill>
                  <a:schemeClr val="tx1"/>
                </a:solidFill>
                <a:latin typeface="+mn-lt"/>
              </a:rPr>
              <a:t>Soddisfazione </a:t>
            </a:r>
            <a:r>
              <a:rPr lang="it-IT" sz="900" dirty="0" smtClean="0">
                <a:solidFill>
                  <a:schemeClr val="tx1"/>
                </a:solidFill>
                <a:latin typeface="+mn-lt"/>
              </a:rPr>
              <a:t>media: </a:t>
            </a:r>
            <a:r>
              <a:rPr lang="it-IT" sz="900" b="1" dirty="0" smtClean="0">
                <a:solidFill>
                  <a:schemeClr val="tx1"/>
                </a:solidFill>
                <a:latin typeface="+mn-lt"/>
              </a:rPr>
              <a:t>79,8%</a:t>
            </a:r>
            <a:endParaRPr lang="it-IT" sz="9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Rectangle 23"/>
          <p:cNvSpPr>
            <a:spLocks noChangeArrowheads="1"/>
          </p:cNvSpPr>
          <p:nvPr/>
        </p:nvSpPr>
        <p:spPr bwMode="auto">
          <a:xfrm rot="16200000">
            <a:off x="3853939" y="1963767"/>
            <a:ext cx="1506538" cy="1444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r" defTabSz="449263">
              <a:buClr>
                <a:srgbClr val="000000"/>
              </a:buClr>
              <a:buSzPct val="100000"/>
              <a:buFont typeface="Times" pitchFamily="18" charset="0"/>
              <a:buNone/>
              <a:defRPr/>
            </a:pPr>
            <a:r>
              <a:rPr lang="it-IT" sz="900" dirty="0">
                <a:solidFill>
                  <a:schemeClr val="tx1"/>
                </a:solidFill>
                <a:latin typeface="+mn-lt"/>
              </a:rPr>
              <a:t>Importanza media: </a:t>
            </a:r>
            <a:r>
              <a:rPr lang="it-IT" sz="900" b="1" dirty="0" smtClean="0">
                <a:solidFill>
                  <a:schemeClr val="tx1"/>
                </a:solidFill>
                <a:latin typeface="+mn-lt"/>
              </a:rPr>
              <a:t>25,0%</a:t>
            </a:r>
            <a:endParaRPr lang="it-IT" sz="9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xt Box 2052"/>
          <p:cNvSpPr txBox="1">
            <a:spLocks noChangeArrowheads="1"/>
          </p:cNvSpPr>
          <p:nvPr/>
        </p:nvSpPr>
        <p:spPr bwMode="auto">
          <a:xfrm>
            <a:off x="1648856" y="790408"/>
            <a:ext cx="2862000" cy="468000"/>
          </a:xfrm>
          <a:prstGeom prst="rect">
            <a:avLst/>
          </a:prstGeom>
          <a:noFill/>
          <a:ln w="63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square" lIns="0" rIns="0">
            <a:noAutofit/>
          </a:bodyPr>
          <a:lstStyle/>
          <a:p>
            <a:pPr marL="1588"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ASPETTI MENO IMPORTANTI</a:t>
            </a:r>
            <a:r>
              <a:rPr lang="it-IT" sz="1100" b="1" kern="0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 </a:t>
            </a: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CON PERFORMANCE BUONE</a:t>
            </a:r>
            <a:r>
              <a:rPr lang="it-IT" sz="12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 </a:t>
            </a:r>
            <a:r>
              <a:rPr lang="it-IT" sz="12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 </a:t>
            </a:r>
            <a:r>
              <a:rPr lang="it-IT" sz="1400" b="1" u="sng" kern="0" cap="all" dirty="0" smtClean="0">
                <a:solidFill>
                  <a:srgbClr val="FF9900"/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VALORIZZARE</a:t>
            </a:r>
            <a:endParaRPr lang="it-IT" sz="1400" b="1" u="sng" kern="0" dirty="0">
              <a:solidFill>
                <a:srgbClr val="FF9900"/>
              </a:solidFill>
              <a:latin typeface="Calibri"/>
              <a:ea typeface="ＭＳ Ｐゴシック" pitchFamily="34" charset="-128"/>
              <a:cs typeface="Arial" charset="0"/>
            </a:endParaRPr>
          </a:p>
        </p:txBody>
      </p:sp>
      <p:sp>
        <p:nvSpPr>
          <p:cNvPr id="38" name="Text Box 2052"/>
          <p:cNvSpPr txBox="1">
            <a:spLocks noChangeArrowheads="1"/>
          </p:cNvSpPr>
          <p:nvPr/>
        </p:nvSpPr>
        <p:spPr bwMode="auto">
          <a:xfrm>
            <a:off x="4524248" y="5613560"/>
            <a:ext cx="2862000" cy="468000"/>
          </a:xfrm>
          <a:prstGeom prst="rect">
            <a:avLst/>
          </a:prstGeom>
          <a:noFill/>
          <a:ln w="635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marL="1588"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ASPETTI IMPORTANTI </a:t>
            </a: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ea typeface="ＭＳ Ｐゴシック" pitchFamily="34" charset="-128"/>
                <a:cs typeface="Arial" charset="0"/>
              </a:rPr>
              <a:t>CON </a:t>
            </a:r>
          </a:p>
          <a:p>
            <a:pPr marL="1588"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ea typeface="ＭＳ Ｐゴシック" pitchFamily="34" charset="-128"/>
                <a:cs typeface="Arial" charset="0"/>
              </a:rPr>
              <a:t>PERFORMANCE INFERIORI  </a:t>
            </a:r>
            <a:r>
              <a:rPr lang="it-IT" sz="12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 </a:t>
            </a:r>
            <a:r>
              <a:rPr lang="it-IT" sz="1400" b="1" u="sng" kern="0" cap="all" dirty="0" smtClean="0">
                <a:solidFill>
                  <a:srgbClr val="0070C0"/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INVESTIRE</a:t>
            </a:r>
            <a:endParaRPr lang="it-IT" sz="1200" b="1" u="sng" kern="0" dirty="0">
              <a:solidFill>
                <a:srgbClr val="0070C0"/>
              </a:solidFill>
              <a:latin typeface="Calibri"/>
              <a:ea typeface="ＭＳ Ｐゴシック" pitchFamily="34" charset="-128"/>
              <a:cs typeface="Arial" charset="0"/>
            </a:endParaRPr>
          </a:p>
        </p:txBody>
      </p:sp>
      <p:sp>
        <p:nvSpPr>
          <p:cNvPr id="39" name="Text Box 2052"/>
          <p:cNvSpPr txBox="1">
            <a:spLocks noChangeArrowheads="1"/>
          </p:cNvSpPr>
          <p:nvPr/>
        </p:nvSpPr>
        <p:spPr bwMode="auto">
          <a:xfrm>
            <a:off x="1648856" y="5613560"/>
            <a:ext cx="2862000" cy="468000"/>
          </a:xfrm>
          <a:prstGeom prst="rect">
            <a:avLst/>
          </a:prstGeom>
          <a:noFill/>
          <a:ln w="63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lIns="0" rIns="0">
            <a:noAutofit/>
          </a:bodyPr>
          <a:lstStyle/>
          <a:p>
            <a:pPr marL="1588"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ASPETTI MENO IMPORTANTI CON  PERFORMANCE INFERIORI </a:t>
            </a:r>
            <a:r>
              <a:rPr lang="it-IT" sz="12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 </a:t>
            </a:r>
            <a:r>
              <a:rPr lang="it-IT" sz="1400" b="1" u="sng" kern="0" cap="all" dirty="0" smtClean="0">
                <a:solidFill>
                  <a:srgbClr val="FF0000"/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CONTROLLARE</a:t>
            </a:r>
            <a:endParaRPr lang="it-IT" sz="1200" b="1" u="sng" kern="0" dirty="0">
              <a:solidFill>
                <a:srgbClr val="FF0000"/>
              </a:solidFill>
              <a:latin typeface="Calibri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18" name="Object 14"/>
          <p:cNvGraphicFramePr>
            <a:graphicFrameLocks noChangeAspect="1"/>
          </p:cNvGraphicFramePr>
          <p:nvPr/>
        </p:nvGraphicFramePr>
        <p:xfrm>
          <a:off x="400050" y="4203700"/>
          <a:ext cx="834390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1" name="Worksheet" r:id="rId3" imgW="8343810" imgH="1943100" progId="Excel.Sheet.8">
                  <p:link updateAutomatic="1"/>
                </p:oleObj>
              </mc:Choice>
              <mc:Fallback>
                <p:oleObj name="Worksheet" r:id="rId3" imgW="8343810" imgH="1943100" progId="Excel.Sheet.8">
                  <p:link updateAutomatic="1"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4203700"/>
                        <a:ext cx="8343900" cy="194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Rapporto qualità prezzo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67544" y="878400"/>
            <a:ext cx="820891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Pensando complessivamente alla qualità del servizio offerto rispetto al costo sostenuto, che voto dà ad Acquedotto del Fiora?”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sz="1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7114" name="Object 10"/>
          <p:cNvGraphicFramePr>
            <a:graphicFrameLocks noChangeAspect="1"/>
          </p:cNvGraphicFramePr>
          <p:nvPr/>
        </p:nvGraphicFramePr>
        <p:xfrm>
          <a:off x="900113" y="1158875"/>
          <a:ext cx="8442325" cy="553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2" name="Grafico" r:id="rId5" imgW="9382230" imgH="6153060" progId="Excel.Chart.8">
                  <p:link updateAutomatic="1"/>
                </p:oleObj>
              </mc:Choice>
              <mc:Fallback>
                <p:oleObj name="Grafico" r:id="rId5" imgW="9382230" imgH="6153060" progId="Excel.Chart.8">
                  <p:link updateAutomatic="1"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158875"/>
                        <a:ext cx="8442325" cy="553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CasellaDiTesto 27"/>
          <p:cNvSpPr txBox="1"/>
          <p:nvPr/>
        </p:nvSpPr>
        <p:spPr bwMode="auto">
          <a:xfrm>
            <a:off x="2628379" y="3041238"/>
            <a:ext cx="1584326" cy="4693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insoddisfatti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1-5)</a:t>
            </a:r>
          </a:p>
        </p:txBody>
      </p:sp>
      <p:sp>
        <p:nvSpPr>
          <p:cNvPr id="29" name="CasellaDiTesto 28"/>
          <p:cNvSpPr txBox="1"/>
          <p:nvPr/>
        </p:nvSpPr>
        <p:spPr bwMode="auto">
          <a:xfrm>
            <a:off x="2628379" y="1698706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molto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8-10)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0" name="CasellaDiTesto 29"/>
          <p:cNvSpPr txBox="1"/>
          <p:nvPr/>
        </p:nvSpPr>
        <p:spPr bwMode="auto">
          <a:xfrm>
            <a:off x="2628379" y="2325818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mediamente  </a:t>
            </a:r>
            <a:r>
              <a:rPr lang="it-IT" sz="14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6-7)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cxnSp>
        <p:nvCxnSpPr>
          <p:cNvPr id="13" name="Connettore 1 12"/>
          <p:cNvCxnSpPr/>
          <p:nvPr/>
        </p:nvCxnSpPr>
        <p:spPr>
          <a:xfrm>
            <a:off x="2579069" y="4447870"/>
            <a:ext cx="144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4411010" y="4447870"/>
            <a:ext cx="144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6192160" y="4447870"/>
            <a:ext cx="234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arrotondato 16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Rapporto qualità prezzo</a:t>
            </a:r>
            <a:endParaRPr lang="it-IT" dirty="0"/>
          </a:p>
        </p:txBody>
      </p:sp>
      <p:graphicFrame>
        <p:nvGraphicFramePr>
          <p:cNvPr id="48134" name="Object 6"/>
          <p:cNvGraphicFramePr>
            <a:graphicFrameLocks noChangeAspect="1"/>
          </p:cNvGraphicFramePr>
          <p:nvPr/>
        </p:nvGraphicFramePr>
        <p:xfrm>
          <a:off x="119063" y="617538"/>
          <a:ext cx="8910637" cy="583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6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3" y="617538"/>
                        <a:ext cx="8910637" cy="583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Tabella 14"/>
          <p:cNvGraphicFramePr>
            <a:graphicFrameLocks noGrp="1"/>
          </p:cNvGraphicFramePr>
          <p:nvPr/>
        </p:nvGraphicFramePr>
        <p:xfrm>
          <a:off x="527836" y="5733256"/>
          <a:ext cx="8316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9500"/>
                <a:gridCol w="1039500"/>
                <a:gridCol w="1039500"/>
                <a:gridCol w="1039500"/>
                <a:gridCol w="1039500"/>
                <a:gridCol w="1039500"/>
                <a:gridCol w="1039500"/>
                <a:gridCol w="1039500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6,3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6" name="Rettangolo arrotondato 15"/>
          <p:cNvSpPr/>
          <p:nvPr/>
        </p:nvSpPr>
        <p:spPr>
          <a:xfrm>
            <a:off x="899592" y="5833759"/>
            <a:ext cx="288032" cy="180000"/>
          </a:xfrm>
          <a:prstGeom prst="round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7" name="Rettangolo arrotondato 16"/>
          <p:cNvSpPr/>
          <p:nvPr/>
        </p:nvSpPr>
        <p:spPr>
          <a:xfrm>
            <a:off x="1936279" y="5833759"/>
            <a:ext cx="288032" cy="180000"/>
          </a:xfrm>
          <a:prstGeom prst="round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8" name="Rettangolo arrotondato 17"/>
          <p:cNvSpPr/>
          <p:nvPr/>
        </p:nvSpPr>
        <p:spPr>
          <a:xfrm>
            <a:off x="2987824" y="5833759"/>
            <a:ext cx="288032" cy="180000"/>
          </a:xfrm>
          <a:prstGeom prst="round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9" name="Rettangolo arrotondato 18"/>
          <p:cNvSpPr/>
          <p:nvPr/>
        </p:nvSpPr>
        <p:spPr>
          <a:xfrm>
            <a:off x="4022224" y="5833759"/>
            <a:ext cx="288032" cy="180000"/>
          </a:xfrm>
          <a:prstGeom prst="round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" name="Rettangolo arrotondato 19"/>
          <p:cNvSpPr/>
          <p:nvPr/>
        </p:nvSpPr>
        <p:spPr>
          <a:xfrm>
            <a:off x="5058911" y="5833759"/>
            <a:ext cx="288032" cy="180000"/>
          </a:xfrm>
          <a:prstGeom prst="round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1" name="Rettangolo arrotondato 20"/>
          <p:cNvSpPr/>
          <p:nvPr/>
        </p:nvSpPr>
        <p:spPr>
          <a:xfrm>
            <a:off x="6095598" y="5833759"/>
            <a:ext cx="288032" cy="180000"/>
          </a:xfrm>
          <a:prstGeom prst="round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2" name="Rettangolo arrotondato 21"/>
          <p:cNvSpPr/>
          <p:nvPr/>
        </p:nvSpPr>
        <p:spPr>
          <a:xfrm>
            <a:off x="7141428" y="5833759"/>
            <a:ext cx="288032" cy="180000"/>
          </a:xfrm>
          <a:prstGeom prst="round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3" name="Rettangolo arrotondato 22"/>
          <p:cNvSpPr/>
          <p:nvPr/>
        </p:nvSpPr>
        <p:spPr>
          <a:xfrm>
            <a:off x="8178115" y="5833759"/>
            <a:ext cx="288032" cy="180000"/>
          </a:xfrm>
          <a:prstGeom prst="round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4" name="CasellaDiTesto 23"/>
          <p:cNvSpPr txBox="1">
            <a:spLocks noChangeArrowheads="1"/>
          </p:cNvSpPr>
          <p:nvPr/>
        </p:nvSpPr>
        <p:spPr bwMode="auto">
          <a:xfrm>
            <a:off x="-35149" y="5733256"/>
            <a:ext cx="756000" cy="36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ts val="600"/>
              </a:spcBef>
              <a:defRPr/>
            </a:pPr>
            <a:r>
              <a:rPr lang="it-IT" sz="900" dirty="0" smtClean="0">
                <a:solidFill>
                  <a:srgbClr val="002060"/>
                </a:solidFill>
                <a:latin typeface="+mj-lt"/>
                <a:ea typeface="Verdana" pitchFamily="34" charset="0"/>
                <a:cs typeface="Verdana" pitchFamily="34" charset="0"/>
              </a:rPr>
              <a:t>VOTO MEDIO</a:t>
            </a:r>
            <a:endParaRPr lang="it-IT" sz="900" i="1" dirty="0">
              <a:solidFill>
                <a:srgbClr val="002060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467544" y="878400"/>
            <a:ext cx="820891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Pensando complessivamente alla qualità del servizio offerto rispetto al costo sostenuto, che voto dà ad Acquedotto del Fiora?”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sz="1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Rettangolo arrotondato 26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Segnalazione guasti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34154" y="878400"/>
            <a:ext cx="787569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Considerando complessivamente la relazione telefonica per la segnalazione guasti, che voto dà ad Acquedotto del Fiora?”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9159" name="Object 7"/>
          <p:cNvGraphicFramePr>
            <a:graphicFrameLocks noChangeAspect="1"/>
          </p:cNvGraphicFramePr>
          <p:nvPr/>
        </p:nvGraphicFramePr>
        <p:xfrm>
          <a:off x="34925" y="1158875"/>
          <a:ext cx="8442325" cy="553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4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1158875"/>
                        <a:ext cx="8442325" cy="553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1" name="Object 9"/>
          <p:cNvGraphicFramePr>
            <a:graphicFrameLocks noChangeAspect="1"/>
          </p:cNvGraphicFramePr>
          <p:nvPr/>
        </p:nvGraphicFramePr>
        <p:xfrm>
          <a:off x="807244" y="4077072"/>
          <a:ext cx="7529512" cy="491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5" name="Grafico" r:id="rId5" imgW="9382230" imgH="6153060" progId="Excel.Chart.8">
                  <p:link updateAutomatic="1"/>
                </p:oleObj>
              </mc:Choice>
              <mc:Fallback>
                <p:oleObj name="Grafico" r:id="rId5" imgW="9382230" imgH="6153060" progId="Excel.Chart.8">
                  <p:link updateAutomatic="1"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244" y="4077072"/>
                        <a:ext cx="7529512" cy="491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CasellaDiTesto 25"/>
          <p:cNvSpPr txBox="1">
            <a:spLocks noChangeArrowheads="1"/>
          </p:cNvSpPr>
          <p:nvPr/>
        </p:nvSpPr>
        <p:spPr bwMode="auto">
          <a:xfrm>
            <a:off x="3563888" y="3933056"/>
            <a:ext cx="2016224" cy="2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ts val="600"/>
              </a:spcBef>
              <a:defRPr/>
            </a:pPr>
            <a:r>
              <a:rPr lang="it-IT" sz="1050" dirty="0" smtClean="0">
                <a:solidFill>
                  <a:srgbClr val="002060"/>
                </a:solidFill>
                <a:latin typeface="+mj-lt"/>
                <a:ea typeface="Verdana" pitchFamily="34" charset="0"/>
                <a:cs typeface="Verdana" pitchFamily="34" charset="0"/>
              </a:rPr>
              <a:t>VOTO MEDIO</a:t>
            </a:r>
            <a:endParaRPr lang="it-IT" sz="1050" i="1" dirty="0">
              <a:solidFill>
                <a:srgbClr val="002060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9" name="Gruppo 28"/>
          <p:cNvGrpSpPr/>
          <p:nvPr/>
        </p:nvGrpSpPr>
        <p:grpSpPr>
          <a:xfrm>
            <a:off x="6588224" y="5229200"/>
            <a:ext cx="616566" cy="436124"/>
            <a:chOff x="6732320" y="128207"/>
            <a:chExt cx="616566" cy="436124"/>
          </a:xfrm>
        </p:grpSpPr>
        <p:pic>
          <p:nvPicPr>
            <p:cNvPr id="30" name="Immagine 29" descr="graph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43078" y="137108"/>
              <a:ext cx="605808" cy="427223"/>
            </a:xfrm>
            <a:prstGeom prst="rect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31" name="CasellaDiTesto 30"/>
            <p:cNvSpPr txBox="1"/>
            <p:nvPr/>
          </p:nvSpPr>
          <p:spPr bwMode="auto">
            <a:xfrm>
              <a:off x="6732320" y="128207"/>
              <a:ext cx="612000" cy="19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defTabSz="384175">
                <a:lnSpc>
                  <a:spcPts val="800"/>
                </a:lnSpc>
                <a:buClr>
                  <a:srgbClr val="FF3300"/>
                </a:buClr>
                <a:tabLst>
                  <a:tab pos="863600" algn="l"/>
                  <a:tab pos="1341438" algn="l"/>
                  <a:tab pos="1798638" algn="l"/>
                  <a:tab pos="2332038" algn="l"/>
                  <a:tab pos="2768600" algn="l"/>
                  <a:tab pos="3322638" algn="l"/>
                  <a:tab pos="3763963" algn="l"/>
                  <a:tab pos="4221163" algn="l"/>
                  <a:tab pos="4664075" algn="l"/>
                  <a:tab pos="5197475" algn="l"/>
                  <a:tab pos="5745163" algn="l"/>
                  <a:tab pos="6278563" algn="l"/>
                  <a:tab pos="6904038" algn="l"/>
                  <a:tab pos="7437438" algn="l"/>
                  <a:tab pos="7894638" algn="l"/>
                  <a:tab pos="7985125" algn="l"/>
                  <a:tab pos="8335963" algn="l"/>
                  <a:tab pos="8793163" algn="l"/>
                  <a:tab pos="8975725" algn="l"/>
                </a:tabLst>
              </a:pPr>
              <a:r>
                <a:rPr lang="it-IT" sz="800" dirty="0">
                  <a:solidFill>
                    <a:prstClr val="white">
                      <a:lumMod val="50000"/>
                    </a:prstClr>
                  </a:solidFill>
                </a:rPr>
                <a:t>Trend </a:t>
              </a:r>
            </a:p>
          </p:txBody>
        </p:sp>
      </p:grpSp>
      <p:sp>
        <p:nvSpPr>
          <p:cNvPr id="14" name="CasellaDiTesto 14"/>
          <p:cNvSpPr txBox="1">
            <a:spLocks noChangeArrowheads="1"/>
          </p:cNvSpPr>
          <p:nvPr/>
        </p:nvSpPr>
        <p:spPr bwMode="auto">
          <a:xfrm>
            <a:off x="4644008" y="2636912"/>
            <a:ext cx="450002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b="1" dirty="0" smtClean="0">
                <a:solidFill>
                  <a:srgbClr val="003366"/>
                </a:solidFill>
                <a:latin typeface="+mj-lt"/>
                <a:ea typeface="Verdana" pitchFamily="34" charset="0"/>
                <a:cs typeface="Verdana" pitchFamily="34" charset="0"/>
              </a:rPr>
              <a:t>Nell’</a:t>
            </a:r>
            <a:r>
              <a:rPr lang="it-IT" sz="3200" b="1" dirty="0" smtClean="0">
                <a:solidFill>
                  <a:srgbClr val="003366"/>
                </a:solidFill>
                <a:latin typeface="+mj-lt"/>
              </a:rPr>
              <a:t> 87,7%</a:t>
            </a:r>
            <a:r>
              <a:rPr lang="it-IT" sz="2800" b="1" dirty="0" smtClean="0">
                <a:solidFill>
                  <a:srgbClr val="003366"/>
                </a:solidFill>
                <a:latin typeface="+mj-lt"/>
              </a:rPr>
              <a:t> </a:t>
            </a:r>
            <a:r>
              <a:rPr lang="it-IT" b="1" dirty="0" smtClean="0">
                <a:solidFill>
                  <a:srgbClr val="003366"/>
                </a:solidFill>
                <a:latin typeface="+mj-lt"/>
              </a:rPr>
              <a:t>dei casi, </a:t>
            </a:r>
          </a:p>
          <a:p>
            <a:pPr algn="ctr">
              <a:defRPr/>
            </a:pPr>
            <a:r>
              <a:rPr lang="it-IT" b="1" dirty="0" smtClean="0">
                <a:solidFill>
                  <a:srgbClr val="003366"/>
                </a:solidFill>
                <a:latin typeface="+mj-lt"/>
              </a:rPr>
              <a:t>la società Acquedotto del Fiora è intervenuta </a:t>
            </a:r>
          </a:p>
          <a:p>
            <a:pPr algn="ctr">
              <a:defRPr/>
            </a:pPr>
            <a:r>
              <a:rPr lang="it-IT" b="1" dirty="0" smtClean="0">
                <a:solidFill>
                  <a:srgbClr val="003366"/>
                </a:solidFill>
                <a:latin typeface="+mj-lt"/>
              </a:rPr>
              <a:t>per ripristinare il servizio</a:t>
            </a:r>
            <a:endParaRPr lang="it-IT" b="1" dirty="0">
              <a:solidFill>
                <a:srgbClr val="003366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 bwMode="auto">
          <a:xfrm>
            <a:off x="1765350" y="3041238"/>
            <a:ext cx="1584326" cy="4693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insoddisfatti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1-5)</a:t>
            </a:r>
          </a:p>
        </p:txBody>
      </p:sp>
      <p:sp>
        <p:nvSpPr>
          <p:cNvPr id="17" name="CasellaDiTesto 16"/>
          <p:cNvSpPr txBox="1"/>
          <p:nvPr/>
        </p:nvSpPr>
        <p:spPr bwMode="auto">
          <a:xfrm>
            <a:off x="1765350" y="1698706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molto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8-10)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8" name="CasellaDiTesto 17"/>
          <p:cNvSpPr txBox="1"/>
          <p:nvPr/>
        </p:nvSpPr>
        <p:spPr bwMode="auto">
          <a:xfrm>
            <a:off x="1765350" y="2325818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mediamente 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6-7)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5" name="Rettangolo arrotondato 14"/>
          <p:cNvSpPr/>
          <p:nvPr/>
        </p:nvSpPr>
        <p:spPr>
          <a:xfrm>
            <a:off x="3618000" y="6539477"/>
            <a:ext cx="190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NUMERO VERDE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Segnalazione guasti</a:t>
            </a:r>
            <a:endParaRPr lang="it-IT" dirty="0"/>
          </a:p>
        </p:txBody>
      </p:sp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119063" y="981075"/>
          <a:ext cx="8910637" cy="583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2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3" y="981075"/>
                        <a:ext cx="8910637" cy="583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634154" y="878400"/>
            <a:ext cx="787569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Considerando complessivamente la relazione telefonica per la segnalazione guasti, che voto dà ad Acquedotto del Fiora?”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3618000" y="6539477"/>
            <a:ext cx="190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NUMERO VERDE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asellaDiTesto 29"/>
          <p:cNvSpPr txBox="1"/>
          <p:nvPr/>
        </p:nvSpPr>
        <p:spPr>
          <a:xfrm>
            <a:off x="5472495" y="980728"/>
            <a:ext cx="370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Quali dei seguenti aspetti sono i più importanti?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</a:t>
            </a:r>
            <a:endParaRPr lang="it-IT" sz="12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(max 2 risposte)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51204" name="Object 4"/>
          <p:cNvGraphicFramePr>
            <a:graphicFrameLocks noChangeAspect="1"/>
          </p:cNvGraphicFramePr>
          <p:nvPr/>
        </p:nvGraphicFramePr>
        <p:xfrm>
          <a:off x="-1158058" y="1700808"/>
          <a:ext cx="8442325" cy="553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40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58058" y="1700808"/>
                        <a:ext cx="8442325" cy="553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Indicatori di performance</a:t>
            </a:r>
            <a:endParaRPr lang="it-IT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5706447" y="2102773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IMPORTANZA 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(% </a:t>
            </a:r>
            <a:r>
              <a:rPr lang="it-IT" sz="12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di citazione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)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439832" y="2102773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Soddisfatti 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(% </a:t>
            </a:r>
            <a:r>
              <a:rPr lang="it-IT" sz="12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voto 6-10)</a:t>
            </a:r>
            <a:endParaRPr lang="it-IT" sz="1200" cap="all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899592" y="980728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Per ognuno degli aspetti, quanto è stato soddisfatto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?” 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it-IT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CasellaDiTesto 30"/>
          <p:cNvSpPr txBox="1">
            <a:spLocks noChangeArrowheads="1"/>
          </p:cNvSpPr>
          <p:nvPr/>
        </p:nvSpPr>
        <p:spPr bwMode="auto">
          <a:xfrm>
            <a:off x="4642284" y="2124574"/>
            <a:ext cx="1044032" cy="2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ts val="600"/>
              </a:spcBef>
              <a:defRPr/>
            </a:pPr>
            <a:r>
              <a:rPr lang="it-IT" sz="90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VOTO MEDIO</a:t>
            </a:r>
            <a:endParaRPr lang="it-IT" sz="900" i="1" dirty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2" name="Connettore 1 31"/>
          <p:cNvCxnSpPr/>
          <p:nvPr/>
        </p:nvCxnSpPr>
        <p:spPr>
          <a:xfrm>
            <a:off x="5598332" y="1052736"/>
            <a:ext cx="0" cy="4752000"/>
          </a:xfrm>
          <a:prstGeom prst="line">
            <a:avLst/>
          </a:prstGeom>
          <a:ln cap="rnd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e 34"/>
          <p:cNvSpPr/>
          <p:nvPr/>
        </p:nvSpPr>
        <p:spPr>
          <a:xfrm>
            <a:off x="7146447" y="3356992"/>
            <a:ext cx="360000" cy="36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050" b="1" kern="0" dirty="0" smtClean="0">
                <a:solidFill>
                  <a:prstClr val="white"/>
                </a:solidFill>
              </a:rPr>
              <a:t>12,9</a:t>
            </a:r>
            <a:endParaRPr lang="it-IT" sz="1050" b="1" kern="0" dirty="0">
              <a:solidFill>
                <a:prstClr val="white"/>
              </a:solidFill>
            </a:endParaRPr>
          </a:p>
        </p:txBody>
      </p:sp>
      <p:sp>
        <p:nvSpPr>
          <p:cNvPr id="36" name="Ovale 35"/>
          <p:cNvSpPr/>
          <p:nvPr/>
        </p:nvSpPr>
        <p:spPr>
          <a:xfrm>
            <a:off x="6984447" y="5036377"/>
            <a:ext cx="684000" cy="684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600" b="1" kern="0" dirty="0" smtClean="0">
                <a:solidFill>
                  <a:prstClr val="white"/>
                </a:solidFill>
              </a:rPr>
              <a:t>44,8</a:t>
            </a:r>
            <a:endParaRPr lang="it-IT" sz="1600" b="1" kern="0" dirty="0">
              <a:solidFill>
                <a:prstClr val="white"/>
              </a:solidFill>
            </a:endParaRPr>
          </a:p>
        </p:txBody>
      </p:sp>
      <p:sp>
        <p:nvSpPr>
          <p:cNvPr id="37" name="Ovale 36"/>
          <p:cNvSpPr/>
          <p:nvPr/>
        </p:nvSpPr>
        <p:spPr>
          <a:xfrm>
            <a:off x="6966447" y="4077072"/>
            <a:ext cx="720000" cy="72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600" b="1" kern="0" dirty="0" smtClean="0">
                <a:solidFill>
                  <a:prstClr val="white"/>
                </a:solidFill>
              </a:rPr>
              <a:t>51,2</a:t>
            </a:r>
            <a:endParaRPr lang="it-IT" sz="1600" b="1" kern="0" dirty="0">
              <a:solidFill>
                <a:prstClr val="white"/>
              </a:solidFill>
            </a:endParaRPr>
          </a:p>
        </p:txBody>
      </p:sp>
      <p:sp>
        <p:nvSpPr>
          <p:cNvPr id="38" name="Ovale 37"/>
          <p:cNvSpPr/>
          <p:nvPr/>
        </p:nvSpPr>
        <p:spPr>
          <a:xfrm>
            <a:off x="7056447" y="2503463"/>
            <a:ext cx="540000" cy="54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600" b="1" kern="0" dirty="0" smtClean="0">
                <a:solidFill>
                  <a:prstClr val="white"/>
                </a:solidFill>
              </a:rPr>
              <a:t>30,3</a:t>
            </a:r>
            <a:endParaRPr lang="it-IT" sz="1600" b="1" kern="0" dirty="0">
              <a:solidFill>
                <a:prstClr val="white"/>
              </a:solidFill>
            </a:endParaRPr>
          </a:p>
        </p:txBody>
      </p:sp>
      <p:graphicFrame>
        <p:nvGraphicFramePr>
          <p:cNvPr id="40" name="Tabella 39"/>
          <p:cNvGraphicFramePr>
            <a:graphicFrameLocks noGrp="1"/>
          </p:cNvGraphicFramePr>
          <p:nvPr/>
        </p:nvGraphicFramePr>
        <p:xfrm>
          <a:off x="-18292" y="2301875"/>
          <a:ext cx="1980000" cy="3564000"/>
        </p:xfrm>
        <a:graphic>
          <a:graphicData uri="http://schemas.openxmlformats.org/drawingml/2006/table">
            <a:tbl>
              <a:tblPr/>
              <a:tblGrid>
                <a:gridCol w="1980000"/>
              </a:tblGrid>
              <a:tr h="891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TEMPI DI ATTESA </a:t>
                      </a:r>
                    </a:p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AL TELEFONO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FACILITÀ DI SEGUIRE IL RISPONDITORE AUTOMATICO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CHIAREZZA </a:t>
                      </a:r>
                    </a:p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INFORMAZIONI FORNITE DALL'OPERATORE</a:t>
                      </a:r>
                      <a:endParaRPr lang="it-IT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CORTESIA E </a:t>
                      </a:r>
                    </a:p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DISPONIBILITÀ </a:t>
                      </a:r>
                    </a:p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OPERATORE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1" name="Rettangolo arrotondato 40"/>
          <p:cNvSpPr/>
          <p:nvPr/>
        </p:nvSpPr>
        <p:spPr>
          <a:xfrm>
            <a:off x="4948300" y="2463122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7,8</a:t>
            </a:r>
            <a:endParaRPr lang="it-IT" sz="1400" kern="0" dirty="0">
              <a:solidFill>
                <a:prstClr val="white"/>
              </a:solidFill>
            </a:endParaRPr>
          </a:p>
        </p:txBody>
      </p:sp>
      <p:sp>
        <p:nvSpPr>
          <p:cNvPr id="42" name="Rettangolo arrotondato 41"/>
          <p:cNvSpPr/>
          <p:nvPr/>
        </p:nvSpPr>
        <p:spPr>
          <a:xfrm>
            <a:off x="4948300" y="3321833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8,1</a:t>
            </a:r>
            <a:endParaRPr lang="it-IT" sz="1400" kern="0" dirty="0">
              <a:solidFill>
                <a:prstClr val="white"/>
              </a:solidFill>
            </a:endParaRPr>
          </a:p>
        </p:txBody>
      </p:sp>
      <p:sp>
        <p:nvSpPr>
          <p:cNvPr id="43" name="Rettangolo arrotondato 42"/>
          <p:cNvSpPr/>
          <p:nvPr/>
        </p:nvSpPr>
        <p:spPr>
          <a:xfrm>
            <a:off x="4948300" y="4195679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8,2</a:t>
            </a:r>
            <a:endParaRPr lang="it-IT" sz="1400" kern="0" dirty="0">
              <a:solidFill>
                <a:prstClr val="white"/>
              </a:solidFill>
            </a:endParaRPr>
          </a:p>
        </p:txBody>
      </p:sp>
      <p:sp>
        <p:nvSpPr>
          <p:cNvPr id="44" name="Rettangolo arrotondato 43"/>
          <p:cNvSpPr/>
          <p:nvPr/>
        </p:nvSpPr>
        <p:spPr>
          <a:xfrm>
            <a:off x="4948300" y="5046328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8,4</a:t>
            </a:r>
            <a:endParaRPr lang="it-IT" sz="1400" kern="0" dirty="0">
              <a:solidFill>
                <a:prstClr val="white"/>
              </a:solidFill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3618000" y="6539477"/>
            <a:ext cx="190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NUMERO VERDE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-36512" y="115200"/>
            <a:ext cx="8892000" cy="579600"/>
          </a:xfrm>
        </p:spPr>
        <p:txBody>
          <a:bodyPr/>
          <a:lstStyle/>
          <a:p>
            <a:r>
              <a:rPr lang="it-IT" dirty="0"/>
              <a:t> L</a:t>
            </a:r>
            <a:r>
              <a:rPr lang="it-IT" dirty="0" smtClean="0"/>
              <a:t>a Customer </a:t>
            </a:r>
            <a:r>
              <a:rPr lang="it-IT" dirty="0"/>
              <a:t>S</a:t>
            </a:r>
            <a:r>
              <a:rPr lang="it-IT" dirty="0" smtClean="0"/>
              <a:t>atisfaction in Acea</a:t>
            </a:r>
            <a:endParaRPr lang="it-IT" dirty="0"/>
          </a:p>
        </p:txBody>
      </p:sp>
      <p:sp>
        <p:nvSpPr>
          <p:cNvPr id="9" name="Rectangle 205"/>
          <p:cNvSpPr>
            <a:spLocks noChangeArrowheads="1"/>
          </p:cNvSpPr>
          <p:nvPr/>
        </p:nvSpPr>
        <p:spPr bwMode="auto">
          <a:xfrm>
            <a:off x="323528" y="980728"/>
            <a:ext cx="8568952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just"/>
            <a:endParaRPr lang="it-IT" sz="14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it-IT" sz="14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 Gruppo Acea ha fatto della strategia dell’attenzione verso il cliente un processo fondamentale dell’agire d’impresa, sviluppando una politica di ascolto dei propri clienti, attraverso rilevazioni periodiche di Customer </a:t>
            </a:r>
            <a:r>
              <a:rPr lang="it-IT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Satisfaction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it-IT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it-IT" sz="14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spcBef>
                <a:spcPts val="1800"/>
              </a:spcBef>
            </a:pP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Coerentemente con l’ampliamento dei business, il Gruppo ha esteso le rilevazioni alle Società acquisite sul territorio nazionale. </a:t>
            </a:r>
          </a:p>
          <a:p>
            <a:pPr algn="just"/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Le Società oggetto d’indagine in Italia per l</a:t>
            </a:r>
            <a:r>
              <a:rPr lang="it-IT" sz="1400" i="1" dirty="0" smtClean="0">
                <a:solidFill>
                  <a:srgbClr val="000000"/>
                </a:solidFill>
                <a:latin typeface="Verdana"/>
              </a:rPr>
              <a:t>’Area Idrico 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sono: </a:t>
            </a:r>
            <a:r>
              <a:rPr lang="it-IT" sz="1400" b="1" dirty="0" err="1" smtClean="0">
                <a:solidFill>
                  <a:srgbClr val="4F81BD"/>
                </a:solidFill>
                <a:latin typeface="Verdana"/>
              </a:rPr>
              <a:t>Ato</a:t>
            </a:r>
            <a:r>
              <a:rPr lang="it-IT" sz="1400" b="1" dirty="0" smtClean="0">
                <a:solidFill>
                  <a:srgbClr val="4F81BD"/>
                </a:solidFill>
                <a:latin typeface="Verdana"/>
              </a:rPr>
              <a:t> 2 Roma 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e i Comuni acquisiti nella </a:t>
            </a:r>
            <a:r>
              <a:rPr lang="it-IT" sz="1400" b="1" dirty="0" smtClean="0">
                <a:solidFill>
                  <a:srgbClr val="4F81BD"/>
                </a:solidFill>
                <a:latin typeface="Verdana"/>
              </a:rPr>
              <a:t>Provincia di Roma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it-IT" sz="1400" b="1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it-IT" sz="1400" b="1" dirty="0" err="1" smtClean="0">
                <a:solidFill>
                  <a:srgbClr val="4F81BD"/>
                </a:solidFill>
                <a:latin typeface="Verdana"/>
              </a:rPr>
              <a:t>Ato</a:t>
            </a:r>
            <a:r>
              <a:rPr lang="it-IT" sz="1400" b="1" dirty="0" smtClean="0">
                <a:solidFill>
                  <a:srgbClr val="4F81BD"/>
                </a:solidFill>
                <a:latin typeface="Verdana"/>
              </a:rPr>
              <a:t> 5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it-IT" sz="1400" b="1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it-IT" sz="1400" b="1" dirty="0" err="1" smtClean="0">
                <a:solidFill>
                  <a:srgbClr val="4F81BD"/>
                </a:solidFill>
                <a:latin typeface="Verdana"/>
              </a:rPr>
              <a:t>Gori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it-IT" sz="1400" b="1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it-IT" sz="1400" b="1" dirty="0" smtClean="0">
                <a:solidFill>
                  <a:srgbClr val="4F81BD"/>
                </a:solidFill>
                <a:latin typeface="Verdana"/>
              </a:rPr>
              <a:t>Umbra Acque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it-IT" sz="1400" b="1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it-IT" sz="1400" b="1" dirty="0" smtClean="0">
                <a:solidFill>
                  <a:srgbClr val="4F81BD"/>
                </a:solidFill>
                <a:latin typeface="Verdana"/>
              </a:rPr>
              <a:t>Acquedotto del </a:t>
            </a:r>
            <a:r>
              <a:rPr lang="it-IT" sz="1400" b="1" dirty="0" err="1" smtClean="0">
                <a:solidFill>
                  <a:srgbClr val="4F81BD"/>
                </a:solidFill>
                <a:latin typeface="Verdana"/>
              </a:rPr>
              <a:t>Fiora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it-IT" sz="1400" b="1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it-IT" sz="1400" b="1" dirty="0" smtClean="0">
                <a:solidFill>
                  <a:srgbClr val="4F81BD"/>
                </a:solidFill>
                <a:latin typeface="Verdana"/>
              </a:rPr>
              <a:t>Acque</a:t>
            </a:r>
            <a:r>
              <a:rPr lang="it-IT" sz="1400" b="1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e</a:t>
            </a:r>
            <a:r>
              <a:rPr lang="it-IT" sz="1400" b="1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it-IT" sz="1400" b="1" dirty="0" err="1" smtClean="0">
                <a:solidFill>
                  <a:srgbClr val="4F81BD"/>
                </a:solidFill>
                <a:latin typeface="Verdana"/>
              </a:rPr>
              <a:t>Publiacqua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it-IT" sz="1400" b="1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mentre per l’</a:t>
            </a:r>
            <a:r>
              <a:rPr lang="it-IT" sz="1400" i="1" dirty="0" smtClean="0">
                <a:solidFill>
                  <a:srgbClr val="000000"/>
                </a:solidFill>
                <a:latin typeface="Verdana"/>
              </a:rPr>
              <a:t>Area Energia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:</a:t>
            </a:r>
            <a:r>
              <a:rPr lang="it-IT" sz="1400" b="1" i="1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it-IT" sz="1400" b="1" dirty="0" err="1" smtClean="0">
                <a:solidFill>
                  <a:srgbClr val="4F81BD"/>
                </a:solidFill>
                <a:latin typeface="Verdana"/>
              </a:rPr>
              <a:t>Acea</a:t>
            </a:r>
            <a:r>
              <a:rPr lang="it-IT" sz="1400" b="1" dirty="0" smtClean="0">
                <a:solidFill>
                  <a:srgbClr val="4F81BD"/>
                </a:solidFill>
                <a:latin typeface="Verdana"/>
              </a:rPr>
              <a:t> Energia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it-IT" sz="1400" b="1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it-IT" sz="1400" b="1" dirty="0" err="1" smtClean="0">
                <a:solidFill>
                  <a:srgbClr val="4F81BD"/>
                </a:solidFill>
                <a:latin typeface="Verdana"/>
              </a:rPr>
              <a:t>Acea</a:t>
            </a:r>
            <a:r>
              <a:rPr lang="it-IT" sz="1400" b="1" dirty="0" smtClean="0">
                <a:solidFill>
                  <a:srgbClr val="4F81BD"/>
                </a:solidFill>
                <a:latin typeface="Verdana"/>
              </a:rPr>
              <a:t> Distribuzione 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e</a:t>
            </a:r>
            <a:r>
              <a:rPr lang="it-IT" sz="1400" b="1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it-IT" sz="1400" b="1" dirty="0" smtClean="0">
                <a:solidFill>
                  <a:srgbClr val="4F81BD"/>
                </a:solidFill>
                <a:latin typeface="Verdana"/>
              </a:rPr>
              <a:t>Illuminazione</a:t>
            </a:r>
            <a:r>
              <a:rPr lang="it-IT" sz="1400" b="1" dirty="0" smtClean="0">
                <a:solidFill>
                  <a:srgbClr val="FF9900"/>
                </a:solidFill>
                <a:latin typeface="Verdana"/>
              </a:rPr>
              <a:t> </a:t>
            </a:r>
            <a:r>
              <a:rPr lang="it-IT" sz="1400" b="1" dirty="0" smtClean="0">
                <a:solidFill>
                  <a:srgbClr val="4F81BD"/>
                </a:solidFill>
                <a:latin typeface="Verdana"/>
              </a:rPr>
              <a:t>Pubblica</a:t>
            </a:r>
            <a:r>
              <a:rPr lang="it-IT" sz="1400" b="1" dirty="0" smtClean="0">
                <a:solidFill>
                  <a:srgbClr val="FF9900"/>
                </a:solidFill>
                <a:latin typeface="Verdana"/>
              </a:rPr>
              <a:t> 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(Roma).</a:t>
            </a:r>
            <a:endParaRPr lang="it-IT" sz="1400" b="1" dirty="0" smtClean="0">
              <a:solidFill>
                <a:srgbClr val="4F81B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spcBef>
                <a:spcPts val="1800"/>
              </a:spcBef>
              <a:buClr>
                <a:srgbClr val="C0504D">
                  <a:lumMod val="60000"/>
                  <a:lumOff val="40000"/>
                </a:srgbClr>
              </a:buClr>
              <a:defRPr/>
            </a:pPr>
            <a:r>
              <a:rPr lang="it-IT" sz="14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Società </a:t>
            </a:r>
            <a:r>
              <a:rPr lang="it-IT" sz="1400" b="1" dirty="0">
                <a:solidFill>
                  <a:srgbClr val="4F81BD"/>
                </a:solidFill>
                <a:latin typeface="Verdana"/>
              </a:rPr>
              <a:t>Pragma </a:t>
            </a:r>
            <a:r>
              <a:rPr lang="it-IT" sz="1400" b="1" dirty="0" err="1">
                <a:solidFill>
                  <a:srgbClr val="4F81BD"/>
                </a:solidFill>
                <a:latin typeface="Verdana"/>
              </a:rPr>
              <a:t>Srl</a:t>
            </a:r>
            <a:r>
              <a:rPr lang="it-IT" sz="1400" b="1">
                <a:solidFill>
                  <a:srgbClr val="4F81BD"/>
                </a:solidFill>
                <a:latin typeface="Verdana"/>
              </a:rPr>
              <a:t> </a:t>
            </a:r>
            <a:r>
              <a:rPr lang="it-IT" sz="140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 occuperà della impostazione tecnica della ricerca, della raccolta dati e dell’analisi dei risultati: sono state previste circa 80.000 interviste ai clienti delle Società del Gruppo su territorio nazionale, per il biennio 2015-2016. </a:t>
            </a:r>
          </a:p>
          <a:p>
            <a:pPr algn="just">
              <a:spcBef>
                <a:spcPts val="1800"/>
              </a:spcBef>
              <a:buClr>
                <a:srgbClr val="C0504D">
                  <a:lumMod val="60000"/>
                  <a:lumOff val="40000"/>
                </a:srgbClr>
              </a:buClr>
              <a:defRPr/>
            </a:pPr>
            <a:r>
              <a:rPr lang="it-IT" sz="1400" smtClean="0">
                <a:solidFill>
                  <a:srgbClr val="000000"/>
                </a:solidFill>
                <a:latin typeface="Verdana"/>
              </a:rPr>
              <a:t>L’attività 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di coordinamento all’interno di ACEA è svolta da ACEA Affari Istituzionali ed è diretta da </a:t>
            </a:r>
            <a:r>
              <a:rPr lang="it-IT" sz="1400" i="1" dirty="0" smtClean="0">
                <a:solidFill>
                  <a:srgbClr val="000000"/>
                </a:solidFill>
                <a:latin typeface="Verdana"/>
              </a:rPr>
              <a:t>Pietro </a:t>
            </a:r>
            <a:r>
              <a:rPr lang="it-IT" sz="1400" i="1" dirty="0" err="1" smtClean="0">
                <a:solidFill>
                  <a:srgbClr val="000000"/>
                </a:solidFill>
                <a:latin typeface="Verdana"/>
              </a:rPr>
              <a:t>Giannotti</a:t>
            </a:r>
            <a:r>
              <a:rPr lang="it-IT" sz="1400" i="1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e da </a:t>
            </a:r>
            <a:r>
              <a:rPr lang="it-IT" sz="1400" i="1" dirty="0" smtClean="0">
                <a:solidFill>
                  <a:srgbClr val="000000"/>
                </a:solidFill>
                <a:latin typeface="Verdana"/>
              </a:rPr>
              <a:t>Valentina Muffatto</a:t>
            </a:r>
            <a:r>
              <a:rPr lang="it-IT" sz="1400" dirty="0" smtClean="0">
                <a:solidFill>
                  <a:srgbClr val="000000"/>
                </a:solidFill>
                <a:latin typeface="Verdana"/>
              </a:rPr>
              <a:t>, in costante collaborazione con le Società interessate. </a:t>
            </a:r>
          </a:p>
          <a:p>
            <a:pPr algn="just">
              <a:spcBef>
                <a:spcPts val="1800"/>
              </a:spcBef>
              <a:buClr>
                <a:srgbClr val="C0504D">
                  <a:lumMod val="60000"/>
                  <a:lumOff val="40000"/>
                </a:srgbClr>
              </a:buClr>
              <a:defRPr/>
            </a:pPr>
            <a:r>
              <a:rPr lang="it-IT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 </a:t>
            </a:r>
            <a:r>
              <a:rPr lang="it-IT" sz="14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presente documento restituisce </a:t>
            </a:r>
            <a:r>
              <a:rPr lang="it-IT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 </a:t>
            </a:r>
            <a:r>
              <a:rPr lang="it-IT" sz="14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risultati dell’indagine di </a:t>
            </a:r>
            <a:r>
              <a:rPr lang="it-IT" sz="1400" b="1" dirty="0">
                <a:solidFill>
                  <a:srgbClr val="4F81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Customer Satisfaction </a:t>
            </a:r>
            <a:r>
              <a:rPr lang="it-IT" sz="1400" b="1" dirty="0" smtClean="0">
                <a:solidFill>
                  <a:srgbClr val="4F81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rispetto al </a:t>
            </a:r>
            <a:r>
              <a:rPr lang="it-IT" sz="1400" b="1" dirty="0">
                <a:solidFill>
                  <a:srgbClr val="4F81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servizio offerto dalla Società </a:t>
            </a:r>
            <a:r>
              <a:rPr lang="it-IT" sz="14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ACQUEDOTTO DEL FIORA SpA </a:t>
            </a:r>
            <a:r>
              <a:rPr lang="it-IT" sz="1400" b="1" dirty="0" smtClean="0">
                <a:solidFill>
                  <a:srgbClr val="4F81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nel </a:t>
            </a:r>
            <a:r>
              <a:rPr lang="it-IT" sz="1400" b="1" dirty="0">
                <a:solidFill>
                  <a:srgbClr val="4F81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primo semestre del 2015</a:t>
            </a:r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it-IT" sz="14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just">
              <a:spcBef>
                <a:spcPts val="1200"/>
              </a:spcBef>
              <a:buClr>
                <a:srgbClr val="C0504D">
                  <a:lumMod val="60000"/>
                  <a:lumOff val="40000"/>
                </a:srgbClr>
              </a:buClr>
              <a:defRPr/>
            </a:pPr>
            <a:endParaRPr lang="it-IT" sz="14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42950" lvl="1" indent="-285750" algn="just">
              <a:spcBef>
                <a:spcPct val="50000"/>
              </a:spcBef>
              <a:buClr>
                <a:srgbClr val="1F497D">
                  <a:lumMod val="60000"/>
                  <a:lumOff val="40000"/>
                </a:srgbClr>
              </a:buClr>
            </a:pPr>
            <a:endParaRPr lang="it-IT" sz="14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35" name="Object 11"/>
          <p:cNvGraphicFramePr>
            <a:graphicFrameLocks noChangeAspect="1"/>
          </p:cNvGraphicFramePr>
          <p:nvPr/>
        </p:nvGraphicFramePr>
        <p:xfrm>
          <a:off x="500997" y="4076700"/>
          <a:ext cx="7504113" cy="491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8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997" y="4076700"/>
                        <a:ext cx="7504113" cy="491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Intervento tecnico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278000" y="878400"/>
            <a:ext cx="6588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Considerando complessivamente l’intervento tecnico ricevuto, che voto dà ad Acquedotto del Fiora?” 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52234" name="Object 10"/>
          <p:cNvGraphicFramePr>
            <a:graphicFrameLocks noChangeAspect="1"/>
          </p:cNvGraphicFramePr>
          <p:nvPr/>
        </p:nvGraphicFramePr>
        <p:xfrm>
          <a:off x="35496" y="1158875"/>
          <a:ext cx="8442325" cy="553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9" name="Grafico" r:id="rId5" imgW="9382230" imgH="6153060" progId="Excel.Chart.8">
                  <p:link updateAutomatic="1"/>
                </p:oleObj>
              </mc:Choice>
              <mc:Fallback>
                <p:oleObj name="Grafico" r:id="rId5" imgW="9382230" imgH="6153060" progId="Excel.Chart.8">
                  <p:link updateAutomatic="1"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" y="1158875"/>
                        <a:ext cx="8442325" cy="553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CasellaDiTesto 14"/>
          <p:cNvSpPr txBox="1">
            <a:spLocks noChangeArrowheads="1"/>
          </p:cNvSpPr>
          <p:nvPr/>
        </p:nvSpPr>
        <p:spPr bwMode="auto">
          <a:xfrm>
            <a:off x="4853017" y="2636912"/>
            <a:ext cx="4284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b="1" dirty="0" smtClean="0">
                <a:solidFill>
                  <a:srgbClr val="003366"/>
                </a:solidFill>
                <a:latin typeface="+mj-lt"/>
                <a:ea typeface="Verdana" pitchFamily="34" charset="0"/>
                <a:cs typeface="Verdana" pitchFamily="34" charset="0"/>
              </a:rPr>
              <a:t>Il</a:t>
            </a:r>
            <a:r>
              <a:rPr lang="it-IT" sz="3200" b="1" dirty="0" smtClean="0">
                <a:solidFill>
                  <a:srgbClr val="003366"/>
                </a:solidFill>
                <a:latin typeface="+mj-lt"/>
              </a:rPr>
              <a:t> 96,1%</a:t>
            </a:r>
            <a:r>
              <a:rPr lang="it-IT" sz="2800" b="1" dirty="0" smtClean="0">
                <a:solidFill>
                  <a:srgbClr val="003366"/>
                </a:solidFill>
                <a:latin typeface="+mj-lt"/>
              </a:rPr>
              <a:t> </a:t>
            </a:r>
            <a:r>
              <a:rPr lang="it-IT" b="1" dirty="0" smtClean="0">
                <a:solidFill>
                  <a:srgbClr val="003366"/>
                </a:solidFill>
                <a:latin typeface="+mj-lt"/>
              </a:rPr>
              <a:t>del campione </a:t>
            </a:r>
          </a:p>
          <a:p>
            <a:pPr algn="ctr">
              <a:defRPr/>
            </a:pPr>
            <a:r>
              <a:rPr lang="it-IT" b="1" dirty="0" smtClean="0">
                <a:solidFill>
                  <a:srgbClr val="003366"/>
                </a:solidFill>
                <a:latin typeface="+mj-lt"/>
              </a:rPr>
              <a:t>è riuscito a soddisfare </a:t>
            </a:r>
            <a:r>
              <a:rPr lang="it-IT" b="1" dirty="0" smtClean="0">
                <a:solidFill>
                  <a:srgbClr val="003366"/>
                </a:solidFill>
              </a:rPr>
              <a:t>(del tutto o in parte) </a:t>
            </a:r>
            <a:r>
              <a:rPr lang="it-IT" b="1" dirty="0" smtClean="0">
                <a:solidFill>
                  <a:srgbClr val="003366"/>
                </a:solidFill>
                <a:latin typeface="+mj-lt"/>
              </a:rPr>
              <a:t>la richiesta di intervento tecnico</a:t>
            </a:r>
            <a:endParaRPr lang="it-IT" b="1" dirty="0">
              <a:solidFill>
                <a:srgbClr val="003366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CasellaDiTesto 29"/>
          <p:cNvSpPr txBox="1">
            <a:spLocks noChangeArrowheads="1"/>
          </p:cNvSpPr>
          <p:nvPr/>
        </p:nvSpPr>
        <p:spPr bwMode="auto">
          <a:xfrm>
            <a:off x="3563888" y="3933056"/>
            <a:ext cx="2016224" cy="2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ts val="600"/>
              </a:spcBef>
              <a:defRPr/>
            </a:pPr>
            <a:r>
              <a:rPr lang="it-IT" sz="1050" dirty="0" smtClean="0">
                <a:solidFill>
                  <a:srgbClr val="002060"/>
                </a:solidFill>
                <a:latin typeface="+mj-lt"/>
                <a:ea typeface="Verdana" pitchFamily="34" charset="0"/>
                <a:cs typeface="Verdana" pitchFamily="34" charset="0"/>
              </a:rPr>
              <a:t>VOTO MEDIO</a:t>
            </a:r>
            <a:endParaRPr lang="it-IT" sz="1050" i="1" dirty="0">
              <a:solidFill>
                <a:srgbClr val="002060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34" name="Gruppo 33"/>
          <p:cNvGrpSpPr/>
          <p:nvPr/>
        </p:nvGrpSpPr>
        <p:grpSpPr>
          <a:xfrm>
            <a:off x="6563716" y="5157192"/>
            <a:ext cx="616566" cy="436124"/>
            <a:chOff x="6732320" y="128207"/>
            <a:chExt cx="616566" cy="436124"/>
          </a:xfrm>
        </p:grpSpPr>
        <p:pic>
          <p:nvPicPr>
            <p:cNvPr id="35" name="Immagine 34" descr="graph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43078" y="137108"/>
              <a:ext cx="605808" cy="427223"/>
            </a:xfrm>
            <a:prstGeom prst="rect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36" name="CasellaDiTesto 35"/>
            <p:cNvSpPr txBox="1"/>
            <p:nvPr/>
          </p:nvSpPr>
          <p:spPr bwMode="auto">
            <a:xfrm>
              <a:off x="6732320" y="128207"/>
              <a:ext cx="612000" cy="19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defTabSz="384175">
                <a:lnSpc>
                  <a:spcPts val="800"/>
                </a:lnSpc>
                <a:buClr>
                  <a:srgbClr val="FF3300"/>
                </a:buClr>
                <a:tabLst>
                  <a:tab pos="863600" algn="l"/>
                  <a:tab pos="1341438" algn="l"/>
                  <a:tab pos="1798638" algn="l"/>
                  <a:tab pos="2332038" algn="l"/>
                  <a:tab pos="2768600" algn="l"/>
                  <a:tab pos="3322638" algn="l"/>
                  <a:tab pos="3763963" algn="l"/>
                  <a:tab pos="4221163" algn="l"/>
                  <a:tab pos="4664075" algn="l"/>
                  <a:tab pos="5197475" algn="l"/>
                  <a:tab pos="5745163" algn="l"/>
                  <a:tab pos="6278563" algn="l"/>
                  <a:tab pos="6904038" algn="l"/>
                  <a:tab pos="7437438" algn="l"/>
                  <a:tab pos="7894638" algn="l"/>
                  <a:tab pos="7985125" algn="l"/>
                  <a:tab pos="8335963" algn="l"/>
                  <a:tab pos="8793163" algn="l"/>
                  <a:tab pos="8975725" algn="l"/>
                </a:tabLst>
              </a:pPr>
              <a:r>
                <a:rPr lang="it-IT" sz="800" dirty="0">
                  <a:solidFill>
                    <a:prstClr val="white">
                      <a:lumMod val="50000"/>
                    </a:prstClr>
                  </a:solidFill>
                </a:rPr>
                <a:t>Trend </a:t>
              </a:r>
            </a:p>
          </p:txBody>
        </p:sp>
      </p:grpSp>
      <p:sp>
        <p:nvSpPr>
          <p:cNvPr id="37" name="CasellaDiTesto 36"/>
          <p:cNvSpPr txBox="1"/>
          <p:nvPr/>
        </p:nvSpPr>
        <p:spPr bwMode="auto">
          <a:xfrm>
            <a:off x="1765350" y="3041238"/>
            <a:ext cx="1584326" cy="4693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insoddisfatti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1-5)</a:t>
            </a:r>
          </a:p>
        </p:txBody>
      </p:sp>
      <p:sp>
        <p:nvSpPr>
          <p:cNvPr id="38" name="CasellaDiTesto 37"/>
          <p:cNvSpPr txBox="1"/>
          <p:nvPr/>
        </p:nvSpPr>
        <p:spPr bwMode="auto">
          <a:xfrm>
            <a:off x="1765350" y="1698706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molto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8-10)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9" name="CasellaDiTesto 38"/>
          <p:cNvSpPr txBox="1"/>
          <p:nvPr/>
        </p:nvSpPr>
        <p:spPr bwMode="auto">
          <a:xfrm>
            <a:off x="1765350" y="2325818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mediamente 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6-7)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5" name="Rettangolo arrotondato 14"/>
          <p:cNvSpPr/>
          <p:nvPr/>
        </p:nvSpPr>
        <p:spPr>
          <a:xfrm>
            <a:off x="3312000" y="6539477"/>
            <a:ext cx="2520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HANNO RICEVUTO UN INTERVENTO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119063" y="981075"/>
          <a:ext cx="8910637" cy="583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4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3" y="981075"/>
                        <a:ext cx="8910637" cy="583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Intervento tecnico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278000" y="878400"/>
            <a:ext cx="6588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Considerando complessivamente l’intervento tecnico ricevuto, che voto dà ad Acquedotto del Fiora?” 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3312000" y="6539477"/>
            <a:ext cx="2520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HANNO RICEVUTO UN INTERVENTO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7" name="Object 5"/>
          <p:cNvGraphicFramePr>
            <a:graphicFrameLocks noChangeAspect="1"/>
          </p:cNvGraphicFramePr>
          <p:nvPr/>
        </p:nvGraphicFramePr>
        <p:xfrm>
          <a:off x="-1127783" y="1546225"/>
          <a:ext cx="8442325" cy="553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9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27783" y="1546225"/>
                        <a:ext cx="8442325" cy="553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Indicatori di performance</a:t>
            </a:r>
            <a:endParaRPr lang="it-IT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5706447" y="1948190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IMPORTANZA 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(% </a:t>
            </a:r>
            <a:r>
              <a:rPr lang="it-IT" sz="12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di citazione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)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439832" y="1948190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Soddisfatti 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(% </a:t>
            </a:r>
            <a:r>
              <a:rPr lang="it-IT" sz="12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voto 6-10)</a:t>
            </a:r>
            <a:endParaRPr lang="it-IT" sz="1200" cap="all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899592" y="980728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Per ognuno degli aspetti, quanto è stato soddisfatto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?” 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it-IT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5472495" y="980728"/>
            <a:ext cx="370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Quali dei seguenti aspetti sono i più importanti?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</a:t>
            </a:r>
            <a:endParaRPr lang="it-IT" sz="12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(max 2 risposte)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CasellaDiTesto 30"/>
          <p:cNvSpPr txBox="1">
            <a:spLocks noChangeArrowheads="1"/>
          </p:cNvSpPr>
          <p:nvPr/>
        </p:nvSpPr>
        <p:spPr bwMode="auto">
          <a:xfrm>
            <a:off x="4643070" y="1969991"/>
            <a:ext cx="1044032" cy="2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ts val="600"/>
              </a:spcBef>
              <a:defRPr/>
            </a:pPr>
            <a:r>
              <a:rPr lang="it-IT" sz="90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VOTO MEDIO</a:t>
            </a:r>
            <a:endParaRPr lang="it-IT" sz="900" i="1" dirty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2" name="Connettore 1 31"/>
          <p:cNvCxnSpPr/>
          <p:nvPr/>
        </p:nvCxnSpPr>
        <p:spPr>
          <a:xfrm>
            <a:off x="5598332" y="1052736"/>
            <a:ext cx="0" cy="4752000"/>
          </a:xfrm>
          <a:prstGeom prst="line">
            <a:avLst/>
          </a:prstGeom>
          <a:ln cap="rnd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e 32"/>
          <p:cNvSpPr/>
          <p:nvPr/>
        </p:nvSpPr>
        <p:spPr>
          <a:xfrm>
            <a:off x="7074447" y="3212976"/>
            <a:ext cx="504000" cy="504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100" b="1" kern="0" dirty="0" smtClean="0">
                <a:solidFill>
                  <a:prstClr val="white"/>
                </a:solidFill>
              </a:rPr>
              <a:t>23,5</a:t>
            </a:r>
            <a:endParaRPr lang="it-IT" sz="1100" b="1" kern="0" dirty="0">
              <a:solidFill>
                <a:prstClr val="white"/>
              </a:solidFill>
            </a:endParaRPr>
          </a:p>
        </p:txBody>
      </p:sp>
      <p:sp>
        <p:nvSpPr>
          <p:cNvPr id="34" name="Ovale 33"/>
          <p:cNvSpPr/>
          <p:nvPr/>
        </p:nvSpPr>
        <p:spPr>
          <a:xfrm>
            <a:off x="6966447" y="2243419"/>
            <a:ext cx="720000" cy="72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600" b="1" kern="0" dirty="0" smtClean="0">
                <a:solidFill>
                  <a:prstClr val="white"/>
                </a:solidFill>
              </a:rPr>
              <a:t>52,5</a:t>
            </a:r>
            <a:endParaRPr lang="it-IT" sz="1600" b="1" kern="0" dirty="0">
              <a:solidFill>
                <a:prstClr val="white"/>
              </a:solidFill>
            </a:endParaRPr>
          </a:p>
        </p:txBody>
      </p:sp>
      <p:sp>
        <p:nvSpPr>
          <p:cNvPr id="35" name="Ovale 34"/>
          <p:cNvSpPr/>
          <p:nvPr/>
        </p:nvSpPr>
        <p:spPr>
          <a:xfrm>
            <a:off x="7002447" y="4775716"/>
            <a:ext cx="648000" cy="612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b="1" kern="0" dirty="0" smtClean="0">
                <a:solidFill>
                  <a:prstClr val="white"/>
                </a:solidFill>
              </a:rPr>
              <a:t>36,3</a:t>
            </a:r>
            <a:endParaRPr lang="it-IT" sz="1400" b="1" kern="0" dirty="0">
              <a:solidFill>
                <a:prstClr val="white"/>
              </a:solidFill>
            </a:endParaRPr>
          </a:p>
        </p:txBody>
      </p:sp>
      <p:graphicFrame>
        <p:nvGraphicFramePr>
          <p:cNvPr id="37" name="Tabella 36"/>
          <p:cNvGraphicFramePr>
            <a:graphicFrameLocks noGrp="1"/>
          </p:cNvGraphicFramePr>
          <p:nvPr/>
        </p:nvGraphicFramePr>
        <p:xfrm>
          <a:off x="-18292" y="2147292"/>
          <a:ext cx="1980000" cy="3564000"/>
        </p:xfrm>
        <a:graphic>
          <a:graphicData uri="http://schemas.openxmlformats.org/drawingml/2006/table">
            <a:tbl>
              <a:tblPr/>
              <a:tblGrid>
                <a:gridCol w="1980000"/>
              </a:tblGrid>
              <a:tr h="891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RAPIDITÀ DI INTERVENTO DOPO</a:t>
                      </a:r>
                      <a:r>
                        <a:rPr lang="it-IT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LA RICHIESTA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RISPETTO ORARI APPUNTAMENTI DA </a:t>
                      </a:r>
                    </a:p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PARTE DEI TECNICI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CORTESIA E </a:t>
                      </a:r>
                    </a:p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DISPONIBILITÀ </a:t>
                      </a:r>
                    </a:p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DEI TECNICI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COMPETENZA </a:t>
                      </a:r>
                    </a:p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DEI TECNICI</a:t>
                      </a:r>
                      <a:r>
                        <a:rPr lang="it-IT" sz="14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*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8" name="Rettangolo arrotondato 37"/>
          <p:cNvSpPr/>
          <p:nvPr/>
        </p:nvSpPr>
        <p:spPr>
          <a:xfrm>
            <a:off x="4949086" y="2308539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8,2</a:t>
            </a:r>
            <a:endParaRPr lang="it-IT" sz="1400" kern="0" dirty="0">
              <a:solidFill>
                <a:prstClr val="white"/>
              </a:solidFill>
            </a:endParaRPr>
          </a:p>
        </p:txBody>
      </p:sp>
      <p:sp>
        <p:nvSpPr>
          <p:cNvPr id="39" name="Rettangolo arrotondato 38"/>
          <p:cNvSpPr/>
          <p:nvPr/>
        </p:nvSpPr>
        <p:spPr>
          <a:xfrm>
            <a:off x="4949086" y="3167250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8,8</a:t>
            </a:r>
            <a:endParaRPr lang="it-IT" sz="1400" kern="0" dirty="0">
              <a:solidFill>
                <a:prstClr val="white"/>
              </a:solidFill>
            </a:endParaRPr>
          </a:p>
        </p:txBody>
      </p:sp>
      <p:sp>
        <p:nvSpPr>
          <p:cNvPr id="40" name="Rettangolo arrotondato 39"/>
          <p:cNvSpPr/>
          <p:nvPr/>
        </p:nvSpPr>
        <p:spPr>
          <a:xfrm>
            <a:off x="4949086" y="4041096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8,9</a:t>
            </a:r>
            <a:endParaRPr lang="it-IT" sz="1400" kern="0" dirty="0">
              <a:solidFill>
                <a:prstClr val="white"/>
              </a:solidFill>
            </a:endParaRPr>
          </a:p>
        </p:txBody>
      </p:sp>
      <p:sp>
        <p:nvSpPr>
          <p:cNvPr id="41" name="Rettangolo arrotondato 40"/>
          <p:cNvSpPr/>
          <p:nvPr/>
        </p:nvSpPr>
        <p:spPr>
          <a:xfrm>
            <a:off x="4949086" y="4891745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8,7</a:t>
            </a:r>
            <a:endParaRPr lang="it-IT" sz="1400" kern="0" dirty="0">
              <a:solidFill>
                <a:prstClr val="white"/>
              </a:solidFill>
            </a:endParaRPr>
          </a:p>
        </p:txBody>
      </p:sp>
      <p:sp>
        <p:nvSpPr>
          <p:cNvPr id="42" name="Ovale 41"/>
          <p:cNvSpPr/>
          <p:nvPr/>
        </p:nvSpPr>
        <p:spPr>
          <a:xfrm>
            <a:off x="7074447" y="4005120"/>
            <a:ext cx="504000" cy="504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100" b="1" kern="0" dirty="0" smtClean="0">
                <a:solidFill>
                  <a:prstClr val="white"/>
                </a:solidFill>
              </a:rPr>
              <a:t>23,5</a:t>
            </a:r>
            <a:endParaRPr lang="it-IT" sz="1100" b="1" kern="0" dirty="0">
              <a:solidFill>
                <a:prstClr val="white"/>
              </a:solidFill>
            </a:endParaRPr>
          </a:p>
        </p:txBody>
      </p:sp>
      <p:sp>
        <p:nvSpPr>
          <p:cNvPr id="20" name="Rectangle 205"/>
          <p:cNvSpPr>
            <a:spLocks noChangeArrowheads="1"/>
          </p:cNvSpPr>
          <p:nvPr/>
        </p:nvSpPr>
        <p:spPr bwMode="auto">
          <a:xfrm>
            <a:off x="467544" y="5734400"/>
            <a:ext cx="820891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177800" indent="-177800" algn="just">
              <a:lnSpc>
                <a:spcPct val="110000"/>
              </a:lnSpc>
              <a:defRPr/>
            </a:pPr>
            <a:endParaRPr lang="it-IT" sz="1100" i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7800" indent="-177800" algn="just">
              <a:lnSpc>
                <a:spcPct val="110000"/>
              </a:lnSpc>
              <a:spcBef>
                <a:spcPts val="300"/>
              </a:spcBef>
              <a:defRPr/>
            </a:pPr>
            <a:r>
              <a:rPr lang="it-IT" sz="1100" i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* </a:t>
            </a:r>
            <a:r>
              <a:rPr lang="it-IT" sz="1100" i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Nelle passate edizioni l’aspetto era rilevato come “Risolutività ed efficacia dell’intervento”, il confronto è solo indicativo.</a:t>
            </a:r>
            <a:endParaRPr lang="it-IT" sz="1100" i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Rettangolo arrotondato 21"/>
          <p:cNvSpPr/>
          <p:nvPr/>
        </p:nvSpPr>
        <p:spPr>
          <a:xfrm>
            <a:off x="3312000" y="6539477"/>
            <a:ext cx="2520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HANNO RICEVUTO UN INTERVENTO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79" name="Object 11"/>
          <p:cNvGraphicFramePr>
            <a:graphicFrameLocks noChangeAspect="1"/>
          </p:cNvGraphicFramePr>
          <p:nvPr/>
        </p:nvGraphicFramePr>
        <p:xfrm>
          <a:off x="747145" y="4078659"/>
          <a:ext cx="7504112" cy="491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4" name="Grafico" r:id="rId4" imgW="9382230" imgH="6153060" progId="Excel.Chart.8">
                  <p:link updateAutomatic="1"/>
                </p:oleObj>
              </mc:Choice>
              <mc:Fallback>
                <p:oleObj name="Grafico" r:id="rId4" imgW="9382230" imgH="6153060" progId="Excel.Chart.8">
                  <p:link updateAutomatic="1"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145" y="4078659"/>
                        <a:ext cx="7504112" cy="491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Numero Verde Commerciale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03548" y="878400"/>
            <a:ext cx="8136904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Considerando complessivamente il servizio ricevuto telefonando al Numero Verde, che voto dà ad Acquedotto del Fiora?”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58381" name="Object 13"/>
          <p:cNvGraphicFramePr>
            <a:graphicFrameLocks noChangeAspect="1"/>
          </p:cNvGraphicFramePr>
          <p:nvPr/>
        </p:nvGraphicFramePr>
        <p:xfrm>
          <a:off x="898525" y="1158875"/>
          <a:ext cx="8442325" cy="553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5" name="Grafico" r:id="rId6" imgW="9382230" imgH="6153060" progId="Excel.Chart.8">
                  <p:link updateAutomatic="1"/>
                </p:oleObj>
              </mc:Choice>
              <mc:Fallback>
                <p:oleObj name="Grafico" r:id="rId6" imgW="9382230" imgH="6153060" progId="Excel.Chart.8">
                  <p:link updateAutomatic="1"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25" y="1158875"/>
                        <a:ext cx="8442325" cy="553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CasellaDiTesto 27"/>
          <p:cNvSpPr txBox="1">
            <a:spLocks noChangeArrowheads="1"/>
          </p:cNvSpPr>
          <p:nvPr/>
        </p:nvSpPr>
        <p:spPr bwMode="auto">
          <a:xfrm>
            <a:off x="3563888" y="3933056"/>
            <a:ext cx="2016224" cy="2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ts val="600"/>
              </a:spcBef>
              <a:defRPr/>
            </a:pPr>
            <a:r>
              <a:rPr lang="it-IT" sz="1050" dirty="0" smtClean="0">
                <a:solidFill>
                  <a:srgbClr val="002060"/>
                </a:solidFill>
                <a:latin typeface="+mj-lt"/>
                <a:ea typeface="Verdana" pitchFamily="34" charset="0"/>
                <a:cs typeface="Verdana" pitchFamily="34" charset="0"/>
              </a:rPr>
              <a:t>VOTO MEDIO</a:t>
            </a:r>
            <a:endParaRPr lang="it-IT" sz="1050" i="1" dirty="0">
              <a:solidFill>
                <a:srgbClr val="002060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39" name="Gruppo 38"/>
          <p:cNvGrpSpPr/>
          <p:nvPr/>
        </p:nvGrpSpPr>
        <p:grpSpPr>
          <a:xfrm>
            <a:off x="6564474" y="5229200"/>
            <a:ext cx="616566" cy="436124"/>
            <a:chOff x="6732320" y="128207"/>
            <a:chExt cx="616566" cy="436124"/>
          </a:xfrm>
        </p:grpSpPr>
        <p:pic>
          <p:nvPicPr>
            <p:cNvPr id="40" name="Immagine 39" descr="graph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43078" y="137108"/>
              <a:ext cx="605808" cy="427223"/>
            </a:xfrm>
            <a:prstGeom prst="rect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41" name="CasellaDiTesto 40"/>
            <p:cNvSpPr txBox="1"/>
            <p:nvPr/>
          </p:nvSpPr>
          <p:spPr bwMode="auto">
            <a:xfrm>
              <a:off x="6732320" y="128207"/>
              <a:ext cx="612000" cy="19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defTabSz="384175">
                <a:lnSpc>
                  <a:spcPts val="800"/>
                </a:lnSpc>
                <a:buClr>
                  <a:srgbClr val="FF3300"/>
                </a:buClr>
                <a:tabLst>
                  <a:tab pos="863600" algn="l"/>
                  <a:tab pos="1341438" algn="l"/>
                  <a:tab pos="1798638" algn="l"/>
                  <a:tab pos="2332038" algn="l"/>
                  <a:tab pos="2768600" algn="l"/>
                  <a:tab pos="3322638" algn="l"/>
                  <a:tab pos="3763963" algn="l"/>
                  <a:tab pos="4221163" algn="l"/>
                  <a:tab pos="4664075" algn="l"/>
                  <a:tab pos="5197475" algn="l"/>
                  <a:tab pos="5745163" algn="l"/>
                  <a:tab pos="6278563" algn="l"/>
                  <a:tab pos="6904038" algn="l"/>
                  <a:tab pos="7437438" algn="l"/>
                  <a:tab pos="7894638" algn="l"/>
                  <a:tab pos="7985125" algn="l"/>
                  <a:tab pos="8335963" algn="l"/>
                  <a:tab pos="8793163" algn="l"/>
                  <a:tab pos="8975725" algn="l"/>
                </a:tabLst>
              </a:pPr>
              <a:r>
                <a:rPr lang="it-IT" sz="800" dirty="0">
                  <a:solidFill>
                    <a:prstClr val="white">
                      <a:lumMod val="50000"/>
                    </a:prstClr>
                  </a:solidFill>
                </a:rPr>
                <a:t>Trend </a:t>
              </a:r>
            </a:p>
          </p:txBody>
        </p:sp>
      </p:grpSp>
      <p:sp>
        <p:nvSpPr>
          <p:cNvPr id="45" name="CasellaDiTesto 44"/>
          <p:cNvSpPr txBox="1"/>
          <p:nvPr/>
        </p:nvSpPr>
        <p:spPr bwMode="auto">
          <a:xfrm>
            <a:off x="2628379" y="3041238"/>
            <a:ext cx="1584326" cy="4693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insoddisfatti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1-5)</a:t>
            </a:r>
          </a:p>
        </p:txBody>
      </p:sp>
      <p:sp>
        <p:nvSpPr>
          <p:cNvPr id="46" name="CasellaDiTesto 45"/>
          <p:cNvSpPr txBox="1"/>
          <p:nvPr/>
        </p:nvSpPr>
        <p:spPr bwMode="auto">
          <a:xfrm>
            <a:off x="2628379" y="1698706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molto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8-10)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7" name="CasellaDiTesto 46"/>
          <p:cNvSpPr txBox="1"/>
          <p:nvPr/>
        </p:nvSpPr>
        <p:spPr bwMode="auto">
          <a:xfrm>
            <a:off x="2628379" y="2325818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mediamente 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6-7)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4" name="Rettangolo arrotondato 13"/>
          <p:cNvSpPr/>
          <p:nvPr/>
        </p:nvSpPr>
        <p:spPr>
          <a:xfrm>
            <a:off x="3618000" y="6539477"/>
            <a:ext cx="190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NUMERO VERDE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Numero Verde Commerciale</a:t>
            </a:r>
          </a:p>
        </p:txBody>
      </p:sp>
      <p:graphicFrame>
        <p:nvGraphicFramePr>
          <p:cNvPr id="59396" name="Object 4"/>
          <p:cNvGraphicFramePr>
            <a:graphicFrameLocks noChangeAspect="1"/>
          </p:cNvGraphicFramePr>
          <p:nvPr/>
        </p:nvGraphicFramePr>
        <p:xfrm>
          <a:off x="119063" y="981075"/>
          <a:ext cx="8910637" cy="583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8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3" y="981075"/>
                        <a:ext cx="8910637" cy="583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503548" y="878400"/>
            <a:ext cx="8136904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Considerando complessivamente il servizio ricevuto telefonando al Numero Verde, che voto dà ad Acquedotto del Fiora?”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3618000" y="6539477"/>
            <a:ext cx="190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NUMERO VERDE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21" name="Object 5"/>
          <p:cNvGraphicFramePr>
            <a:graphicFrameLocks noChangeAspect="1"/>
          </p:cNvGraphicFramePr>
          <p:nvPr/>
        </p:nvGraphicFramePr>
        <p:xfrm>
          <a:off x="-978855" y="1546225"/>
          <a:ext cx="8442326" cy="553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3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78855" y="1546225"/>
                        <a:ext cx="8442326" cy="553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Indicatori di performance</a:t>
            </a:r>
            <a:endParaRPr lang="it-IT" dirty="0"/>
          </a:p>
        </p:txBody>
      </p:sp>
      <p:sp>
        <p:nvSpPr>
          <p:cNvPr id="23" name="Ovale 22"/>
          <p:cNvSpPr/>
          <p:nvPr/>
        </p:nvSpPr>
        <p:spPr>
          <a:xfrm>
            <a:off x="7110447" y="3141016"/>
            <a:ext cx="432000" cy="432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100" b="1" kern="0" dirty="0" smtClean="0">
                <a:solidFill>
                  <a:prstClr val="white"/>
                </a:solidFill>
              </a:rPr>
              <a:t>21,0</a:t>
            </a:r>
            <a:endParaRPr lang="it-IT" sz="1100" b="1" kern="0" dirty="0">
              <a:solidFill>
                <a:prstClr val="white"/>
              </a:solidFill>
            </a:endParaRPr>
          </a:p>
        </p:txBody>
      </p:sp>
      <p:sp>
        <p:nvSpPr>
          <p:cNvPr id="24" name="Ovale 23"/>
          <p:cNvSpPr/>
          <p:nvPr/>
        </p:nvSpPr>
        <p:spPr>
          <a:xfrm>
            <a:off x="7146447" y="2420928"/>
            <a:ext cx="360000" cy="36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050" b="1" kern="0" dirty="0" smtClean="0">
                <a:solidFill>
                  <a:prstClr val="white"/>
                </a:solidFill>
              </a:rPr>
              <a:t>10,5</a:t>
            </a:r>
            <a:endParaRPr lang="it-IT" sz="1050" b="1" kern="0" dirty="0">
              <a:solidFill>
                <a:prstClr val="white"/>
              </a:solidFill>
            </a:endParaRPr>
          </a:p>
        </p:txBody>
      </p:sp>
      <p:sp>
        <p:nvSpPr>
          <p:cNvPr id="27" name="Ovale 26"/>
          <p:cNvSpPr/>
          <p:nvPr/>
        </p:nvSpPr>
        <p:spPr>
          <a:xfrm>
            <a:off x="7056447" y="5697312"/>
            <a:ext cx="540000" cy="54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b="1" kern="0" dirty="0" smtClean="0">
                <a:solidFill>
                  <a:prstClr val="white"/>
                </a:solidFill>
              </a:rPr>
              <a:t>33,5</a:t>
            </a:r>
            <a:endParaRPr lang="it-IT" sz="1400" b="1" kern="0" dirty="0">
              <a:solidFill>
                <a:prstClr val="white"/>
              </a:solidFill>
            </a:endParaRPr>
          </a:p>
        </p:txBody>
      </p:sp>
      <p:sp>
        <p:nvSpPr>
          <p:cNvPr id="31" name="Ovale 30"/>
          <p:cNvSpPr/>
          <p:nvPr/>
        </p:nvSpPr>
        <p:spPr>
          <a:xfrm>
            <a:off x="7020447" y="4862184"/>
            <a:ext cx="612000" cy="612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500" b="1" kern="0" dirty="0" smtClean="0">
                <a:solidFill>
                  <a:prstClr val="white"/>
                </a:solidFill>
              </a:rPr>
              <a:t>39,5</a:t>
            </a:r>
            <a:endParaRPr lang="it-IT" sz="1500" b="1" kern="0" dirty="0">
              <a:solidFill>
                <a:prstClr val="white"/>
              </a:solidFill>
            </a:endParaRPr>
          </a:p>
        </p:txBody>
      </p:sp>
      <p:sp>
        <p:nvSpPr>
          <p:cNvPr id="32" name="Ovale 31"/>
          <p:cNvSpPr/>
          <p:nvPr/>
        </p:nvSpPr>
        <p:spPr>
          <a:xfrm>
            <a:off x="6966447" y="3933136"/>
            <a:ext cx="720000" cy="72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600" b="1" kern="0" dirty="0" smtClean="0">
                <a:solidFill>
                  <a:prstClr val="white"/>
                </a:solidFill>
              </a:rPr>
              <a:t>47,5</a:t>
            </a:r>
            <a:endParaRPr lang="it-IT" sz="1600" b="1" kern="0" dirty="0">
              <a:solidFill>
                <a:prstClr val="white"/>
              </a:solidFill>
            </a:endParaRPr>
          </a:p>
        </p:txBody>
      </p:sp>
      <p:sp>
        <p:nvSpPr>
          <p:cNvPr id="43" name="CasellaDiTesto 42"/>
          <p:cNvSpPr txBox="1"/>
          <p:nvPr/>
        </p:nvSpPr>
        <p:spPr>
          <a:xfrm>
            <a:off x="5706447" y="1948190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IMPORTANZA 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(% </a:t>
            </a:r>
            <a:r>
              <a:rPr lang="it-IT" sz="12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di citazione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)</a:t>
            </a:r>
          </a:p>
        </p:txBody>
      </p:sp>
      <p:sp>
        <p:nvSpPr>
          <p:cNvPr id="44" name="CasellaDiTesto 43"/>
          <p:cNvSpPr txBox="1"/>
          <p:nvPr/>
        </p:nvSpPr>
        <p:spPr>
          <a:xfrm>
            <a:off x="1439832" y="1948190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Soddisfatti 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(% </a:t>
            </a:r>
            <a:r>
              <a:rPr lang="it-IT" sz="12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voto 6-10)</a:t>
            </a:r>
            <a:endParaRPr lang="it-IT" sz="1200" cap="all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899592" y="980728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Per ognuno degli aspetti, quanto è stato soddisfatto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?” 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it-IT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5472495" y="980728"/>
            <a:ext cx="370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Quali dei seguenti aspetti sono i più importanti?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</a:t>
            </a:r>
            <a:endParaRPr lang="it-IT" sz="12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(max 2 risposte)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CasellaDiTesto 46"/>
          <p:cNvSpPr txBox="1">
            <a:spLocks noChangeArrowheads="1"/>
          </p:cNvSpPr>
          <p:nvPr/>
        </p:nvSpPr>
        <p:spPr bwMode="auto">
          <a:xfrm>
            <a:off x="4643070" y="1969991"/>
            <a:ext cx="1044032" cy="2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ts val="600"/>
              </a:spcBef>
              <a:defRPr/>
            </a:pPr>
            <a:r>
              <a:rPr lang="it-IT" sz="90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VOTO MEDIO</a:t>
            </a:r>
            <a:endParaRPr lang="it-IT" sz="900" i="1" dirty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8" name="Connettore 1 47"/>
          <p:cNvCxnSpPr/>
          <p:nvPr/>
        </p:nvCxnSpPr>
        <p:spPr>
          <a:xfrm>
            <a:off x="5598332" y="1052736"/>
            <a:ext cx="0" cy="5076000"/>
          </a:xfrm>
          <a:prstGeom prst="line">
            <a:avLst/>
          </a:prstGeom>
          <a:ln cap="rnd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ttangolo arrotondato 48"/>
          <p:cNvSpPr/>
          <p:nvPr/>
        </p:nvSpPr>
        <p:spPr>
          <a:xfrm>
            <a:off x="4949086" y="2308539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8,0</a:t>
            </a:r>
            <a:endParaRPr lang="it-IT" sz="1400" kern="0" dirty="0">
              <a:solidFill>
                <a:prstClr val="white"/>
              </a:solidFill>
            </a:endParaRPr>
          </a:p>
        </p:txBody>
      </p:sp>
      <p:sp>
        <p:nvSpPr>
          <p:cNvPr id="50" name="Rettangolo arrotondato 49"/>
          <p:cNvSpPr/>
          <p:nvPr/>
        </p:nvSpPr>
        <p:spPr>
          <a:xfrm>
            <a:off x="4949086" y="3167250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7,8</a:t>
            </a:r>
            <a:endParaRPr lang="it-IT" sz="1400" kern="0" dirty="0">
              <a:solidFill>
                <a:prstClr val="white"/>
              </a:solidFill>
            </a:endParaRPr>
          </a:p>
        </p:txBody>
      </p:sp>
      <p:sp>
        <p:nvSpPr>
          <p:cNvPr id="51" name="Rettangolo arrotondato 50"/>
          <p:cNvSpPr/>
          <p:nvPr/>
        </p:nvSpPr>
        <p:spPr>
          <a:xfrm>
            <a:off x="4949086" y="4041096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8,2</a:t>
            </a:r>
            <a:endParaRPr lang="it-IT" sz="1400" kern="0" dirty="0">
              <a:solidFill>
                <a:prstClr val="white"/>
              </a:solidFill>
            </a:endParaRPr>
          </a:p>
        </p:txBody>
      </p:sp>
      <p:sp>
        <p:nvSpPr>
          <p:cNvPr id="52" name="Rettangolo arrotondato 51"/>
          <p:cNvSpPr/>
          <p:nvPr/>
        </p:nvSpPr>
        <p:spPr>
          <a:xfrm>
            <a:off x="4949086" y="4891745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8,4</a:t>
            </a:r>
            <a:endParaRPr lang="it-IT" sz="1400" kern="0" dirty="0">
              <a:solidFill>
                <a:prstClr val="white"/>
              </a:solidFill>
            </a:endParaRPr>
          </a:p>
        </p:txBody>
      </p:sp>
      <p:sp>
        <p:nvSpPr>
          <p:cNvPr id="53" name="Rettangolo arrotondato 52"/>
          <p:cNvSpPr/>
          <p:nvPr/>
        </p:nvSpPr>
        <p:spPr>
          <a:xfrm>
            <a:off x="4949086" y="5771811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8,1</a:t>
            </a:r>
            <a:endParaRPr lang="it-IT" sz="1400" kern="0" dirty="0">
              <a:solidFill>
                <a:prstClr val="white"/>
              </a:solidFill>
            </a:endParaRPr>
          </a:p>
        </p:txBody>
      </p:sp>
      <p:graphicFrame>
        <p:nvGraphicFramePr>
          <p:cNvPr id="54" name="Tabella 53"/>
          <p:cNvGraphicFramePr>
            <a:graphicFrameLocks noGrp="1"/>
          </p:cNvGraphicFramePr>
          <p:nvPr/>
        </p:nvGraphicFramePr>
        <p:xfrm>
          <a:off x="11151" y="2180745"/>
          <a:ext cx="1980000" cy="4366103"/>
        </p:xfrm>
        <a:graphic>
          <a:graphicData uri="http://schemas.openxmlformats.org/drawingml/2006/table">
            <a:tbl>
              <a:tblPr/>
              <a:tblGrid>
                <a:gridCol w="1980000"/>
              </a:tblGrid>
              <a:tr h="8856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FACILITÀ DI SEGUIRE </a:t>
                      </a:r>
                    </a:p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IL RISPONDITORE AUTOMATICO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56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TEMPI DI ATTESA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56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COMPETENZA DELL'OPERATORE 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370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CORTESIA E DISPONIBILITÀ DELL'OPERATORE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56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CHIAREZZA INFORMAZIONI FORNITE DALL'OPERATORE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2" name="Rettangolo arrotondato 21"/>
          <p:cNvSpPr/>
          <p:nvPr/>
        </p:nvSpPr>
        <p:spPr>
          <a:xfrm>
            <a:off x="3618000" y="6539477"/>
            <a:ext cx="190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NUMERO VERDE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610" name="Picture 2"/>
          <p:cNvPicPr>
            <a:picLocks noChangeAspect="1" noChangeArrowheads="1"/>
          </p:cNvPicPr>
          <p:nvPr/>
        </p:nvPicPr>
        <p:blipFill>
          <a:blip r:embed="rId2" cstate="print"/>
          <a:srcRect l="5445" t="21046" r="33928" b="12227"/>
          <a:stretch>
            <a:fillRect/>
          </a:stretch>
        </p:blipFill>
        <p:spPr bwMode="auto">
          <a:xfrm>
            <a:off x="1553452" y="1129772"/>
            <a:ext cx="5976824" cy="4480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 Box 30"/>
          <p:cNvSpPr txBox="1">
            <a:spLocks noChangeArrowheads="1"/>
          </p:cNvSpPr>
          <p:nvPr/>
        </p:nvSpPr>
        <p:spPr bwMode="auto">
          <a:xfrm>
            <a:off x="1344505" y="1772816"/>
            <a:ext cx="3603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 dirty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+</a:t>
            </a: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1325455" y="4779986"/>
            <a:ext cx="3603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 dirty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-</a:t>
            </a: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2542380" y="6022478"/>
            <a:ext cx="5048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 dirty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-</a:t>
            </a:r>
          </a:p>
        </p:txBody>
      </p:sp>
      <p:sp>
        <p:nvSpPr>
          <p:cNvPr id="25" name="Text Box 33"/>
          <p:cNvSpPr txBox="1">
            <a:spLocks noChangeArrowheads="1"/>
          </p:cNvSpPr>
          <p:nvPr/>
        </p:nvSpPr>
        <p:spPr bwMode="auto">
          <a:xfrm>
            <a:off x="5904705" y="6022478"/>
            <a:ext cx="5032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 dirty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+</a:t>
            </a:r>
          </a:p>
        </p:txBody>
      </p:sp>
      <p:sp>
        <p:nvSpPr>
          <p:cNvPr id="29" name="Text Box 1039"/>
          <p:cNvSpPr txBox="1">
            <a:spLocks noChangeArrowheads="1"/>
          </p:cNvSpPr>
          <p:nvPr/>
        </p:nvSpPr>
        <p:spPr bwMode="auto">
          <a:xfrm rot="16200000">
            <a:off x="563505" y="3130634"/>
            <a:ext cx="18002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600"/>
              </a:spcBef>
              <a:spcAft>
                <a:spcPts val="0"/>
              </a:spcAft>
              <a:defRPr/>
            </a:pPr>
            <a:r>
              <a:rPr lang="it-IT" sz="1400" b="1" kern="0" dirty="0" smtClean="0">
                <a:solidFill>
                  <a:srgbClr val="333333"/>
                </a:solidFill>
              </a:rPr>
              <a:t>SODDISFAZIONE</a:t>
            </a:r>
            <a:endParaRPr lang="it-IT" sz="1400" b="1" kern="0" dirty="0">
              <a:solidFill>
                <a:srgbClr val="333333"/>
              </a:solidFill>
            </a:endParaRPr>
          </a:p>
          <a:p>
            <a:pPr algn="ctr" eaLnBrk="0" fontAlgn="auto" hangingPunct="0">
              <a:spcBef>
                <a:spcPts val="600"/>
              </a:spcBef>
              <a:spcAft>
                <a:spcPts val="0"/>
              </a:spcAft>
              <a:defRPr/>
            </a:pPr>
            <a:endParaRPr lang="it-IT" sz="1400" b="1" kern="0" dirty="0">
              <a:solidFill>
                <a:srgbClr val="333333"/>
              </a:solidFill>
            </a:endParaRPr>
          </a:p>
        </p:txBody>
      </p:sp>
      <p:sp>
        <p:nvSpPr>
          <p:cNvPr id="30" name="Line 1049"/>
          <p:cNvSpPr>
            <a:spLocks noChangeShapeType="1"/>
          </p:cNvSpPr>
          <p:nvPr/>
        </p:nvSpPr>
        <p:spPr bwMode="auto">
          <a:xfrm flipV="1">
            <a:off x="1515955" y="2324100"/>
            <a:ext cx="0" cy="220980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</p:spPr>
        <p:txBody>
          <a:bodyPr wrap="none"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31" name="Line 1050"/>
          <p:cNvSpPr>
            <a:spLocks noChangeShapeType="1"/>
          </p:cNvSpPr>
          <p:nvPr/>
        </p:nvSpPr>
        <p:spPr bwMode="auto">
          <a:xfrm flipV="1">
            <a:off x="3495104" y="6188544"/>
            <a:ext cx="2057400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32" name="Text Box 1038"/>
          <p:cNvSpPr txBox="1">
            <a:spLocks noChangeArrowheads="1"/>
          </p:cNvSpPr>
          <p:nvPr/>
        </p:nvSpPr>
        <p:spPr bwMode="auto">
          <a:xfrm>
            <a:off x="2148111" y="6177481"/>
            <a:ext cx="47513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kern="0" dirty="0" smtClean="0">
                <a:solidFill>
                  <a:srgbClr val="333333"/>
                </a:solidFill>
              </a:rPr>
              <a:t>IMPORTANZA</a:t>
            </a:r>
            <a:endParaRPr lang="it-IT" sz="1400" b="1" kern="0" dirty="0">
              <a:solidFill>
                <a:srgbClr val="000000"/>
              </a:solidFill>
            </a:endParaRPr>
          </a:p>
        </p:txBody>
      </p:sp>
      <p:sp>
        <p:nvSpPr>
          <p:cNvPr id="33" name="Text Box 2052"/>
          <p:cNvSpPr txBox="1">
            <a:spLocks noChangeArrowheads="1"/>
          </p:cNvSpPr>
          <p:nvPr/>
        </p:nvSpPr>
        <p:spPr bwMode="auto">
          <a:xfrm>
            <a:off x="4524248" y="790408"/>
            <a:ext cx="2862000" cy="468000"/>
          </a:xfrm>
          <a:prstGeom prst="rect">
            <a:avLst/>
          </a:prstGeom>
          <a:noFill/>
          <a:ln w="6350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marL="1588"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ASPETTI IMPORTANTI CON </a:t>
            </a:r>
          </a:p>
          <a:p>
            <a:pPr marL="1588"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PERFORMANCE BUONE  </a:t>
            </a:r>
            <a:r>
              <a:rPr lang="it-IT" sz="12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 </a:t>
            </a:r>
            <a:r>
              <a:rPr lang="it-IT" sz="1400" b="1" u="sng" kern="0" cap="all" dirty="0" smtClean="0">
                <a:solidFill>
                  <a:srgbClr val="009900"/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COMUNICARE</a:t>
            </a:r>
            <a:endParaRPr lang="it-IT" sz="1200" b="1" u="sng" kern="0" dirty="0">
              <a:solidFill>
                <a:srgbClr val="009900"/>
              </a:solidFill>
              <a:latin typeface="Calibri"/>
              <a:ea typeface="ＭＳ Ｐゴシック" pitchFamily="34" charset="-128"/>
              <a:cs typeface="Arial" charset="0"/>
            </a:endParaRPr>
          </a:p>
        </p:txBody>
      </p:sp>
      <p:sp>
        <p:nvSpPr>
          <p:cNvPr id="54" name="Rectangle 23"/>
          <p:cNvSpPr>
            <a:spLocks noChangeArrowheads="1"/>
          </p:cNvSpPr>
          <p:nvPr/>
        </p:nvSpPr>
        <p:spPr bwMode="auto">
          <a:xfrm>
            <a:off x="1665222" y="3431457"/>
            <a:ext cx="2160587" cy="2270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defTabSz="449263">
              <a:buClr>
                <a:srgbClr val="000000"/>
              </a:buClr>
              <a:buSzPct val="100000"/>
              <a:buFont typeface="Times" pitchFamily="18" charset="0"/>
              <a:buNone/>
              <a:defRPr/>
            </a:pPr>
            <a:r>
              <a:rPr lang="it-IT" sz="900" dirty="0">
                <a:solidFill>
                  <a:schemeClr val="tx1"/>
                </a:solidFill>
                <a:latin typeface="+mn-lt"/>
              </a:rPr>
              <a:t>Soddisfazione </a:t>
            </a:r>
            <a:r>
              <a:rPr lang="it-IT" sz="900" dirty="0" smtClean="0">
                <a:solidFill>
                  <a:schemeClr val="tx1"/>
                </a:solidFill>
                <a:latin typeface="+mn-lt"/>
              </a:rPr>
              <a:t>media: </a:t>
            </a:r>
            <a:r>
              <a:rPr lang="it-IT" sz="900" b="1" dirty="0" smtClean="0">
                <a:solidFill>
                  <a:schemeClr val="tx1"/>
                </a:solidFill>
                <a:latin typeface="+mn-lt"/>
              </a:rPr>
              <a:t>91,5%</a:t>
            </a:r>
            <a:endParaRPr lang="it-IT" sz="9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Rectangle 23"/>
          <p:cNvSpPr>
            <a:spLocks noChangeArrowheads="1"/>
          </p:cNvSpPr>
          <p:nvPr/>
        </p:nvSpPr>
        <p:spPr bwMode="auto">
          <a:xfrm rot="16200000">
            <a:off x="3853939" y="1963767"/>
            <a:ext cx="1506538" cy="1444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r" defTabSz="449263">
              <a:buClr>
                <a:srgbClr val="000000"/>
              </a:buClr>
              <a:buSzPct val="100000"/>
              <a:buFont typeface="Times" pitchFamily="18" charset="0"/>
              <a:buNone/>
              <a:defRPr/>
            </a:pPr>
            <a:r>
              <a:rPr lang="it-IT" sz="900" dirty="0">
                <a:solidFill>
                  <a:schemeClr val="tx1"/>
                </a:solidFill>
                <a:latin typeface="+mn-lt"/>
              </a:rPr>
              <a:t>Importanza media: </a:t>
            </a:r>
            <a:r>
              <a:rPr lang="it-IT" sz="900" b="1" dirty="0" smtClean="0">
                <a:solidFill>
                  <a:schemeClr val="tx1"/>
                </a:solidFill>
                <a:latin typeface="+mn-lt"/>
              </a:rPr>
              <a:t>20,0%</a:t>
            </a:r>
            <a:endParaRPr lang="it-IT" sz="9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xt Box 2052"/>
          <p:cNvSpPr txBox="1">
            <a:spLocks noChangeArrowheads="1"/>
          </p:cNvSpPr>
          <p:nvPr/>
        </p:nvSpPr>
        <p:spPr bwMode="auto">
          <a:xfrm>
            <a:off x="1648856" y="790408"/>
            <a:ext cx="2862000" cy="468000"/>
          </a:xfrm>
          <a:prstGeom prst="rect">
            <a:avLst/>
          </a:prstGeom>
          <a:noFill/>
          <a:ln w="63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square" lIns="0" rIns="0">
            <a:noAutofit/>
          </a:bodyPr>
          <a:lstStyle/>
          <a:p>
            <a:pPr marL="1588"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ASPETTI MENO IMPORTANTI</a:t>
            </a:r>
            <a:r>
              <a:rPr lang="it-IT" sz="1100" b="1" kern="0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 </a:t>
            </a: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CON PERFORMANCE BUONE</a:t>
            </a:r>
            <a:r>
              <a:rPr lang="it-IT" sz="12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 </a:t>
            </a:r>
            <a:r>
              <a:rPr lang="it-IT" sz="12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 </a:t>
            </a:r>
            <a:r>
              <a:rPr lang="it-IT" sz="1400" b="1" u="sng" kern="0" cap="all" dirty="0" smtClean="0">
                <a:solidFill>
                  <a:srgbClr val="FF9900"/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VALORIZZARE</a:t>
            </a:r>
            <a:endParaRPr lang="it-IT" sz="1400" b="1" u="sng" kern="0" dirty="0">
              <a:solidFill>
                <a:srgbClr val="FF9900"/>
              </a:solidFill>
              <a:latin typeface="Calibri"/>
              <a:ea typeface="ＭＳ Ｐゴシック" pitchFamily="34" charset="-128"/>
              <a:cs typeface="Arial" charset="0"/>
            </a:endParaRPr>
          </a:p>
        </p:txBody>
      </p:sp>
      <p:sp>
        <p:nvSpPr>
          <p:cNvPr id="38" name="Text Box 2052"/>
          <p:cNvSpPr txBox="1">
            <a:spLocks noChangeArrowheads="1"/>
          </p:cNvSpPr>
          <p:nvPr/>
        </p:nvSpPr>
        <p:spPr bwMode="auto">
          <a:xfrm>
            <a:off x="4524248" y="5613560"/>
            <a:ext cx="2862000" cy="468000"/>
          </a:xfrm>
          <a:prstGeom prst="rect">
            <a:avLst/>
          </a:prstGeom>
          <a:noFill/>
          <a:ln w="635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marL="1588"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ASPETTI IMPORTANTI </a:t>
            </a: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ea typeface="ＭＳ Ｐゴシック" pitchFamily="34" charset="-128"/>
                <a:cs typeface="Arial" charset="0"/>
              </a:rPr>
              <a:t>CON </a:t>
            </a:r>
          </a:p>
          <a:p>
            <a:pPr marL="1588"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ea typeface="ＭＳ Ｐゴシック" pitchFamily="34" charset="-128"/>
                <a:cs typeface="Arial" charset="0"/>
              </a:rPr>
              <a:t>PERFORMANCE INFERIORI  </a:t>
            </a:r>
            <a:r>
              <a:rPr lang="it-IT" sz="12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 </a:t>
            </a:r>
            <a:r>
              <a:rPr lang="it-IT" sz="1400" b="1" u="sng" kern="0" cap="all" dirty="0" smtClean="0">
                <a:solidFill>
                  <a:srgbClr val="0070C0"/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INVESTIRE</a:t>
            </a:r>
            <a:endParaRPr lang="it-IT" sz="1200" b="1" u="sng" kern="0" dirty="0">
              <a:solidFill>
                <a:srgbClr val="0070C0"/>
              </a:solidFill>
              <a:latin typeface="Calibri"/>
              <a:ea typeface="ＭＳ Ｐゴシック" pitchFamily="34" charset="-128"/>
              <a:cs typeface="Arial" charset="0"/>
            </a:endParaRPr>
          </a:p>
        </p:txBody>
      </p:sp>
      <p:sp>
        <p:nvSpPr>
          <p:cNvPr id="39" name="Text Box 2052"/>
          <p:cNvSpPr txBox="1">
            <a:spLocks noChangeArrowheads="1"/>
          </p:cNvSpPr>
          <p:nvPr/>
        </p:nvSpPr>
        <p:spPr bwMode="auto">
          <a:xfrm>
            <a:off x="1648856" y="5613560"/>
            <a:ext cx="2862000" cy="468000"/>
          </a:xfrm>
          <a:prstGeom prst="rect">
            <a:avLst/>
          </a:prstGeom>
          <a:noFill/>
          <a:ln w="63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lIns="0" rIns="0">
            <a:noAutofit/>
          </a:bodyPr>
          <a:lstStyle/>
          <a:p>
            <a:pPr marL="1588"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ASPETTI MENO IMPORTANTI CON  PERFORMANCE INFERIORI </a:t>
            </a:r>
            <a:r>
              <a:rPr lang="it-IT" sz="12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 </a:t>
            </a:r>
            <a:r>
              <a:rPr lang="it-IT" sz="1400" b="1" u="sng" kern="0" cap="all" dirty="0" smtClean="0">
                <a:solidFill>
                  <a:srgbClr val="FF0000"/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CONTROLLARE</a:t>
            </a:r>
            <a:endParaRPr lang="it-IT" sz="1200" b="1" u="sng" kern="0" dirty="0">
              <a:solidFill>
                <a:srgbClr val="FF0000"/>
              </a:solidFill>
              <a:latin typeface="Calibri"/>
              <a:ea typeface="ＭＳ Ｐゴシック" pitchFamily="34" charset="-128"/>
              <a:cs typeface="Arial" charset="0"/>
            </a:endParaRPr>
          </a:p>
        </p:txBody>
      </p:sp>
      <p:sp>
        <p:nvSpPr>
          <p:cNvPr id="26" name="Titolo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it-IT" dirty="0">
                <a:solidFill>
                  <a:prstClr val="white">
                    <a:lumMod val="50000"/>
                  </a:prstClr>
                </a:solidFill>
              </a:rPr>
              <a:t>Punti</a:t>
            </a:r>
            <a:r>
              <a:rPr lang="it-IT" spc="-300" dirty="0">
                <a:solidFill>
                  <a:prstClr val="white">
                    <a:lumMod val="50000"/>
                  </a:prstClr>
                </a:solidFill>
              </a:rPr>
              <a:t> di </a:t>
            </a:r>
            <a:r>
              <a:rPr lang="it-IT" dirty="0">
                <a:solidFill>
                  <a:prstClr val="white">
                    <a:lumMod val="50000"/>
                  </a:prstClr>
                </a:solidFill>
              </a:rPr>
              <a:t>forza</a:t>
            </a:r>
            <a:r>
              <a:rPr lang="it-IT" spc="-300" dirty="0">
                <a:solidFill>
                  <a:prstClr val="white">
                    <a:lumMod val="50000"/>
                  </a:prstClr>
                </a:solidFill>
              </a:rPr>
              <a:t> e </a:t>
            </a:r>
            <a:r>
              <a:rPr lang="it-IT" dirty="0">
                <a:solidFill>
                  <a:prstClr val="white">
                    <a:lumMod val="50000"/>
                  </a:prstClr>
                </a:solidFill>
              </a:rPr>
              <a:t>priorità</a:t>
            </a:r>
            <a:r>
              <a:rPr lang="it-IT" spc="-300" dirty="0">
                <a:solidFill>
                  <a:prstClr val="white">
                    <a:lumMod val="50000"/>
                  </a:prstClr>
                </a:solidFill>
              </a:rPr>
              <a:t> di </a:t>
            </a:r>
            <a:r>
              <a:rPr lang="it-IT" dirty="0" smtClean="0">
                <a:solidFill>
                  <a:prstClr val="white">
                    <a:lumMod val="50000"/>
                  </a:prstClr>
                </a:solidFill>
              </a:rPr>
              <a:t>intervento</a:t>
            </a:r>
            <a:endParaRPr lang="it-IT" dirty="0"/>
          </a:p>
        </p:txBody>
      </p:sp>
      <p:sp>
        <p:nvSpPr>
          <p:cNvPr id="28" name="Text Box 119"/>
          <p:cNvSpPr txBox="1">
            <a:spLocks noChangeArrowheads="1"/>
          </p:cNvSpPr>
          <p:nvPr/>
        </p:nvSpPr>
        <p:spPr bwMode="auto">
          <a:xfrm>
            <a:off x="6193459" y="0"/>
            <a:ext cx="1914236" cy="537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Numero Verde</a:t>
            </a:r>
          </a:p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Commerciale</a:t>
            </a:r>
          </a:p>
        </p:txBody>
      </p:sp>
      <p:cxnSp>
        <p:nvCxnSpPr>
          <p:cNvPr id="34" name="Connettore 1 33"/>
          <p:cNvCxnSpPr/>
          <p:nvPr/>
        </p:nvCxnSpPr>
        <p:spPr>
          <a:xfrm>
            <a:off x="6156176" y="-16626"/>
            <a:ext cx="0" cy="324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6" name="Object 6"/>
          <p:cNvGraphicFramePr>
            <a:graphicFrameLocks noChangeAspect="1"/>
          </p:cNvGraphicFramePr>
          <p:nvPr/>
        </p:nvGraphicFramePr>
        <p:xfrm>
          <a:off x="898525" y="1158875"/>
          <a:ext cx="8442325" cy="553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1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25" y="1158875"/>
                        <a:ext cx="8442325" cy="553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8" name="Object 8"/>
          <p:cNvGraphicFramePr>
            <a:graphicFrameLocks noChangeAspect="1"/>
          </p:cNvGraphicFramePr>
          <p:nvPr/>
        </p:nvGraphicFramePr>
        <p:xfrm>
          <a:off x="818395" y="4078659"/>
          <a:ext cx="7504112" cy="491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2" name="Grafico" r:id="rId5" imgW="9382230" imgH="6153060" progId="Excel.Chart.8">
                  <p:link updateAutomatic="1"/>
                </p:oleObj>
              </mc:Choice>
              <mc:Fallback>
                <p:oleObj name="Grafico" r:id="rId5" imgW="9382230" imgH="6153060" progId="Excel.Chart.8">
                  <p:link updateAutomatic="1"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395" y="4078659"/>
                        <a:ext cx="7504112" cy="491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Sportello</a:t>
            </a:r>
            <a:endParaRPr lang="it-IT" dirty="0"/>
          </a:p>
        </p:txBody>
      </p:sp>
      <p:sp>
        <p:nvSpPr>
          <p:cNvPr id="26" name="CasellaDiTesto 25"/>
          <p:cNvSpPr txBox="1">
            <a:spLocks noChangeArrowheads="1"/>
          </p:cNvSpPr>
          <p:nvPr/>
        </p:nvSpPr>
        <p:spPr bwMode="auto">
          <a:xfrm>
            <a:off x="3563888" y="3933056"/>
            <a:ext cx="2016224" cy="2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ts val="600"/>
              </a:spcBef>
              <a:defRPr/>
            </a:pPr>
            <a:r>
              <a:rPr lang="it-IT" sz="1050" dirty="0" smtClean="0">
                <a:solidFill>
                  <a:srgbClr val="002060"/>
                </a:solidFill>
                <a:latin typeface="+mj-lt"/>
                <a:ea typeface="Verdana" pitchFamily="34" charset="0"/>
                <a:cs typeface="Verdana" pitchFamily="34" charset="0"/>
              </a:rPr>
              <a:t>VOTO MEDIO</a:t>
            </a:r>
            <a:endParaRPr lang="it-IT" sz="1050" i="1" dirty="0">
              <a:solidFill>
                <a:srgbClr val="002060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8" name="Gruppo 27"/>
          <p:cNvGrpSpPr/>
          <p:nvPr/>
        </p:nvGrpSpPr>
        <p:grpSpPr>
          <a:xfrm>
            <a:off x="7058827" y="5278906"/>
            <a:ext cx="616566" cy="436124"/>
            <a:chOff x="6732320" y="128207"/>
            <a:chExt cx="616566" cy="436124"/>
          </a:xfrm>
        </p:grpSpPr>
        <p:pic>
          <p:nvPicPr>
            <p:cNvPr id="29" name="Immagine 28" descr="graph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43078" y="137108"/>
              <a:ext cx="605808" cy="427223"/>
            </a:xfrm>
            <a:prstGeom prst="rect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38" name="CasellaDiTesto 37"/>
            <p:cNvSpPr txBox="1"/>
            <p:nvPr/>
          </p:nvSpPr>
          <p:spPr bwMode="auto">
            <a:xfrm>
              <a:off x="6732320" y="128207"/>
              <a:ext cx="612000" cy="19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defTabSz="384175">
                <a:lnSpc>
                  <a:spcPts val="800"/>
                </a:lnSpc>
                <a:buClr>
                  <a:srgbClr val="FF3300"/>
                </a:buClr>
                <a:tabLst>
                  <a:tab pos="863600" algn="l"/>
                  <a:tab pos="1341438" algn="l"/>
                  <a:tab pos="1798638" algn="l"/>
                  <a:tab pos="2332038" algn="l"/>
                  <a:tab pos="2768600" algn="l"/>
                  <a:tab pos="3322638" algn="l"/>
                  <a:tab pos="3763963" algn="l"/>
                  <a:tab pos="4221163" algn="l"/>
                  <a:tab pos="4664075" algn="l"/>
                  <a:tab pos="5197475" algn="l"/>
                  <a:tab pos="5745163" algn="l"/>
                  <a:tab pos="6278563" algn="l"/>
                  <a:tab pos="6904038" algn="l"/>
                  <a:tab pos="7437438" algn="l"/>
                  <a:tab pos="7894638" algn="l"/>
                  <a:tab pos="7985125" algn="l"/>
                  <a:tab pos="8335963" algn="l"/>
                  <a:tab pos="8793163" algn="l"/>
                  <a:tab pos="8975725" algn="l"/>
                </a:tabLst>
              </a:pPr>
              <a:r>
                <a:rPr lang="it-IT" sz="800" dirty="0">
                  <a:solidFill>
                    <a:prstClr val="white">
                      <a:lumMod val="50000"/>
                    </a:prstClr>
                  </a:solidFill>
                </a:rPr>
                <a:t>Trend </a:t>
              </a:r>
            </a:p>
          </p:txBody>
        </p:sp>
      </p:grpSp>
      <p:sp>
        <p:nvSpPr>
          <p:cNvPr id="39" name="CasellaDiTesto 38"/>
          <p:cNvSpPr txBox="1"/>
          <p:nvPr/>
        </p:nvSpPr>
        <p:spPr bwMode="auto">
          <a:xfrm>
            <a:off x="2628379" y="3041238"/>
            <a:ext cx="1584326" cy="4693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insoddisfatti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1-5)</a:t>
            </a:r>
          </a:p>
        </p:txBody>
      </p:sp>
      <p:sp>
        <p:nvSpPr>
          <p:cNvPr id="40" name="CasellaDiTesto 39"/>
          <p:cNvSpPr txBox="1"/>
          <p:nvPr/>
        </p:nvSpPr>
        <p:spPr bwMode="auto">
          <a:xfrm>
            <a:off x="2628379" y="1698706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molto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8-10)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1" name="CasellaDiTesto 40"/>
          <p:cNvSpPr txBox="1"/>
          <p:nvPr/>
        </p:nvSpPr>
        <p:spPr bwMode="auto">
          <a:xfrm>
            <a:off x="2628379" y="2325818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mediamente 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6-7)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1007604" y="878400"/>
            <a:ext cx="712879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Considerando complessivamente il servizio ricevuto presso lo sportello, che voto dà ad Acquedotto del Fiora?”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sz="1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Rettangolo arrotondato 14"/>
          <p:cNvSpPr/>
          <p:nvPr/>
        </p:nvSpPr>
        <p:spPr>
          <a:xfrm>
            <a:off x="3672000" y="6539477"/>
            <a:ext cx="1800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SPORTELLO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Sportello</a:t>
            </a:r>
            <a:endParaRPr lang="it-IT" dirty="0"/>
          </a:p>
        </p:txBody>
      </p:sp>
      <p:graphicFrame>
        <p:nvGraphicFramePr>
          <p:cNvPr id="62468" name="Object 4"/>
          <p:cNvGraphicFramePr>
            <a:graphicFrameLocks noChangeAspect="1"/>
          </p:cNvGraphicFramePr>
          <p:nvPr/>
        </p:nvGraphicFramePr>
        <p:xfrm>
          <a:off x="119063" y="981075"/>
          <a:ext cx="8910637" cy="583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0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3" y="981075"/>
                        <a:ext cx="8910637" cy="583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1007604" y="878400"/>
            <a:ext cx="712879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Considerando complessivamente il servizio ricevuto presso lo sportello, che voto dà ad Acquedotto del Fiora?”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sz="1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3672000" y="6539477"/>
            <a:ext cx="1800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SPORTELLO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Connettore 1 34"/>
          <p:cNvCxnSpPr/>
          <p:nvPr/>
        </p:nvCxnSpPr>
        <p:spPr>
          <a:xfrm>
            <a:off x="5598332" y="859014"/>
            <a:ext cx="0" cy="5400000"/>
          </a:xfrm>
          <a:prstGeom prst="line">
            <a:avLst/>
          </a:prstGeom>
          <a:ln cap="rnd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493" name="Object 5"/>
          <p:cNvGraphicFramePr>
            <a:graphicFrameLocks noChangeAspect="1"/>
          </p:cNvGraphicFramePr>
          <p:nvPr/>
        </p:nvGraphicFramePr>
        <p:xfrm>
          <a:off x="-989282" y="1053764"/>
          <a:ext cx="8442326" cy="553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5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89282" y="1053764"/>
                        <a:ext cx="8442326" cy="553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Indicatori di performance</a:t>
            </a:r>
            <a:endParaRPr lang="it-IT" dirty="0"/>
          </a:p>
        </p:txBody>
      </p:sp>
      <p:graphicFrame>
        <p:nvGraphicFramePr>
          <p:cNvPr id="14" name="Tabella 13"/>
          <p:cNvGraphicFramePr>
            <a:graphicFrameLocks noGrp="1"/>
          </p:cNvGraphicFramePr>
          <p:nvPr/>
        </p:nvGraphicFramePr>
        <p:xfrm>
          <a:off x="65315" y="1709082"/>
          <a:ext cx="1980000" cy="4692135"/>
        </p:xfrm>
        <a:graphic>
          <a:graphicData uri="http://schemas.openxmlformats.org/drawingml/2006/table">
            <a:tbl>
              <a:tblPr/>
              <a:tblGrid>
                <a:gridCol w="1980000"/>
              </a:tblGrid>
              <a:tr h="67030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ORARI DI APERTURA DELLO SPORTELLO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030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TEMPI DI ATTESA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030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TEMPI DI</a:t>
                      </a:r>
                      <a:r>
                        <a:rPr lang="it-IT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GESTIONE</a:t>
                      </a: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DELL’OPERATORE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030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COMPETENZA DELL'OPERATORE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030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CORTESIA E DISPONIBILITÀ DELL'OPERATORE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030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CHIAREZZA DELLE INFORMAZIONI FORNITE DALL'OPERATORE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030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ACCOGLIENZA / COMFORT DEI LOCALI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8" name="Rettangolo arrotondato 17"/>
          <p:cNvSpPr/>
          <p:nvPr/>
        </p:nvSpPr>
        <p:spPr>
          <a:xfrm>
            <a:off x="4949086" y="1772816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7,2</a:t>
            </a:r>
          </a:p>
        </p:txBody>
      </p:sp>
      <p:sp>
        <p:nvSpPr>
          <p:cNvPr id="19" name="Rettangolo arrotondato 18"/>
          <p:cNvSpPr/>
          <p:nvPr/>
        </p:nvSpPr>
        <p:spPr>
          <a:xfrm>
            <a:off x="4949086" y="2456786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7,9</a:t>
            </a:r>
          </a:p>
        </p:txBody>
      </p:sp>
      <p:sp>
        <p:nvSpPr>
          <p:cNvPr id="25" name="Rettangolo arrotondato 24"/>
          <p:cNvSpPr/>
          <p:nvPr/>
        </p:nvSpPr>
        <p:spPr>
          <a:xfrm>
            <a:off x="4949086" y="3129549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8,3</a:t>
            </a:r>
          </a:p>
        </p:txBody>
      </p:sp>
      <p:sp>
        <p:nvSpPr>
          <p:cNvPr id="26" name="Rettangolo arrotondato 25"/>
          <p:cNvSpPr/>
          <p:nvPr/>
        </p:nvSpPr>
        <p:spPr>
          <a:xfrm>
            <a:off x="4949086" y="3805561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8,3</a:t>
            </a:r>
          </a:p>
        </p:txBody>
      </p:sp>
      <p:sp>
        <p:nvSpPr>
          <p:cNvPr id="30" name="Rettangolo arrotondato 29"/>
          <p:cNvSpPr/>
          <p:nvPr/>
        </p:nvSpPr>
        <p:spPr>
          <a:xfrm>
            <a:off x="4949086" y="4476798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8,4</a:t>
            </a:r>
          </a:p>
        </p:txBody>
      </p:sp>
      <p:sp>
        <p:nvSpPr>
          <p:cNvPr id="23" name="Rettangolo arrotondato 22"/>
          <p:cNvSpPr/>
          <p:nvPr/>
        </p:nvSpPr>
        <p:spPr>
          <a:xfrm>
            <a:off x="4949086" y="5160878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8,3</a:t>
            </a:r>
          </a:p>
        </p:txBody>
      </p:sp>
      <p:sp>
        <p:nvSpPr>
          <p:cNvPr id="24" name="Rettangolo arrotondato 23"/>
          <p:cNvSpPr/>
          <p:nvPr/>
        </p:nvSpPr>
        <p:spPr>
          <a:xfrm>
            <a:off x="4949086" y="5833051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7,9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5706447" y="1448499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IMPORTANZA 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(% </a:t>
            </a:r>
            <a:r>
              <a:rPr lang="it-IT" sz="12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di citazione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)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1439832" y="1448499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Soddisfatti 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(% </a:t>
            </a:r>
            <a:r>
              <a:rPr lang="it-IT" sz="12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voto 6-10)</a:t>
            </a:r>
            <a:endParaRPr lang="it-IT" sz="1200" cap="all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899592" y="703847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Per ognuno degli aspetti, quanto è stato soddisfatto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?”  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5472495" y="703847"/>
            <a:ext cx="370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Quali dei seguenti aspetti sono i più importanti?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</a:t>
            </a:r>
            <a:endParaRPr lang="it-IT" sz="12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(max 3 risposte)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CasellaDiTesto 33"/>
          <p:cNvSpPr txBox="1">
            <a:spLocks noChangeArrowheads="1"/>
          </p:cNvSpPr>
          <p:nvPr/>
        </p:nvSpPr>
        <p:spPr bwMode="auto">
          <a:xfrm>
            <a:off x="4643070" y="1470300"/>
            <a:ext cx="1044032" cy="2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ts val="600"/>
              </a:spcBef>
              <a:defRPr/>
            </a:pPr>
            <a:r>
              <a:rPr lang="it-IT" sz="90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VOTO MEDIO</a:t>
            </a:r>
            <a:endParaRPr lang="it-IT" sz="900" i="1" dirty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37" name="Ovale 36"/>
          <p:cNvSpPr/>
          <p:nvPr/>
        </p:nvSpPr>
        <p:spPr>
          <a:xfrm>
            <a:off x="7146447" y="3058953"/>
            <a:ext cx="360000" cy="36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050" b="1" kern="0" dirty="0" smtClean="0">
                <a:solidFill>
                  <a:prstClr val="white"/>
                </a:solidFill>
              </a:rPr>
              <a:t>8,5</a:t>
            </a:r>
            <a:endParaRPr lang="it-IT" sz="1050" b="1" kern="0" dirty="0">
              <a:solidFill>
                <a:prstClr val="white"/>
              </a:solidFill>
            </a:endParaRPr>
          </a:p>
        </p:txBody>
      </p:sp>
      <p:sp>
        <p:nvSpPr>
          <p:cNvPr id="38" name="Ovale 37"/>
          <p:cNvSpPr/>
          <p:nvPr/>
        </p:nvSpPr>
        <p:spPr>
          <a:xfrm>
            <a:off x="7146447" y="2422032"/>
            <a:ext cx="360000" cy="36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050" b="1" kern="0" dirty="0" smtClean="0">
                <a:solidFill>
                  <a:prstClr val="white"/>
                </a:solidFill>
              </a:rPr>
              <a:t>16,5</a:t>
            </a:r>
            <a:endParaRPr lang="it-IT" sz="1050" b="1" kern="0" dirty="0">
              <a:solidFill>
                <a:prstClr val="white"/>
              </a:solidFill>
            </a:endParaRPr>
          </a:p>
        </p:txBody>
      </p:sp>
      <p:sp>
        <p:nvSpPr>
          <p:cNvPr id="39" name="Ovale 38"/>
          <p:cNvSpPr/>
          <p:nvPr/>
        </p:nvSpPr>
        <p:spPr>
          <a:xfrm>
            <a:off x="7146447" y="5811313"/>
            <a:ext cx="360000" cy="36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050" b="1" kern="0" dirty="0" smtClean="0">
                <a:solidFill>
                  <a:prstClr val="white"/>
                </a:solidFill>
              </a:rPr>
              <a:t>8,0</a:t>
            </a:r>
            <a:endParaRPr lang="it-IT" sz="1050" b="1" kern="0" dirty="0">
              <a:solidFill>
                <a:prstClr val="white"/>
              </a:solidFill>
            </a:endParaRPr>
          </a:p>
        </p:txBody>
      </p:sp>
      <p:sp>
        <p:nvSpPr>
          <p:cNvPr id="40" name="Ovale 39"/>
          <p:cNvSpPr/>
          <p:nvPr/>
        </p:nvSpPr>
        <p:spPr>
          <a:xfrm>
            <a:off x="7020447" y="5127877"/>
            <a:ext cx="612000" cy="612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500" b="1" kern="0" dirty="0" smtClean="0">
                <a:solidFill>
                  <a:prstClr val="white"/>
                </a:solidFill>
              </a:rPr>
              <a:t>29,0</a:t>
            </a:r>
          </a:p>
        </p:txBody>
      </p:sp>
      <p:sp>
        <p:nvSpPr>
          <p:cNvPr id="41" name="Ovale 40"/>
          <p:cNvSpPr/>
          <p:nvPr/>
        </p:nvSpPr>
        <p:spPr>
          <a:xfrm>
            <a:off x="6966447" y="3611611"/>
            <a:ext cx="720000" cy="72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600" b="1" kern="0" dirty="0" smtClean="0">
                <a:solidFill>
                  <a:prstClr val="white"/>
                </a:solidFill>
              </a:rPr>
              <a:t>48,5</a:t>
            </a:r>
            <a:endParaRPr lang="it-IT" sz="1600" b="1" kern="0" dirty="0">
              <a:solidFill>
                <a:prstClr val="white"/>
              </a:solidFill>
            </a:endParaRPr>
          </a:p>
        </p:txBody>
      </p:sp>
      <p:sp>
        <p:nvSpPr>
          <p:cNvPr id="42" name="Ovale 41"/>
          <p:cNvSpPr/>
          <p:nvPr/>
        </p:nvSpPr>
        <p:spPr>
          <a:xfrm>
            <a:off x="7146447" y="1833141"/>
            <a:ext cx="360000" cy="36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050" b="1" kern="0" dirty="0" smtClean="0">
                <a:solidFill>
                  <a:prstClr val="white"/>
                </a:solidFill>
              </a:rPr>
              <a:t>15,0</a:t>
            </a:r>
            <a:endParaRPr lang="it-IT" sz="1050" b="1" kern="0" dirty="0">
              <a:solidFill>
                <a:prstClr val="white"/>
              </a:solidFill>
            </a:endParaRPr>
          </a:p>
        </p:txBody>
      </p:sp>
      <p:sp>
        <p:nvSpPr>
          <p:cNvPr id="43" name="Ovale 42"/>
          <p:cNvSpPr/>
          <p:nvPr/>
        </p:nvSpPr>
        <p:spPr>
          <a:xfrm>
            <a:off x="6966447" y="4372171"/>
            <a:ext cx="720000" cy="72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500" b="1" kern="0" dirty="0" smtClean="0">
                <a:solidFill>
                  <a:prstClr val="white"/>
                </a:solidFill>
              </a:rPr>
              <a:t>47,0</a:t>
            </a:r>
          </a:p>
        </p:txBody>
      </p:sp>
      <p:sp>
        <p:nvSpPr>
          <p:cNvPr id="28" name="Rettangolo arrotondato 27"/>
          <p:cNvSpPr/>
          <p:nvPr/>
        </p:nvSpPr>
        <p:spPr>
          <a:xfrm>
            <a:off x="3672000" y="6539477"/>
            <a:ext cx="1800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SPORTELLO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</p:spPr>
        <p:txBody>
          <a:bodyPr/>
          <a:lstStyle/>
          <a:p>
            <a:r>
              <a:rPr lang="it-IT" dirty="0" smtClean="0"/>
              <a:t>Nota di lettura</a:t>
            </a:r>
            <a:endParaRPr lang="it-IT" dirty="0"/>
          </a:p>
        </p:txBody>
      </p:sp>
      <p:sp>
        <p:nvSpPr>
          <p:cNvPr id="7" name="Rectangle 205"/>
          <p:cNvSpPr>
            <a:spLocks noChangeArrowheads="1"/>
          </p:cNvSpPr>
          <p:nvPr/>
        </p:nvSpPr>
        <p:spPr bwMode="auto">
          <a:xfrm>
            <a:off x="420043" y="980728"/>
            <a:ext cx="8280921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just">
              <a:lnSpc>
                <a:spcPct val="110000"/>
              </a:lnSpc>
              <a:defRPr/>
            </a:pPr>
            <a:r>
              <a:rPr lang="it-IT" sz="1200" i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it-IT" sz="13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ctangle 205"/>
          <p:cNvSpPr>
            <a:spLocks noChangeArrowheads="1"/>
          </p:cNvSpPr>
          <p:nvPr/>
        </p:nvSpPr>
        <p:spPr bwMode="auto">
          <a:xfrm>
            <a:off x="420043" y="5077993"/>
            <a:ext cx="8280921" cy="144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just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defRPr/>
            </a:pP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 l’obiettivo, infine, di allargare la partecipazione a clienti difficilmente raggiungibili con intervista telefonica, ad un campione di utenti è stata data la possibilità di rispondere al questionario via web (</a:t>
            </a:r>
            <a:r>
              <a:rPr lang="it-IT" sz="13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C.A.W.I.)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it-IT" sz="13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L’indagine telematica, condotta in via sperimentale, ha consentito di sottoporre ad analisi un profilo d’utenza diverso, anche per opinioni. Per questo motivo i risultati sono stati analizzati e presentati separatamente. </a:t>
            </a:r>
          </a:p>
          <a:p>
            <a:pPr marL="742950" lvl="1" indent="-285750" algn="just">
              <a:lnSpc>
                <a:spcPct val="110000"/>
              </a:lnSpc>
              <a:spcBef>
                <a:spcPct val="50000"/>
              </a:spcBef>
              <a:buClr>
                <a:schemeClr val="tx2">
                  <a:lumMod val="60000"/>
                  <a:lumOff val="40000"/>
                </a:schemeClr>
              </a:buClr>
            </a:pPr>
            <a:endParaRPr lang="it-IT" sz="13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205"/>
          <p:cNvSpPr>
            <a:spLocks noChangeArrowheads="1"/>
          </p:cNvSpPr>
          <p:nvPr/>
        </p:nvSpPr>
        <p:spPr bwMode="auto">
          <a:xfrm>
            <a:off x="420043" y="908720"/>
            <a:ext cx="8280921" cy="4401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just"/>
            <a:r>
              <a:rPr lang="it-IT" sz="1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L’attuale rilevazione ha previsto alcuni aggiornamenti metodologici e tecnici con l’obiettivo di:</a:t>
            </a:r>
          </a:p>
          <a:p>
            <a:pPr marL="180975" indent="-180975" algn="just">
              <a:buClr>
                <a:srgbClr val="4F81BD"/>
              </a:buClr>
              <a:buFont typeface="Arial"/>
              <a:buChar char="•"/>
              <a:tabLst>
                <a:tab pos="0" algn="l"/>
              </a:tabLst>
            </a:pPr>
            <a:r>
              <a:rPr lang="it-IT" sz="1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descrivere il fenomeno oggetto di studio con una maggiore articolazione nella sua componente dinamica,</a:t>
            </a:r>
          </a:p>
          <a:p>
            <a:pPr marL="180975" indent="-180975" algn="just">
              <a:buClr>
                <a:srgbClr val="4F81BD"/>
              </a:buClr>
              <a:buFont typeface="Arial"/>
              <a:buChar char="•"/>
              <a:tabLst>
                <a:tab pos="0" algn="l"/>
              </a:tabLst>
            </a:pPr>
            <a:r>
              <a:rPr lang="it-IT" sz="1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offrire delle stime sempre più accurate,</a:t>
            </a:r>
          </a:p>
          <a:p>
            <a:pPr marL="180975" indent="-180975" algn="just">
              <a:buClr>
                <a:srgbClr val="4F81BD"/>
              </a:buClr>
              <a:buFont typeface="Arial"/>
              <a:buChar char="•"/>
              <a:tabLst>
                <a:tab pos="0" algn="l"/>
              </a:tabLst>
            </a:pPr>
            <a:r>
              <a:rPr lang="it-IT" sz="1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migliorare la qualità ed i contributi informativi della ricerca.</a:t>
            </a:r>
          </a:p>
          <a:p>
            <a:pPr algn="just"/>
            <a:endParaRPr lang="it-IT" sz="1400" i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it-IT" sz="1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particolare lo sviluppo delle indagini ha interessato le seguenti aree: </a:t>
            </a:r>
          </a:p>
          <a:p>
            <a:pPr algn="just"/>
            <a:endParaRPr lang="it-IT" sz="14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82563" indent="-182563" algn="just">
              <a:buClr>
                <a:srgbClr val="4F81BD"/>
              </a:buClr>
              <a:buFont typeface="Wingdings 3"/>
              <a:buChar char="&quot;"/>
            </a:pPr>
            <a:r>
              <a:rPr lang="it-IT" sz="1300" b="1" dirty="0" smtClean="0">
                <a:solidFill>
                  <a:srgbClr val="4F81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approfondimento e focalizzazione sugli aspetti apicali del servizio </a:t>
            </a:r>
          </a:p>
          <a:p>
            <a:pPr marL="182563" indent="-182563" algn="just"/>
            <a:r>
              <a:rPr lang="it-IT" sz="12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L’esigenza di alimentare la serie storica ha dettato le condizioni per la definizione degli strumenti di rilevazione. In tal senso alcuni degli aspetti del servizio sottoposti a valutazione, le variabili  attitudinali considerate e molte domande sono state mantenute inalterate rispetto al passato. Il contributo innovativo nella definizione degli strumenti è stato valutato in un’ottica di approfondimento e riorganizzazione del questionario.</a:t>
            </a:r>
          </a:p>
          <a:p>
            <a:pPr algn="just"/>
            <a:endParaRPr lang="it-IT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82563" indent="-182563" algn="just">
              <a:buClr>
                <a:srgbClr val="4F81BD"/>
              </a:buClr>
              <a:buFont typeface="Wingdings 3"/>
              <a:buChar char="&quot;"/>
            </a:pPr>
            <a:r>
              <a:rPr lang="it-IT" sz="1300" b="1" dirty="0" smtClean="0">
                <a:solidFill>
                  <a:srgbClr val="4F81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 campione di clienti più aderente all’universo di riferimento</a:t>
            </a:r>
          </a:p>
          <a:p>
            <a:pPr marL="182563" indent="-182563" algn="just"/>
            <a:r>
              <a:rPr lang="it-IT" sz="1200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Al fine di costruire un campione sempre più rappresentativo dell’universo di riferimento, il disegno campionario è stato aggiornato e le numerosità sono state ampliate.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" cstate="print"/>
          <a:srcRect l="5445" t="21046" r="33928" b="12227"/>
          <a:stretch>
            <a:fillRect/>
          </a:stretch>
        </p:blipFill>
        <p:spPr bwMode="auto">
          <a:xfrm>
            <a:off x="1553452" y="1129772"/>
            <a:ext cx="5976824" cy="4480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Punti</a:t>
            </a:r>
            <a:r>
              <a:rPr lang="it-IT" spc="-300" dirty="0" smtClean="0"/>
              <a:t> </a:t>
            </a:r>
            <a:r>
              <a:rPr lang="it-IT" dirty="0" smtClean="0"/>
              <a:t>di</a:t>
            </a:r>
            <a:r>
              <a:rPr lang="it-IT" spc="-300" dirty="0" smtClean="0"/>
              <a:t> </a:t>
            </a:r>
            <a:r>
              <a:rPr lang="it-IT" dirty="0" smtClean="0"/>
              <a:t>forza</a:t>
            </a:r>
            <a:r>
              <a:rPr lang="it-IT" spc="-300" dirty="0" smtClean="0"/>
              <a:t> </a:t>
            </a:r>
            <a:r>
              <a:rPr lang="it-IT" dirty="0" smtClean="0"/>
              <a:t>e</a:t>
            </a:r>
            <a:r>
              <a:rPr lang="it-IT" spc="-300" dirty="0" smtClean="0"/>
              <a:t> </a:t>
            </a:r>
            <a:r>
              <a:rPr lang="it-IT" dirty="0" smtClean="0"/>
              <a:t>priorità</a:t>
            </a:r>
            <a:r>
              <a:rPr lang="it-IT" spc="-300" dirty="0" smtClean="0"/>
              <a:t> </a:t>
            </a:r>
            <a:r>
              <a:rPr lang="it-IT" dirty="0" smtClean="0"/>
              <a:t>di</a:t>
            </a:r>
            <a:r>
              <a:rPr lang="it-IT" spc="-300" dirty="0" smtClean="0"/>
              <a:t> </a:t>
            </a:r>
            <a:r>
              <a:rPr lang="it-IT" dirty="0" smtClean="0"/>
              <a:t>intervento</a:t>
            </a:r>
            <a:endParaRPr lang="it-IT" dirty="0"/>
          </a:p>
        </p:txBody>
      </p:sp>
      <p:cxnSp>
        <p:nvCxnSpPr>
          <p:cNvPr id="4" name="Connettore 1 3"/>
          <p:cNvCxnSpPr/>
          <p:nvPr/>
        </p:nvCxnSpPr>
        <p:spPr>
          <a:xfrm>
            <a:off x="6156176" y="-16626"/>
            <a:ext cx="0" cy="324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30"/>
          <p:cNvSpPr txBox="1">
            <a:spLocks noChangeArrowheads="1"/>
          </p:cNvSpPr>
          <p:nvPr/>
        </p:nvSpPr>
        <p:spPr bwMode="auto">
          <a:xfrm>
            <a:off x="1344505" y="1772816"/>
            <a:ext cx="3603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 dirty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+</a:t>
            </a: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1325455" y="4779986"/>
            <a:ext cx="3603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 dirty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-</a:t>
            </a: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2542380" y="6022478"/>
            <a:ext cx="5048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 dirty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-</a:t>
            </a:r>
          </a:p>
        </p:txBody>
      </p:sp>
      <p:sp>
        <p:nvSpPr>
          <p:cNvPr id="25" name="Text Box 33"/>
          <p:cNvSpPr txBox="1">
            <a:spLocks noChangeArrowheads="1"/>
          </p:cNvSpPr>
          <p:nvPr/>
        </p:nvSpPr>
        <p:spPr bwMode="auto">
          <a:xfrm>
            <a:off x="5904705" y="6022478"/>
            <a:ext cx="5032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 dirty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+</a:t>
            </a:r>
          </a:p>
        </p:txBody>
      </p:sp>
      <p:sp>
        <p:nvSpPr>
          <p:cNvPr id="29" name="Text Box 1039"/>
          <p:cNvSpPr txBox="1">
            <a:spLocks noChangeArrowheads="1"/>
          </p:cNvSpPr>
          <p:nvPr/>
        </p:nvSpPr>
        <p:spPr bwMode="auto">
          <a:xfrm rot="16200000">
            <a:off x="563505" y="3130634"/>
            <a:ext cx="18002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600"/>
              </a:spcBef>
              <a:spcAft>
                <a:spcPts val="0"/>
              </a:spcAft>
              <a:defRPr/>
            </a:pPr>
            <a:r>
              <a:rPr lang="it-IT" sz="1400" b="1" kern="0" dirty="0" smtClean="0">
                <a:solidFill>
                  <a:srgbClr val="333333"/>
                </a:solidFill>
              </a:rPr>
              <a:t>SODDISFAZIONE</a:t>
            </a:r>
            <a:endParaRPr lang="it-IT" sz="1400" b="1" kern="0" dirty="0">
              <a:solidFill>
                <a:srgbClr val="333333"/>
              </a:solidFill>
            </a:endParaRPr>
          </a:p>
          <a:p>
            <a:pPr algn="ctr" eaLnBrk="0" fontAlgn="auto" hangingPunct="0">
              <a:spcBef>
                <a:spcPts val="600"/>
              </a:spcBef>
              <a:spcAft>
                <a:spcPts val="0"/>
              </a:spcAft>
              <a:defRPr/>
            </a:pPr>
            <a:endParaRPr lang="it-IT" sz="1400" b="1" kern="0" dirty="0">
              <a:solidFill>
                <a:srgbClr val="333333"/>
              </a:solidFill>
            </a:endParaRPr>
          </a:p>
        </p:txBody>
      </p:sp>
      <p:sp>
        <p:nvSpPr>
          <p:cNvPr id="30" name="Line 1049"/>
          <p:cNvSpPr>
            <a:spLocks noChangeShapeType="1"/>
          </p:cNvSpPr>
          <p:nvPr/>
        </p:nvSpPr>
        <p:spPr bwMode="auto">
          <a:xfrm flipV="1">
            <a:off x="1515955" y="2324100"/>
            <a:ext cx="0" cy="220980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</p:spPr>
        <p:txBody>
          <a:bodyPr wrap="none"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31" name="Line 1050"/>
          <p:cNvSpPr>
            <a:spLocks noChangeShapeType="1"/>
          </p:cNvSpPr>
          <p:nvPr/>
        </p:nvSpPr>
        <p:spPr bwMode="auto">
          <a:xfrm flipV="1">
            <a:off x="3495104" y="6188544"/>
            <a:ext cx="2057400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32" name="Text Box 1038"/>
          <p:cNvSpPr txBox="1">
            <a:spLocks noChangeArrowheads="1"/>
          </p:cNvSpPr>
          <p:nvPr/>
        </p:nvSpPr>
        <p:spPr bwMode="auto">
          <a:xfrm>
            <a:off x="2148111" y="6177481"/>
            <a:ext cx="47513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kern="0" dirty="0" smtClean="0">
                <a:solidFill>
                  <a:srgbClr val="333333"/>
                </a:solidFill>
              </a:rPr>
              <a:t>IMPORTANZA</a:t>
            </a:r>
            <a:endParaRPr lang="it-IT" sz="1400" b="1" kern="0" dirty="0">
              <a:solidFill>
                <a:srgbClr val="000000"/>
              </a:solidFill>
            </a:endParaRPr>
          </a:p>
        </p:txBody>
      </p:sp>
      <p:sp>
        <p:nvSpPr>
          <p:cNvPr id="33" name="Text Box 2052"/>
          <p:cNvSpPr txBox="1">
            <a:spLocks noChangeArrowheads="1"/>
          </p:cNvSpPr>
          <p:nvPr/>
        </p:nvSpPr>
        <p:spPr bwMode="auto">
          <a:xfrm>
            <a:off x="4524248" y="790408"/>
            <a:ext cx="2862000" cy="468000"/>
          </a:xfrm>
          <a:prstGeom prst="rect">
            <a:avLst/>
          </a:prstGeom>
          <a:noFill/>
          <a:ln w="6350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marL="1588"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ASPETTI IMPORTANTI CON </a:t>
            </a:r>
          </a:p>
          <a:p>
            <a:pPr marL="1588"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PERFORMANCE BUONE  </a:t>
            </a:r>
            <a:r>
              <a:rPr lang="it-IT" sz="12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 </a:t>
            </a:r>
            <a:r>
              <a:rPr lang="it-IT" sz="1400" b="1" u="sng" kern="0" cap="all" dirty="0" smtClean="0">
                <a:solidFill>
                  <a:srgbClr val="009900"/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COMUNICARE</a:t>
            </a:r>
            <a:endParaRPr lang="it-IT" sz="1200" b="1" u="sng" kern="0" dirty="0">
              <a:solidFill>
                <a:srgbClr val="009900"/>
              </a:solidFill>
              <a:latin typeface="Calibri"/>
              <a:ea typeface="ＭＳ Ｐゴシック" pitchFamily="34" charset="-128"/>
              <a:cs typeface="Arial" charset="0"/>
            </a:endParaRPr>
          </a:p>
        </p:txBody>
      </p:sp>
      <p:sp>
        <p:nvSpPr>
          <p:cNvPr id="54" name="Rectangle 23"/>
          <p:cNvSpPr>
            <a:spLocks noChangeArrowheads="1"/>
          </p:cNvSpPr>
          <p:nvPr/>
        </p:nvSpPr>
        <p:spPr bwMode="auto">
          <a:xfrm>
            <a:off x="1665222" y="3431457"/>
            <a:ext cx="2160587" cy="2270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defTabSz="449263">
              <a:buClr>
                <a:srgbClr val="000000"/>
              </a:buClr>
              <a:buSzPct val="100000"/>
              <a:buFont typeface="Times" pitchFamily="18" charset="0"/>
              <a:buNone/>
              <a:defRPr/>
            </a:pPr>
            <a:r>
              <a:rPr lang="it-IT" sz="900" dirty="0">
                <a:solidFill>
                  <a:schemeClr val="tx1"/>
                </a:solidFill>
                <a:latin typeface="+mn-lt"/>
              </a:rPr>
              <a:t>Soddisfazione </a:t>
            </a:r>
            <a:r>
              <a:rPr lang="it-IT" sz="900" dirty="0" smtClean="0">
                <a:solidFill>
                  <a:schemeClr val="tx1"/>
                </a:solidFill>
                <a:latin typeface="+mn-lt"/>
              </a:rPr>
              <a:t>media: </a:t>
            </a:r>
            <a:r>
              <a:rPr lang="it-IT" sz="900" b="1" dirty="0" smtClean="0">
                <a:solidFill>
                  <a:schemeClr val="tx1"/>
                </a:solidFill>
                <a:latin typeface="+mn-lt"/>
              </a:rPr>
              <a:t>91,6%</a:t>
            </a:r>
            <a:endParaRPr lang="it-IT" sz="9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Rectangle 23"/>
          <p:cNvSpPr>
            <a:spLocks noChangeArrowheads="1"/>
          </p:cNvSpPr>
          <p:nvPr/>
        </p:nvSpPr>
        <p:spPr bwMode="auto">
          <a:xfrm rot="16200000">
            <a:off x="3853939" y="4784197"/>
            <a:ext cx="1506538" cy="1444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r" defTabSz="449263">
              <a:buClr>
                <a:srgbClr val="000000"/>
              </a:buClr>
              <a:buSzPct val="100000"/>
              <a:buFont typeface="Times" pitchFamily="18" charset="0"/>
              <a:buNone/>
              <a:defRPr/>
            </a:pPr>
            <a:r>
              <a:rPr lang="it-IT" sz="900" dirty="0">
                <a:solidFill>
                  <a:schemeClr val="tx1"/>
                </a:solidFill>
                <a:latin typeface="+mn-lt"/>
              </a:rPr>
              <a:t>Importanza </a:t>
            </a:r>
            <a:r>
              <a:rPr lang="it-IT" sz="900" dirty="0" smtClean="0">
                <a:solidFill>
                  <a:schemeClr val="tx1"/>
                </a:solidFill>
                <a:latin typeface="+mn-lt"/>
              </a:rPr>
              <a:t>media: </a:t>
            </a:r>
            <a:r>
              <a:rPr lang="it-IT" sz="900" b="1" dirty="0" smtClean="0">
                <a:solidFill>
                  <a:schemeClr val="tx1"/>
                </a:solidFill>
                <a:latin typeface="+mn-lt"/>
              </a:rPr>
              <a:t>14,3%</a:t>
            </a:r>
            <a:endParaRPr lang="it-IT" sz="9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xt Box 2052"/>
          <p:cNvSpPr txBox="1">
            <a:spLocks noChangeArrowheads="1"/>
          </p:cNvSpPr>
          <p:nvPr/>
        </p:nvSpPr>
        <p:spPr bwMode="auto">
          <a:xfrm>
            <a:off x="1648856" y="790408"/>
            <a:ext cx="2862000" cy="468000"/>
          </a:xfrm>
          <a:prstGeom prst="rect">
            <a:avLst/>
          </a:prstGeom>
          <a:noFill/>
          <a:ln w="63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square" lIns="0" rIns="0">
            <a:noAutofit/>
          </a:bodyPr>
          <a:lstStyle/>
          <a:p>
            <a:pPr marL="1588"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ASPETTI MENO IMPORTANTI</a:t>
            </a:r>
            <a:r>
              <a:rPr lang="it-IT" sz="1100" b="1" kern="0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 </a:t>
            </a: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CON PERFORMANCE BUONE</a:t>
            </a:r>
            <a:r>
              <a:rPr lang="it-IT" sz="12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 </a:t>
            </a:r>
            <a:r>
              <a:rPr lang="it-IT" sz="12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 </a:t>
            </a:r>
            <a:r>
              <a:rPr lang="it-IT" sz="1400" b="1" u="sng" kern="0" cap="all" dirty="0" smtClean="0">
                <a:solidFill>
                  <a:srgbClr val="FF9900"/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VALORIZZARE</a:t>
            </a:r>
            <a:endParaRPr lang="it-IT" sz="1400" b="1" u="sng" kern="0" dirty="0">
              <a:solidFill>
                <a:srgbClr val="FF9900"/>
              </a:solidFill>
              <a:latin typeface="Calibri"/>
              <a:ea typeface="ＭＳ Ｐゴシック" pitchFamily="34" charset="-128"/>
              <a:cs typeface="Arial" charset="0"/>
            </a:endParaRPr>
          </a:p>
        </p:txBody>
      </p:sp>
      <p:sp>
        <p:nvSpPr>
          <p:cNvPr id="38" name="Text Box 2052"/>
          <p:cNvSpPr txBox="1">
            <a:spLocks noChangeArrowheads="1"/>
          </p:cNvSpPr>
          <p:nvPr/>
        </p:nvSpPr>
        <p:spPr bwMode="auto">
          <a:xfrm>
            <a:off x="4524248" y="5613560"/>
            <a:ext cx="2862000" cy="468000"/>
          </a:xfrm>
          <a:prstGeom prst="rect">
            <a:avLst/>
          </a:prstGeom>
          <a:noFill/>
          <a:ln w="635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 marL="1588"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ASPETTI IMPORTANTI </a:t>
            </a: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ea typeface="ＭＳ Ｐゴシック" pitchFamily="34" charset="-128"/>
                <a:cs typeface="Arial" charset="0"/>
              </a:rPr>
              <a:t>CON </a:t>
            </a:r>
          </a:p>
          <a:p>
            <a:pPr marL="1588"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ea typeface="ＭＳ Ｐゴシック" pitchFamily="34" charset="-128"/>
                <a:cs typeface="Arial" charset="0"/>
              </a:rPr>
              <a:t>PERFORMANCE INFERIORI  </a:t>
            </a:r>
            <a:r>
              <a:rPr lang="it-IT" sz="12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 </a:t>
            </a:r>
            <a:r>
              <a:rPr lang="it-IT" sz="1400" b="1" u="sng" kern="0" cap="all" dirty="0" smtClean="0">
                <a:solidFill>
                  <a:srgbClr val="0070C0"/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INVESTIRE</a:t>
            </a:r>
            <a:endParaRPr lang="it-IT" sz="1200" b="1" u="sng" kern="0" dirty="0">
              <a:solidFill>
                <a:srgbClr val="0070C0"/>
              </a:solidFill>
              <a:latin typeface="Calibri"/>
              <a:ea typeface="ＭＳ Ｐゴシック" pitchFamily="34" charset="-128"/>
              <a:cs typeface="Arial" charset="0"/>
            </a:endParaRPr>
          </a:p>
        </p:txBody>
      </p:sp>
      <p:sp>
        <p:nvSpPr>
          <p:cNvPr id="39" name="Text Box 2052"/>
          <p:cNvSpPr txBox="1">
            <a:spLocks noChangeArrowheads="1"/>
          </p:cNvSpPr>
          <p:nvPr/>
        </p:nvSpPr>
        <p:spPr bwMode="auto">
          <a:xfrm>
            <a:off x="1648856" y="5613560"/>
            <a:ext cx="2862000" cy="468000"/>
          </a:xfrm>
          <a:prstGeom prst="rect">
            <a:avLst/>
          </a:prstGeom>
          <a:noFill/>
          <a:ln w="63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lIns="0" rIns="0">
            <a:noAutofit/>
          </a:bodyPr>
          <a:lstStyle/>
          <a:p>
            <a:pPr marL="1588"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it-IT" sz="11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</a:rPr>
              <a:t>ASPETTI MENO IMPORTANTI CON  PERFORMANCE INFERIORI </a:t>
            </a:r>
            <a:r>
              <a:rPr lang="it-IT" sz="1200" b="1" kern="0" cap="all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 </a:t>
            </a:r>
            <a:r>
              <a:rPr lang="it-IT" sz="1400" b="1" u="sng" kern="0" cap="all" dirty="0" smtClean="0">
                <a:solidFill>
                  <a:srgbClr val="FF0000"/>
                </a:solidFill>
                <a:latin typeface="Calibri"/>
                <a:ea typeface="ＭＳ Ｐゴシック" pitchFamily="34" charset="-128"/>
                <a:cs typeface="Arial" charset="0"/>
                <a:sym typeface="Wingdings" pitchFamily="2" charset="2"/>
              </a:rPr>
              <a:t>CONTROLLARE</a:t>
            </a:r>
            <a:endParaRPr lang="it-IT" sz="1200" b="1" u="sng" kern="0" dirty="0">
              <a:solidFill>
                <a:srgbClr val="FF0000"/>
              </a:solidFill>
              <a:latin typeface="Calibri"/>
              <a:ea typeface="ＭＳ Ｐゴシック" pitchFamily="34" charset="-128"/>
              <a:cs typeface="Arial" charset="0"/>
            </a:endParaRPr>
          </a:p>
        </p:txBody>
      </p:sp>
      <p:sp>
        <p:nvSpPr>
          <p:cNvPr id="20" name="Text Box 119"/>
          <p:cNvSpPr txBox="1">
            <a:spLocks noChangeArrowheads="1"/>
          </p:cNvSpPr>
          <p:nvPr/>
        </p:nvSpPr>
        <p:spPr bwMode="auto">
          <a:xfrm>
            <a:off x="6193459" y="0"/>
            <a:ext cx="1914236" cy="301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ahoma" pitchFamily="34" charset="0"/>
              </a:rPr>
              <a:t>Sportello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Text Box 119"/>
          <p:cNvSpPr txBox="1">
            <a:spLocks noChangeArrowheads="1"/>
          </p:cNvSpPr>
          <p:nvPr/>
        </p:nvSpPr>
        <p:spPr bwMode="auto">
          <a:xfrm>
            <a:off x="467544" y="468411"/>
            <a:ext cx="8676456" cy="4340508"/>
          </a:xfrm>
          <a:prstGeom prst="foldedCorner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endParaRPr lang="it-IT" sz="1100" b="1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it-IT" sz="3000" dirty="0" smtClean="0">
                <a:solidFill>
                  <a:srgbClr val="39527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Altri temi generali</a:t>
            </a:r>
          </a:p>
          <a:p>
            <a:pPr marL="355600" indent="-35560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Protagonisti del servizio idrico </a:t>
            </a:r>
          </a:p>
          <a:p>
            <a:pPr marL="355600" indent="-35560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Aspettative</a:t>
            </a:r>
          </a:p>
          <a:p>
            <a:pPr marL="355600" indent="-35560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Acqua dal rubinetto</a:t>
            </a:r>
          </a:p>
          <a:p>
            <a:pPr marL="355600" indent="-35560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Case dell’Acqua</a:t>
            </a:r>
          </a:p>
          <a:p>
            <a:pPr marL="355600" indent="-35560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Comunicazioni</a:t>
            </a:r>
          </a:p>
          <a:p>
            <a:pPr>
              <a:lnSpc>
                <a:spcPct val="120000"/>
              </a:lnSpc>
              <a:defRPr/>
            </a:pPr>
            <a:r>
              <a:rPr lang="it-IT" sz="30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7" name="Text Box 119"/>
          <p:cNvSpPr txBox="1">
            <a:spLocks noChangeArrowheads="1"/>
          </p:cNvSpPr>
          <p:nvPr/>
        </p:nvSpPr>
        <p:spPr bwMode="auto">
          <a:xfrm>
            <a:off x="5436616" y="3062305"/>
            <a:ext cx="4680000" cy="1208665"/>
          </a:xfrm>
          <a:prstGeom prst="foldedCorner">
            <a:avLst>
              <a:gd name="adj" fmla="val 0"/>
            </a:avLst>
          </a:prstGeom>
          <a:noFill/>
          <a:ln w="9525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endParaRPr lang="it-IT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it-IT" sz="1600" b="1" u="sng" cap="small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SEZIONE OPEN</a:t>
            </a:r>
          </a:p>
          <a:p>
            <a:pPr marL="355600" indent="-355600">
              <a:lnSpc>
                <a:spcPct val="120000"/>
              </a:lnSpc>
              <a:spcBef>
                <a:spcPts val="1200"/>
              </a:spcBef>
              <a:defRPr/>
            </a:pPr>
            <a:r>
              <a:rPr lang="it-IT" dirty="0" smtClean="0">
                <a:solidFill>
                  <a:srgbClr val="39527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rivolta all’utenza generale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68" name="Object 8"/>
          <p:cNvGraphicFramePr>
            <a:graphicFrameLocks noChangeAspect="1"/>
          </p:cNvGraphicFramePr>
          <p:nvPr/>
        </p:nvGraphicFramePr>
        <p:xfrm>
          <a:off x="1351757" y="4725144"/>
          <a:ext cx="6440487" cy="1303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1" name="Worksheet" r:id="rId3" imgW="6495930" imgH="1314450" progId="Excel.Sheet.8">
                  <p:link updateAutomatic="1"/>
                </p:oleObj>
              </mc:Choice>
              <mc:Fallback>
                <p:oleObj name="Worksheet" r:id="rId3" imgW="6495930" imgH="1314450" progId="Excel.Sheet.8">
                  <p:link updateAutomatic="1"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1757" y="4725144"/>
                        <a:ext cx="6440487" cy="1303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96279" y="982469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Sa indicarmi il nome dell’azienda o ente che eroga l’acqua potabile nel suo Comune?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 (risposta spontanea)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%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92161" name="Object 1"/>
          <p:cNvGraphicFramePr>
            <a:graphicFrameLocks noChangeAspect="1"/>
          </p:cNvGraphicFramePr>
          <p:nvPr/>
        </p:nvGraphicFramePr>
        <p:xfrm>
          <a:off x="-1707977" y="1595793"/>
          <a:ext cx="7504113" cy="491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2" name="Grafico" r:id="rId5" imgW="9382230" imgH="6153060" progId="Excel.Chart.8">
                  <p:link updateAutomatic="1"/>
                </p:oleObj>
              </mc:Choice>
              <mc:Fallback>
                <p:oleObj name="Grafico" r:id="rId5" imgW="9382230" imgH="6153060" progId="Excel.Chart.8">
                  <p:link updateAutomatic="1"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707977" y="1595793"/>
                        <a:ext cx="7504113" cy="491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Connettore 1 11"/>
          <p:cNvCxnSpPr/>
          <p:nvPr/>
        </p:nvCxnSpPr>
        <p:spPr>
          <a:xfrm>
            <a:off x="5599345" y="4981072"/>
            <a:ext cx="90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6755327" y="4981072"/>
            <a:ext cx="90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 bwMode="auto">
          <a:xfrm>
            <a:off x="360040" y="1812822"/>
            <a:ext cx="1662704" cy="431776"/>
          </a:xfrm>
          <a:prstGeom prst="rect">
            <a:avLst/>
          </a:prstGeom>
          <a:solidFill>
            <a:schemeClr val="bg1"/>
          </a:solidFill>
        </p:spPr>
        <p:txBody>
          <a:bodyPr wrap="square" lIns="396000" tIns="18000" rIns="108000" bIns="18000" anchor="ctr">
            <a:noAutofit/>
          </a:bodyPr>
          <a:lstStyle/>
          <a:p>
            <a:pPr algn="ctr" fontAlgn="auto">
              <a:lnSpc>
                <a:spcPts val="14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it-IT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Acquedotto del Fiora</a:t>
            </a:r>
            <a:endParaRPr lang="it-IT" sz="11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9" name="CasellaDiTesto 14"/>
          <p:cNvSpPr txBox="1">
            <a:spLocks noChangeArrowheads="1"/>
          </p:cNvSpPr>
          <p:nvPr/>
        </p:nvSpPr>
        <p:spPr bwMode="auto">
          <a:xfrm>
            <a:off x="4427984" y="2866291"/>
            <a:ext cx="4284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b="1" dirty="0" smtClean="0">
                <a:solidFill>
                  <a:srgbClr val="003366"/>
                </a:solidFill>
                <a:latin typeface="+mj-lt"/>
                <a:ea typeface="Verdana" pitchFamily="34" charset="0"/>
                <a:cs typeface="Verdana" pitchFamily="34" charset="0"/>
              </a:rPr>
              <a:t>Il</a:t>
            </a:r>
            <a:r>
              <a:rPr lang="it-IT" sz="3200" b="1" dirty="0" smtClean="0">
                <a:solidFill>
                  <a:srgbClr val="003366"/>
                </a:solidFill>
                <a:latin typeface="+mj-lt"/>
              </a:rPr>
              <a:t> 75,1%</a:t>
            </a:r>
            <a:r>
              <a:rPr lang="it-IT" sz="2800" b="1" dirty="0" smtClean="0">
                <a:solidFill>
                  <a:srgbClr val="003366"/>
                </a:solidFill>
                <a:latin typeface="+mj-lt"/>
              </a:rPr>
              <a:t> </a:t>
            </a:r>
            <a:r>
              <a:rPr lang="it-IT" b="1" dirty="0" smtClean="0">
                <a:solidFill>
                  <a:srgbClr val="003366"/>
                </a:solidFill>
                <a:latin typeface="+mj-lt"/>
              </a:rPr>
              <a:t>del campione </a:t>
            </a:r>
          </a:p>
          <a:p>
            <a:pPr algn="ctr">
              <a:defRPr/>
            </a:pPr>
            <a:r>
              <a:rPr lang="it-IT" b="1" dirty="0" smtClean="0">
                <a:solidFill>
                  <a:srgbClr val="003366"/>
                </a:solidFill>
                <a:latin typeface="+mj-lt"/>
              </a:rPr>
              <a:t>sa che Acquedotto del Fiora gestisce anche il servizio di fognatura e depurazione</a:t>
            </a:r>
            <a:endParaRPr lang="it-IT" b="1" dirty="0">
              <a:solidFill>
                <a:srgbClr val="003366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Titolo 1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</p:spPr>
        <p:txBody>
          <a:bodyPr/>
          <a:lstStyle/>
          <a:p>
            <a:r>
              <a:rPr lang="it-IT" dirty="0"/>
              <a:t>Conoscenza </a:t>
            </a:r>
            <a:r>
              <a:rPr lang="it-IT" dirty="0" smtClean="0"/>
              <a:t>protagonisti servizio idrico</a:t>
            </a:r>
            <a:endParaRPr lang="it-IT" dirty="0"/>
          </a:p>
        </p:txBody>
      </p:sp>
      <p:sp>
        <p:nvSpPr>
          <p:cNvPr id="17" name="Rettangolo arrotondato 16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tangolo 23"/>
          <p:cNvSpPr/>
          <p:nvPr/>
        </p:nvSpPr>
        <p:spPr>
          <a:xfrm>
            <a:off x="324000" y="1454398"/>
            <a:ext cx="8496000" cy="45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Aspetti da migliorare</a:t>
            </a:r>
            <a:endParaRPr lang="it-IT" dirty="0"/>
          </a:p>
        </p:txBody>
      </p:sp>
      <p:cxnSp>
        <p:nvCxnSpPr>
          <p:cNvPr id="7" name="Connettore 1 6"/>
          <p:cNvCxnSpPr/>
          <p:nvPr/>
        </p:nvCxnSpPr>
        <p:spPr>
          <a:xfrm>
            <a:off x="504032" y="2132050"/>
            <a:ext cx="8135937" cy="0"/>
          </a:xfrm>
          <a:prstGeom prst="line">
            <a:avLst/>
          </a:prstGeom>
          <a:ln w="12700">
            <a:solidFill>
              <a:srgbClr val="C81A50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504032" y="3737254"/>
            <a:ext cx="8135937" cy="0"/>
          </a:xfrm>
          <a:prstGeom prst="line">
            <a:avLst/>
          </a:prstGeom>
          <a:ln w="12700">
            <a:solidFill>
              <a:srgbClr val="C81A50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504032" y="4694758"/>
            <a:ext cx="8135937" cy="0"/>
          </a:xfrm>
          <a:prstGeom prst="line">
            <a:avLst/>
          </a:prstGeom>
          <a:ln w="12700">
            <a:solidFill>
              <a:srgbClr val="C81A50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504032" y="5636320"/>
            <a:ext cx="8135937" cy="0"/>
          </a:xfrm>
          <a:prstGeom prst="line">
            <a:avLst/>
          </a:prstGeom>
          <a:ln w="12700">
            <a:solidFill>
              <a:srgbClr val="C81A50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35496" y="1504634"/>
            <a:ext cx="208915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CARATTERISTICHE DELL’ACQUA</a:t>
            </a:r>
            <a:endParaRPr lang="it-IT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algn="ctr">
              <a:defRPr/>
            </a:pPr>
            <a:r>
              <a:rPr lang="it-IT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29,8%</a:t>
            </a:r>
            <a:endParaRPr lang="it-IT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68090" y="1124744"/>
            <a:ext cx="1223962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AREA (NET)</a:t>
            </a:r>
          </a:p>
        </p:txBody>
      </p:sp>
      <p:sp>
        <p:nvSpPr>
          <p:cNvPr id="14" name="Freccia in giù 13"/>
          <p:cNvSpPr/>
          <p:nvPr/>
        </p:nvSpPr>
        <p:spPr>
          <a:xfrm>
            <a:off x="972915" y="1413669"/>
            <a:ext cx="142875" cy="71437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1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5496" y="4982790"/>
            <a:ext cx="20891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2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GESTIONE </a:t>
            </a:r>
            <a:r>
              <a:rPr lang="it-IT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DEI TEMPI</a:t>
            </a:r>
            <a:endParaRPr lang="it-IT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algn="ctr">
              <a:defRPr/>
            </a:pPr>
            <a:r>
              <a:rPr lang="it-IT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12,0%</a:t>
            </a:r>
            <a:endParaRPr lang="it-IT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5496" y="2707109"/>
            <a:ext cx="20891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BOLLETTE</a:t>
            </a:r>
            <a:endParaRPr lang="it-IT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algn="ctr">
              <a:defRPr/>
            </a:pPr>
            <a:r>
              <a:rPr lang="it-IT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29,2%</a:t>
            </a:r>
            <a:endParaRPr lang="it-IT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5496" y="4017069"/>
            <a:ext cx="20891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ASPETTI TECNICI</a:t>
            </a:r>
            <a:endParaRPr lang="it-IT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algn="ctr">
              <a:defRPr/>
            </a:pPr>
            <a:r>
              <a:rPr lang="it-IT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18,</a:t>
            </a:r>
            <a:r>
              <a:rPr lang="it-IT" sz="1200" b="1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it-IT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%</a:t>
            </a:r>
            <a:endParaRPr lang="it-IT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97284" name="Object 4"/>
          <p:cNvGraphicFramePr>
            <a:graphicFrameLocks noChangeAspect="1"/>
          </p:cNvGraphicFramePr>
          <p:nvPr/>
        </p:nvGraphicFramePr>
        <p:xfrm>
          <a:off x="971550" y="1454944"/>
          <a:ext cx="7504113" cy="491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6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454944"/>
                        <a:ext cx="7504113" cy="491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CasellaDiTesto 22"/>
          <p:cNvSpPr txBox="1"/>
          <p:nvPr/>
        </p:nvSpPr>
        <p:spPr>
          <a:xfrm>
            <a:off x="503548" y="87840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Quali aspetti del servizio idrico fornito ritiene che debbano essere migliorati?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 (risposta multipla)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%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ttangolo arrotondato 18"/>
          <p:cNvSpPr/>
          <p:nvPr/>
        </p:nvSpPr>
        <p:spPr>
          <a:xfrm>
            <a:off x="6516216" y="3331835"/>
            <a:ext cx="1944216" cy="81724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C81A50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>
            <a:spAutoFit/>
          </a:bodyPr>
          <a:lstStyle/>
          <a:p>
            <a:pPr lvl="0" algn="ctr"/>
            <a:r>
              <a:rPr lang="it-IT" sz="1400" b="1" cap="all" dirty="0" smtClean="0">
                <a:solidFill>
                  <a:srgbClr val="C81A50"/>
                </a:solidFill>
                <a:latin typeface="+mj-lt"/>
              </a:rPr>
              <a:t>IL 76,2% DEGLI UTENTI SOLLECITA </a:t>
            </a:r>
          </a:p>
          <a:p>
            <a:pPr lvl="0" algn="ctr"/>
            <a:r>
              <a:rPr lang="it-IT" sz="1400" b="1" cap="all" dirty="0" smtClean="0">
                <a:solidFill>
                  <a:srgbClr val="C81A50"/>
                </a:solidFill>
                <a:latin typeface="+mj-lt"/>
              </a:rPr>
              <a:t>UN MIGLIORAMENTO</a:t>
            </a:r>
          </a:p>
        </p:txBody>
      </p:sp>
      <p:sp>
        <p:nvSpPr>
          <p:cNvPr id="20" name="Rettangolo arrotondato 19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334" name="Object 6"/>
          <p:cNvGraphicFramePr>
            <a:graphicFrameLocks noChangeAspect="1"/>
          </p:cNvGraphicFramePr>
          <p:nvPr/>
        </p:nvGraphicFramePr>
        <p:xfrm>
          <a:off x="-1332656" y="1029618"/>
          <a:ext cx="7507288" cy="491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02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332656" y="1029618"/>
                        <a:ext cx="7507288" cy="4919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9337" name="Picture 9" descr="http://www.nuok.it/wp-content/uploads/2010/01/tapwater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AFBFD"/>
              </a:clrFrom>
              <a:clrTo>
                <a:srgbClr val="FAFB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744115" y="64265"/>
            <a:ext cx="576064" cy="628431"/>
          </a:xfrm>
          <a:prstGeom prst="rect">
            <a:avLst/>
          </a:prstGeom>
          <a:noFill/>
        </p:spPr>
      </p:pic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Utilizzo dell’acqua potabile</a:t>
            </a:r>
          </a:p>
        </p:txBody>
      </p:sp>
      <p:sp>
        <p:nvSpPr>
          <p:cNvPr id="30" name="CasellaDiTesto 29"/>
          <p:cNvSpPr txBox="1"/>
          <p:nvPr/>
        </p:nvSpPr>
        <p:spPr bwMode="auto">
          <a:xfrm>
            <a:off x="59854" y="1967046"/>
            <a:ext cx="1584326" cy="4538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ts val="14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Sì, </a:t>
            </a:r>
          </a:p>
          <a:p>
            <a:pPr algn="ctr" fontAlgn="auto">
              <a:lnSpc>
                <a:spcPts val="1400"/>
              </a:lnSpc>
              <a:spcAft>
                <a:spcPts val="0"/>
              </a:spcAft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qualche volta</a:t>
            </a:r>
            <a:endParaRPr lang="it-IT" sz="1400" dirty="0">
              <a:solidFill>
                <a:prstClr val="black">
                  <a:lumMod val="50000"/>
                  <a:lumOff val="50000"/>
                </a:prstClr>
              </a:solidFill>
              <a:latin typeface="Arial Black" pitchFamily="34" charset="0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0" y="980728"/>
            <a:ext cx="5004048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Beve l’acqua del rubinetto regolarmente, qualche volta o non la beve mai?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%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4644008" y="1589843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Perché non beve mai l'acqua del rubinetto?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 (risposta multipla)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%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99335" name="Object 7"/>
          <p:cNvGraphicFramePr>
            <a:graphicFrameLocks noChangeAspect="1"/>
          </p:cNvGraphicFramePr>
          <p:nvPr/>
        </p:nvGraphicFramePr>
        <p:xfrm>
          <a:off x="2612503" y="2073955"/>
          <a:ext cx="7504113" cy="491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03" name="Grafico" r:id="rId6" imgW="9382230" imgH="6153060" progId="Excel.Chart.8">
                  <p:link updateAutomatic="1"/>
                </p:oleObj>
              </mc:Choice>
              <mc:Fallback>
                <p:oleObj name="Grafico" r:id="rId6" imgW="9382230" imgH="6153060" progId="Excel.Chart.8">
                  <p:link updateAutomatic="1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2503" y="2073955"/>
                        <a:ext cx="7504113" cy="491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CasellaDiTesto 35"/>
          <p:cNvSpPr txBox="1"/>
          <p:nvPr/>
        </p:nvSpPr>
        <p:spPr bwMode="auto">
          <a:xfrm>
            <a:off x="59854" y="2523575"/>
            <a:ext cx="1584326" cy="281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ts val="14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No, mai</a:t>
            </a:r>
            <a:endParaRPr lang="it-IT" sz="1400" dirty="0">
              <a:solidFill>
                <a:prstClr val="black">
                  <a:lumMod val="50000"/>
                  <a:lumOff val="50000"/>
                </a:prstClr>
              </a:solidFill>
              <a:latin typeface="Arial Black" pitchFamily="34" charset="0"/>
            </a:endParaRPr>
          </a:p>
        </p:txBody>
      </p:sp>
      <p:cxnSp>
        <p:nvCxnSpPr>
          <p:cNvPr id="41" name="Forma 40"/>
          <p:cNvCxnSpPr/>
          <p:nvPr/>
        </p:nvCxnSpPr>
        <p:spPr>
          <a:xfrm flipV="1">
            <a:off x="3203848" y="1700809"/>
            <a:ext cx="1440160" cy="936103"/>
          </a:xfrm>
          <a:prstGeom prst="bentConnector3">
            <a:avLst>
              <a:gd name="adj1" fmla="val 32406"/>
            </a:avLst>
          </a:prstGeom>
          <a:ln>
            <a:solidFill>
              <a:srgbClr val="002060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 bwMode="auto">
          <a:xfrm>
            <a:off x="59854" y="1484784"/>
            <a:ext cx="1584326" cy="4539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Sì, regolarmente</a:t>
            </a:r>
            <a:endParaRPr lang="it-IT" sz="1400" dirty="0">
              <a:solidFill>
                <a:prstClr val="black">
                  <a:lumMod val="50000"/>
                  <a:lumOff val="50000"/>
                </a:prstClr>
              </a:solidFill>
              <a:latin typeface="Arial Black" pitchFamily="34" charset="0"/>
            </a:endParaRPr>
          </a:p>
        </p:txBody>
      </p:sp>
      <p:sp>
        <p:nvSpPr>
          <p:cNvPr id="34" name="CasellaDiTesto 14"/>
          <p:cNvSpPr txBox="1">
            <a:spLocks noChangeArrowheads="1"/>
          </p:cNvSpPr>
          <p:nvPr/>
        </p:nvSpPr>
        <p:spPr bwMode="auto">
          <a:xfrm>
            <a:off x="7556" y="3237364"/>
            <a:ext cx="3888432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b="1" dirty="0" smtClean="0">
                <a:solidFill>
                  <a:srgbClr val="003366"/>
                </a:solidFill>
                <a:latin typeface="+mj-lt"/>
                <a:ea typeface="Verdana" pitchFamily="34" charset="0"/>
                <a:cs typeface="Verdana" pitchFamily="34" charset="0"/>
              </a:rPr>
              <a:t>L’</a:t>
            </a:r>
            <a:r>
              <a:rPr lang="it-IT" sz="3200" b="1" dirty="0" smtClean="0">
                <a:solidFill>
                  <a:srgbClr val="003366"/>
                </a:solidFill>
                <a:latin typeface="+mj-lt"/>
              </a:rPr>
              <a:t> 80,6%</a:t>
            </a:r>
            <a:r>
              <a:rPr lang="it-IT" sz="2800" b="1" dirty="0" smtClean="0">
                <a:solidFill>
                  <a:srgbClr val="003366"/>
                </a:solidFill>
                <a:latin typeface="+mj-lt"/>
              </a:rPr>
              <a:t> </a:t>
            </a:r>
            <a:r>
              <a:rPr lang="it-IT" b="1" dirty="0" smtClean="0">
                <a:solidFill>
                  <a:srgbClr val="003366"/>
                </a:solidFill>
                <a:latin typeface="+mj-lt"/>
              </a:rPr>
              <a:t>del campione </a:t>
            </a:r>
          </a:p>
          <a:p>
            <a:pPr algn="ctr">
              <a:defRPr/>
            </a:pPr>
            <a:r>
              <a:rPr lang="it-IT" b="1" dirty="0" smtClean="0">
                <a:solidFill>
                  <a:srgbClr val="003366"/>
                </a:solidFill>
                <a:latin typeface="+mj-lt"/>
              </a:rPr>
              <a:t>sa che l’acqua erogata dal pubblico acquedotto è regolarmente controllata dall’azienda sanitaria locale</a:t>
            </a:r>
            <a:endParaRPr lang="it-IT" b="1" dirty="0">
              <a:solidFill>
                <a:srgbClr val="003366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Rettangolo arrotondato 14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Utilizzo dell’acqua potabile</a:t>
            </a:r>
            <a:endParaRPr lang="it-IT" dirty="0"/>
          </a:p>
        </p:txBody>
      </p:sp>
      <p:graphicFrame>
        <p:nvGraphicFramePr>
          <p:cNvPr id="91138" name="Object 2"/>
          <p:cNvGraphicFramePr>
            <a:graphicFrameLocks noChangeAspect="1"/>
          </p:cNvGraphicFramePr>
          <p:nvPr/>
        </p:nvGraphicFramePr>
        <p:xfrm>
          <a:off x="115888" y="981075"/>
          <a:ext cx="8912225" cy="583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76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8" y="981075"/>
                        <a:ext cx="8912225" cy="583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1512000" y="878400"/>
            <a:ext cx="6120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Beve l’acqua del rubinetto regolarmente, qualche volta o non la beve mai?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%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9" descr="http://www.nuok.it/wp-content/uploads/2010/01/tapwater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AFBFD"/>
              </a:clrFrom>
              <a:clrTo>
                <a:srgbClr val="FAFB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012160" y="64265"/>
            <a:ext cx="576064" cy="628431"/>
          </a:xfrm>
          <a:prstGeom prst="rect">
            <a:avLst/>
          </a:prstGeom>
          <a:noFill/>
        </p:spPr>
      </p:pic>
      <p:sp>
        <p:nvSpPr>
          <p:cNvPr id="8" name="Rettangolo arrotondato 7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nettore 4 21"/>
          <p:cNvCxnSpPr/>
          <p:nvPr/>
        </p:nvCxnSpPr>
        <p:spPr>
          <a:xfrm flipV="1">
            <a:off x="3995936" y="2456892"/>
            <a:ext cx="12700" cy="1651073"/>
          </a:xfrm>
          <a:prstGeom prst="bentConnector3">
            <a:avLst>
              <a:gd name="adj1" fmla="val 37366272"/>
            </a:avLst>
          </a:prstGeom>
          <a:ln>
            <a:solidFill>
              <a:srgbClr val="00206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Utilizzo Case dell’Acqua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384519" y="1351801"/>
            <a:ext cx="4968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“Le è mai capitato di rifornirsi d’acqua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presso le Case dell’Acqua?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</a:t>
            </a:r>
          </a:p>
        </p:txBody>
      </p:sp>
      <p:pic>
        <p:nvPicPr>
          <p:cNvPr id="18" name="Picture 18" descr="http://www.antoniolauria.it/wp-content/uploads/2013/03/casa_acqua_grosse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75466"/>
            <a:ext cx="792088" cy="583948"/>
          </a:xfrm>
          <a:prstGeom prst="rect">
            <a:avLst/>
          </a:prstGeom>
          <a:noFill/>
        </p:spPr>
      </p:pic>
      <p:sp>
        <p:nvSpPr>
          <p:cNvPr id="21" name="CasellaDiTesto 14"/>
          <p:cNvSpPr txBox="1">
            <a:spLocks noChangeArrowheads="1"/>
          </p:cNvSpPr>
          <p:nvPr/>
        </p:nvSpPr>
        <p:spPr bwMode="auto">
          <a:xfrm>
            <a:off x="4832092" y="2575921"/>
            <a:ext cx="36720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b="1" dirty="0" smtClean="0">
                <a:solidFill>
                  <a:srgbClr val="003366"/>
                </a:solidFill>
                <a:latin typeface="+mj-lt"/>
                <a:ea typeface="Verdana" pitchFamily="34" charset="0"/>
                <a:cs typeface="Verdana" pitchFamily="34" charset="0"/>
              </a:rPr>
              <a:t>Al </a:t>
            </a:r>
            <a:r>
              <a:rPr lang="it-IT" sz="3200" b="1" dirty="0" smtClean="0">
                <a:solidFill>
                  <a:srgbClr val="003366"/>
                </a:solidFill>
                <a:latin typeface="+mj-lt"/>
              </a:rPr>
              <a:t>90,9%</a:t>
            </a:r>
            <a:r>
              <a:rPr lang="it-IT" sz="2800" b="1" dirty="0" smtClean="0">
                <a:solidFill>
                  <a:srgbClr val="003366"/>
                </a:solidFill>
                <a:latin typeface="+mj-lt"/>
              </a:rPr>
              <a:t> </a:t>
            </a:r>
            <a:r>
              <a:rPr lang="it-IT" b="1" dirty="0" smtClean="0">
                <a:solidFill>
                  <a:srgbClr val="003366"/>
                </a:solidFill>
                <a:latin typeface="+mj-lt"/>
              </a:rPr>
              <a:t>degli utilizzatori </a:t>
            </a:r>
          </a:p>
          <a:p>
            <a:pPr algn="ctr">
              <a:defRPr/>
            </a:pPr>
            <a:r>
              <a:rPr lang="it-IT" b="1" dirty="0" smtClean="0">
                <a:solidFill>
                  <a:srgbClr val="003366"/>
                </a:solidFill>
                <a:latin typeface="+mj-lt"/>
              </a:rPr>
              <a:t>piace la QUALITÀ dell’acqua </a:t>
            </a:r>
          </a:p>
          <a:p>
            <a:pPr algn="ctr">
              <a:defRPr/>
            </a:pPr>
            <a:r>
              <a:rPr lang="it-IT" b="1" dirty="0" smtClean="0">
                <a:solidFill>
                  <a:srgbClr val="003366"/>
                </a:solidFill>
                <a:latin typeface="+mj-lt"/>
              </a:rPr>
              <a:t>(sapore, odore, purezza, limpidezza) erogata presso le Case dell’Acqua</a:t>
            </a:r>
            <a:endParaRPr lang="it-IT" b="1" dirty="0">
              <a:solidFill>
                <a:srgbClr val="003366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42344" name="Object 8"/>
          <p:cNvGraphicFramePr>
            <a:graphicFrameLocks noChangeAspect="1"/>
          </p:cNvGraphicFramePr>
          <p:nvPr/>
        </p:nvGraphicFramePr>
        <p:xfrm>
          <a:off x="-984717" y="908050"/>
          <a:ext cx="7504113" cy="491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6" name="Grafico" r:id="rId4" imgW="9382230" imgH="6153060" progId="Excel.Chart.8">
                  <p:link updateAutomatic="1"/>
                </p:oleObj>
              </mc:Choice>
              <mc:Fallback>
                <p:oleObj name="Grafico" r:id="rId4" imgW="9382230" imgH="6153060" progId="Excel.Chart.8">
                  <p:link updateAutomatic="1"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84717" y="908050"/>
                        <a:ext cx="7504113" cy="491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ttangolo arrotondato 9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Comunicazione da parte dell’azienda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35496" y="1196752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Lei ricorda di aver visto o sentito alcuni messaggi di comunicazione forniti da Acquedotto del Fiora?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4644008" y="836712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Quali messaggi di comunicazione ricorda di aver visto o sentito?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 (risposta multipla)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%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40293" name="Object 5"/>
          <p:cNvGraphicFramePr>
            <a:graphicFrameLocks noChangeAspect="1"/>
          </p:cNvGraphicFramePr>
          <p:nvPr/>
        </p:nvGraphicFramePr>
        <p:xfrm>
          <a:off x="827584" y="2670758"/>
          <a:ext cx="7504113" cy="491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01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670758"/>
                        <a:ext cx="7504113" cy="491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CasellaDiTesto 27"/>
          <p:cNvSpPr txBox="1"/>
          <p:nvPr/>
        </p:nvSpPr>
        <p:spPr>
          <a:xfrm>
            <a:off x="2555776" y="4366845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Dove ha visto o sentito questi messaggi di comunicazione?”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(risposta multipla)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%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8" name="Connettore 4 37"/>
          <p:cNvCxnSpPr/>
          <p:nvPr/>
        </p:nvCxnSpPr>
        <p:spPr>
          <a:xfrm rot="10800000" flipV="1">
            <a:off x="2880000" y="1016732"/>
            <a:ext cx="1692000" cy="1548172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prstDash val="sysDot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4 40"/>
          <p:cNvCxnSpPr/>
          <p:nvPr/>
        </p:nvCxnSpPr>
        <p:spPr>
          <a:xfrm rot="16200000" flipH="1">
            <a:off x="3059832" y="2708920"/>
            <a:ext cx="1224136" cy="1800200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0295" name="Object 7"/>
          <p:cNvGraphicFramePr>
            <a:graphicFrameLocks noChangeAspect="1"/>
          </p:cNvGraphicFramePr>
          <p:nvPr/>
        </p:nvGraphicFramePr>
        <p:xfrm>
          <a:off x="2516188" y="1320800"/>
          <a:ext cx="7504112" cy="491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02" name="Grafico" r:id="rId5" imgW="9382230" imgH="6153060" progId="Excel.Chart.8">
                  <p:link updateAutomatic="1"/>
                </p:oleObj>
              </mc:Choice>
              <mc:Fallback>
                <p:oleObj name="Grafico" r:id="rId5" imgW="9382230" imgH="6153060" progId="Excel.Chart.8">
                  <p:link updateAutomatic="1"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6188" y="1320800"/>
                        <a:ext cx="7504112" cy="491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7" name="Object 9"/>
          <p:cNvGraphicFramePr>
            <a:graphicFrameLocks noChangeAspect="1"/>
          </p:cNvGraphicFramePr>
          <p:nvPr/>
        </p:nvGraphicFramePr>
        <p:xfrm>
          <a:off x="-1492250" y="836613"/>
          <a:ext cx="7504113" cy="491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03" name="Grafico" r:id="rId7" imgW="9382230" imgH="6153060" progId="Excel.Chart.8">
                  <p:link updateAutomatic="1"/>
                </p:oleObj>
              </mc:Choice>
              <mc:Fallback>
                <p:oleObj name="Grafico" r:id="rId7" imgW="9382230" imgH="6153060" progId="Excel.Chart.8">
                  <p:link updateAutomatic="1"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92250" y="836613"/>
                        <a:ext cx="7504113" cy="491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ttangolo arrotondato 13"/>
          <p:cNvSpPr/>
          <p:nvPr/>
        </p:nvSpPr>
        <p:spPr>
          <a:xfrm>
            <a:off x="3438000" y="6539477"/>
            <a:ext cx="226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 DIRETTE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Valutazione delle informazioni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899592" y="1412776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Il giudizio che Lei dà di queste informazioni per quanto riguarda la loro facilità di lettura e comprensione, è…?”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%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1597051" y="901929"/>
            <a:ext cx="5949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 b="1" u="sng" dirty="0" smtClean="0">
                <a:solidFill>
                  <a:srgbClr val="C81A50"/>
                </a:solidFill>
                <a:latin typeface="+mj-lt"/>
              </a:rPr>
              <a:t>HANNO VISTO/SENTITO LE COMUNICAZIONI DELL’AZIENDA </a:t>
            </a:r>
            <a:r>
              <a:rPr lang="it-IT" b="1" u="sng" dirty="0" smtClean="0">
                <a:solidFill>
                  <a:srgbClr val="C81A50"/>
                </a:solidFill>
                <a:latin typeface="+mj-lt"/>
              </a:rPr>
              <a:t>14,2%</a:t>
            </a:r>
            <a:endParaRPr lang="it-IT" sz="1600" b="1" u="sng" dirty="0">
              <a:solidFill>
                <a:srgbClr val="C81A50"/>
              </a:solidFill>
              <a:latin typeface="+mj-lt"/>
            </a:endParaRPr>
          </a:p>
        </p:txBody>
      </p:sp>
      <p:graphicFrame>
        <p:nvGraphicFramePr>
          <p:cNvPr id="143363" name="Object 3"/>
          <p:cNvGraphicFramePr>
            <a:graphicFrameLocks noChangeAspect="1"/>
          </p:cNvGraphicFramePr>
          <p:nvPr/>
        </p:nvGraphicFramePr>
        <p:xfrm>
          <a:off x="668338" y="1176809"/>
          <a:ext cx="7504112" cy="491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5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338" y="1176809"/>
                        <a:ext cx="7504112" cy="491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Text Box 119"/>
          <p:cNvSpPr txBox="1">
            <a:spLocks noChangeArrowheads="1"/>
          </p:cNvSpPr>
          <p:nvPr/>
        </p:nvSpPr>
        <p:spPr bwMode="auto">
          <a:xfrm>
            <a:off x="467544" y="468411"/>
            <a:ext cx="8676456" cy="1016373"/>
          </a:xfrm>
          <a:prstGeom prst="foldedCorner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endParaRPr lang="it-IT" sz="1100" b="1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it-IT" sz="3000" dirty="0" smtClean="0">
                <a:solidFill>
                  <a:srgbClr val="39527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Altri temi legati ai canali di contatto</a:t>
            </a:r>
          </a:p>
        </p:txBody>
      </p:sp>
      <p:sp>
        <p:nvSpPr>
          <p:cNvPr id="7" name="Text Box 119"/>
          <p:cNvSpPr txBox="1">
            <a:spLocks noChangeArrowheads="1"/>
          </p:cNvSpPr>
          <p:nvPr/>
        </p:nvSpPr>
        <p:spPr bwMode="auto">
          <a:xfrm>
            <a:off x="540072" y="942540"/>
            <a:ext cx="4680000" cy="1319465"/>
          </a:xfrm>
          <a:prstGeom prst="foldedCorner">
            <a:avLst>
              <a:gd name="adj" fmla="val 0"/>
            </a:avLst>
          </a:prstGeom>
          <a:noFill/>
          <a:ln w="9525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endParaRPr lang="it-IT" dirty="0" smtClean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355600" indent="-35560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Numero Verde</a:t>
            </a:r>
          </a:p>
          <a:p>
            <a:pPr marL="355600" indent="-35560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Sportello</a:t>
            </a:r>
          </a:p>
        </p:txBody>
      </p:sp>
      <p:sp>
        <p:nvSpPr>
          <p:cNvPr id="8" name="Text Box 119"/>
          <p:cNvSpPr txBox="1">
            <a:spLocks noChangeArrowheads="1"/>
          </p:cNvSpPr>
          <p:nvPr/>
        </p:nvSpPr>
        <p:spPr bwMode="auto">
          <a:xfrm>
            <a:off x="5436616" y="3062305"/>
            <a:ext cx="4680000" cy="1208665"/>
          </a:xfrm>
          <a:prstGeom prst="foldedCorner">
            <a:avLst>
              <a:gd name="adj" fmla="val 0"/>
            </a:avLst>
          </a:prstGeom>
          <a:noFill/>
          <a:ln w="9525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endParaRPr lang="it-IT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it-IT" sz="1600" b="1" u="sng" cap="small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SEZIONE OPEN</a:t>
            </a:r>
          </a:p>
          <a:p>
            <a:pPr marL="355600" indent="-355600">
              <a:lnSpc>
                <a:spcPct val="120000"/>
              </a:lnSpc>
              <a:spcBef>
                <a:spcPts val="1200"/>
              </a:spcBef>
              <a:defRPr/>
            </a:pPr>
            <a:r>
              <a:rPr lang="it-IT" dirty="0" smtClean="0">
                <a:solidFill>
                  <a:srgbClr val="39527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rivolta agli utenti dei canali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</p:spPr>
        <p:txBody>
          <a:bodyPr/>
          <a:lstStyle/>
          <a:p>
            <a:r>
              <a:rPr lang="it-IT" dirty="0" smtClean="0"/>
              <a:t>Metodologia</a:t>
            </a:r>
            <a:r>
              <a:rPr lang="it-IT" spc="-300" dirty="0" smtClean="0"/>
              <a:t>: </a:t>
            </a:r>
            <a:r>
              <a:rPr lang="it-IT" dirty="0" smtClean="0"/>
              <a:t>target</a:t>
            </a:r>
            <a:r>
              <a:rPr lang="it-IT" spc="-300" dirty="0" smtClean="0"/>
              <a:t> </a:t>
            </a:r>
            <a:r>
              <a:rPr lang="it-IT" dirty="0" smtClean="0"/>
              <a:t>e</a:t>
            </a:r>
            <a:r>
              <a:rPr lang="it-IT" spc="-300" dirty="0" smtClean="0"/>
              <a:t> </a:t>
            </a:r>
            <a:r>
              <a:rPr lang="it-IT" dirty="0" smtClean="0"/>
              <a:t>strumenti</a:t>
            </a:r>
            <a:r>
              <a:rPr lang="it-IT" spc="-300" dirty="0" smtClean="0"/>
              <a:t> </a:t>
            </a:r>
            <a:r>
              <a:rPr lang="it-IT" dirty="0" smtClean="0"/>
              <a:t>d’indagine</a:t>
            </a:r>
            <a:endParaRPr lang="it-IT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1" name="Rectangle 205"/>
          <p:cNvSpPr>
            <a:spLocks noChangeArrowheads="1"/>
          </p:cNvSpPr>
          <p:nvPr/>
        </p:nvSpPr>
        <p:spPr bwMode="auto">
          <a:xfrm>
            <a:off x="539552" y="908720"/>
            <a:ext cx="7920880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just">
              <a:lnSpc>
                <a:spcPct val="110000"/>
              </a:lnSpc>
              <a:spcBef>
                <a:spcPct val="20000"/>
              </a:spcBef>
            </a:pPr>
            <a:r>
              <a:rPr lang="it-IT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L’analisi di Customer Satisfaction ha previsto la realizzazione di interviste a </a:t>
            </a:r>
            <a:r>
              <a:rPr lang="it-IT" sz="14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campioni rappresentativi </a:t>
            </a:r>
            <a:r>
              <a:rPr lang="it-IT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dei clienti di 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Acquedotto del Fiora. </a:t>
            </a:r>
          </a:p>
          <a:p>
            <a:pPr algn="just">
              <a:lnSpc>
                <a:spcPct val="110000"/>
              </a:lnSpc>
              <a:spcBef>
                <a:spcPct val="20000"/>
              </a:spcBef>
            </a:pPr>
            <a:r>
              <a:rPr lang="it-IT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Hanno partecipato </a:t>
            </a:r>
            <a:r>
              <a:rPr lang="it-IT" sz="14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all’indagine </a:t>
            </a:r>
            <a:r>
              <a:rPr lang="it-IT" sz="14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2.005</a:t>
            </a:r>
            <a:r>
              <a:rPr lang="it-IT" sz="1400" b="1" dirty="0" smtClean="0">
                <a:solidFill>
                  <a:srgbClr val="4F81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400" b="1" dirty="0">
                <a:solidFill>
                  <a:srgbClr val="4F81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clienti della </a:t>
            </a:r>
            <a:r>
              <a:rPr lang="it-IT" sz="1400" b="1" dirty="0" smtClean="0">
                <a:solidFill>
                  <a:srgbClr val="4F81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società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it-IT" sz="1400" b="1" dirty="0" smtClean="0">
                <a:solidFill>
                  <a:srgbClr val="4F81B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</a:t>
            </a:r>
            <a:r>
              <a:rPr lang="it-IT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it-IT" sz="14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raccolta dei dati è avvenuta </a:t>
            </a:r>
            <a:r>
              <a:rPr lang="it-IT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dal 30 marzo al 17 aprile 2015. </a:t>
            </a:r>
            <a:endParaRPr lang="it-IT" sz="14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it-IT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popolazioni </a:t>
            </a:r>
            <a:r>
              <a:rPr lang="it-IT" sz="14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 </a:t>
            </a:r>
            <a:r>
              <a:rPr lang="it-IT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riferimento sono rappresentate:</a:t>
            </a:r>
          </a:p>
          <a:p>
            <a:pPr marL="273050" indent="-273050" algn="just">
              <a:lnSpc>
                <a:spcPct val="11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r>
              <a:rPr lang="it-IT" sz="1400" b="1" cap="all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dal totale delle utenze domestiche dirette presenti nei Comuni ricadenti nell’Ambito Territoriale Ottimale – Toscana OMBRONE (</a:t>
            </a:r>
            <a:r>
              <a:rPr lang="it-IT" sz="14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n° utenze </a:t>
            </a:r>
            <a:r>
              <a:rPr lang="it-IT" sz="1400" b="1" cap="all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143.257</a:t>
            </a:r>
            <a:r>
              <a:rPr lang="it-IT" sz="14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),</a:t>
            </a:r>
            <a:endParaRPr lang="it-IT" sz="1400" b="1" cap="all" dirty="0" smtClean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73050" indent="-273050" algn="just">
              <a:lnSpc>
                <a:spcPct val="11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q"/>
            </a:pPr>
            <a:r>
              <a:rPr lang="it-IT" sz="1400" b="1" cap="all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dal totale dei clienti che nel periodo precedente la rilevazione hanno contattato acquedotto DEL FIORA per segnalazioni o richieste.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it-IT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tecnica di raccolta è</a:t>
            </a:r>
            <a:r>
              <a:rPr lang="it-IT" sz="14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C.A.T.I. </a:t>
            </a:r>
            <a:r>
              <a:rPr lang="it-IT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(Computer Assisted Telephone Interview). </a:t>
            </a:r>
          </a:p>
          <a:p>
            <a:pPr marL="273050" indent="-273050" algn="just">
              <a:lnSpc>
                <a:spcPct val="110000"/>
              </a:lnSpc>
              <a:spcBef>
                <a:spcPts val="600"/>
              </a:spcBef>
              <a:buClr>
                <a:srgbClr val="1F497D">
                  <a:lumMod val="60000"/>
                  <a:lumOff val="40000"/>
                </a:srgbClr>
              </a:buClr>
              <a:buFont typeface="Wingdings 3" pitchFamily="18" charset="2"/>
              <a:buChar char="&quot;"/>
            </a:pPr>
            <a:r>
              <a:rPr lang="it-IT" sz="1200" i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L’intervista è stata somministrata alla persona in famiglia che si occupa maggiormente dei rapporti con il fornitore dell’acqua, e/o ha contattato l’azienda per segnalazioni/richieste.</a:t>
            </a:r>
          </a:p>
        </p:txBody>
      </p:sp>
      <p:sp>
        <p:nvSpPr>
          <p:cNvPr id="13" name="Rectangle 205"/>
          <p:cNvSpPr>
            <a:spLocks noChangeArrowheads="1"/>
          </p:cNvSpPr>
          <p:nvPr/>
        </p:nvSpPr>
        <p:spPr bwMode="auto">
          <a:xfrm>
            <a:off x="539552" y="4932461"/>
            <a:ext cx="7920880" cy="15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just">
              <a:lnSpc>
                <a:spcPct val="110000"/>
              </a:lnSpc>
              <a:spcBef>
                <a:spcPts val="1200"/>
              </a:spcBef>
              <a:buFont typeface="Arial" pitchFamily="34" charset="0"/>
              <a:buNone/>
            </a:pP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 via sperimentale, l’indagine generalista ha previsto la somministrazione di questionari online (C.A.W.I.) a un campione di clienti domestici intestatari di utenza diretta. </a:t>
            </a:r>
          </a:p>
          <a:p>
            <a:pPr algn="just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L’universo di riferimento è rappresentato dal totale delle utenze domestiche che hanno fornito all’azienda un indirizzo email.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3"/>
          <p:cNvGraphicFramePr>
            <a:graphicFrameLocks noChangeAspect="1"/>
          </p:cNvGraphicFramePr>
          <p:nvPr/>
        </p:nvGraphicFramePr>
        <p:xfrm>
          <a:off x="2544762" y="4079163"/>
          <a:ext cx="7496176" cy="491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4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4762" y="4079163"/>
                        <a:ext cx="7496176" cy="491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asellaDiTesto 15"/>
          <p:cNvSpPr txBox="1"/>
          <p:nvPr/>
        </p:nvSpPr>
        <p:spPr>
          <a:xfrm>
            <a:off x="2085301" y="4209213"/>
            <a:ext cx="6612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%</a:t>
            </a:r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Accessibilità NV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51520" y="764704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Dove ha reperito il Numero Verde di Acquedotto del Fiora al quale ha telefonato?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 (risposta multipla)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076456" y="764704"/>
            <a:ext cx="36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Ricorda quante volte ha dovuto chiamare il Numero Verde prima di trovare la linea libera?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</a:t>
            </a:r>
          </a:p>
        </p:txBody>
      </p:sp>
      <p:graphicFrame>
        <p:nvGraphicFramePr>
          <p:cNvPr id="73730" name="Object 2"/>
          <p:cNvGraphicFramePr>
            <a:graphicFrameLocks noChangeAspect="1"/>
          </p:cNvGraphicFramePr>
          <p:nvPr/>
        </p:nvGraphicFramePr>
        <p:xfrm>
          <a:off x="-1628031" y="1397595"/>
          <a:ext cx="7496175" cy="491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5" name="Grafico" r:id="rId5" imgW="9382230" imgH="6153060" progId="Excel.Chart.8">
                  <p:link updateAutomatic="1"/>
                </p:oleObj>
              </mc:Choice>
              <mc:Fallback>
                <p:oleObj name="Grafico" r:id="rId5" imgW="9382230" imgH="6153060" progId="Excel.Chart.8">
                  <p:link updateAutomatic="1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628031" y="1397595"/>
                        <a:ext cx="7496175" cy="491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1" name="Object 3"/>
          <p:cNvGraphicFramePr>
            <a:graphicFrameLocks noChangeAspect="1"/>
          </p:cNvGraphicFramePr>
          <p:nvPr/>
        </p:nvGraphicFramePr>
        <p:xfrm>
          <a:off x="2543175" y="1397595"/>
          <a:ext cx="7497763" cy="491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6" name="Grafico" r:id="rId7" imgW="9382230" imgH="6153060" progId="Excel.Chart.8">
                  <p:link updateAutomatic="1"/>
                </p:oleObj>
              </mc:Choice>
              <mc:Fallback>
                <p:oleObj name="Grafico" r:id="rId7" imgW="9382230" imgH="6153060" progId="Excel.Chart.8">
                  <p:link updateAutomatic="1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3175" y="1397595"/>
                        <a:ext cx="7497763" cy="491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6545855" y="4209213"/>
            <a:ext cx="6612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%</a:t>
            </a:r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6545855" y="1244252"/>
            <a:ext cx="6612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%</a:t>
            </a:r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2085301" y="1244252"/>
            <a:ext cx="6612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%</a:t>
            </a:r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215516" y="4001632"/>
            <a:ext cx="8712968" cy="241200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2" name="Rettangolo 21"/>
          <p:cNvSpPr/>
          <p:nvPr/>
        </p:nvSpPr>
        <p:spPr>
          <a:xfrm>
            <a:off x="215516" y="1233893"/>
            <a:ext cx="8712968" cy="2555147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3" name="Text Box 29"/>
          <p:cNvSpPr txBox="1">
            <a:spLocks noChangeArrowheads="1"/>
          </p:cNvSpPr>
          <p:nvPr/>
        </p:nvSpPr>
        <p:spPr bwMode="auto">
          <a:xfrm>
            <a:off x="3644054" y="1089877"/>
            <a:ext cx="1855893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600" b="1" dirty="0" smtClean="0">
                <a:latin typeface="+mj-lt"/>
              </a:rPr>
              <a:t>Segnalazione guasti</a:t>
            </a:r>
            <a:endParaRPr lang="it-IT" sz="1600" b="1" dirty="0">
              <a:latin typeface="+mj-lt"/>
            </a:endParaRPr>
          </a:p>
        </p:txBody>
      </p:sp>
      <p:sp>
        <p:nvSpPr>
          <p:cNvPr id="20" name="Text Box 29"/>
          <p:cNvSpPr txBox="1">
            <a:spLocks noChangeArrowheads="1"/>
          </p:cNvSpPr>
          <p:nvPr/>
        </p:nvSpPr>
        <p:spPr bwMode="auto">
          <a:xfrm>
            <a:off x="3289534" y="3833108"/>
            <a:ext cx="2564933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600" b="1" dirty="0" smtClean="0">
                <a:latin typeface="+mj-lt"/>
              </a:rPr>
              <a:t>Numero Verde Commerciale</a:t>
            </a:r>
            <a:endParaRPr lang="it-IT" sz="1600" b="1" dirty="0">
              <a:latin typeface="+mj-lt"/>
            </a:endParaRPr>
          </a:p>
        </p:txBody>
      </p:sp>
      <p:graphicFrame>
        <p:nvGraphicFramePr>
          <p:cNvPr id="74759" name="Object 7"/>
          <p:cNvGraphicFramePr>
            <a:graphicFrameLocks noChangeAspect="1"/>
          </p:cNvGraphicFramePr>
          <p:nvPr/>
        </p:nvGraphicFramePr>
        <p:xfrm>
          <a:off x="-1617014" y="4079163"/>
          <a:ext cx="7504113" cy="491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7" name="Grafico" r:id="rId9" imgW="9382230" imgH="6153060" progId="Excel.Chart.8">
                  <p:link updateAutomatic="1"/>
                </p:oleObj>
              </mc:Choice>
              <mc:Fallback>
                <p:oleObj name="Grafico" r:id="rId9" imgW="9382230" imgH="6153060" progId="Excel.Chart.8">
                  <p:link updateAutomatic="1"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617014" y="4079163"/>
                        <a:ext cx="7504113" cy="491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ttangolo arrotondato 18"/>
          <p:cNvSpPr/>
          <p:nvPr/>
        </p:nvSpPr>
        <p:spPr>
          <a:xfrm>
            <a:off x="3618000" y="6539477"/>
            <a:ext cx="190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NUMERO VERDE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Motivo e durata della chiamata</a:t>
            </a:r>
            <a:endParaRPr lang="it-IT" dirty="0"/>
          </a:p>
        </p:txBody>
      </p:sp>
      <p:graphicFrame>
        <p:nvGraphicFramePr>
          <p:cNvPr id="120834" name="Object 2"/>
          <p:cNvGraphicFramePr>
            <a:graphicFrameLocks noChangeAspect="1"/>
          </p:cNvGraphicFramePr>
          <p:nvPr/>
        </p:nvGraphicFramePr>
        <p:xfrm>
          <a:off x="-684584" y="1431925"/>
          <a:ext cx="7504113" cy="491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0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84584" y="1431925"/>
                        <a:ext cx="7504113" cy="491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935596" y="1095127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Per quali motivi ha chiamato il Call Center?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 (risposta multipla)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%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309512" y="3049339"/>
            <a:ext cx="36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“</a:t>
            </a:r>
            <a:r>
              <a:rPr lang="it-IT" sz="1200" dirty="0">
                <a:solidFill>
                  <a:prstClr val="white">
                    <a:lumMod val="50000"/>
                  </a:prstClr>
                </a:solidFill>
              </a:rPr>
              <a:t>Nel complesso ricorda quanto è durata la telefonata di cui stiamo parlando, da quando </a:t>
            </a:r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</a:rPr>
              <a:t>ha </a:t>
            </a:r>
            <a:r>
              <a:rPr lang="it-IT" sz="1200" dirty="0">
                <a:solidFill>
                  <a:prstClr val="white">
                    <a:lumMod val="50000"/>
                  </a:prstClr>
                </a:solidFill>
              </a:rPr>
              <a:t>preso la linea</a:t>
            </a:r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</a:rPr>
              <a:t>?</a:t>
            </a:r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”</a:t>
            </a:r>
          </a:p>
          <a:p>
            <a:pPr algn="ctr"/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%</a:t>
            </a:r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graphicFrame>
        <p:nvGraphicFramePr>
          <p:cNvPr id="120837" name="Object 5"/>
          <p:cNvGraphicFramePr>
            <a:graphicFrameLocks noChangeAspect="1"/>
          </p:cNvGraphicFramePr>
          <p:nvPr/>
        </p:nvGraphicFramePr>
        <p:xfrm>
          <a:off x="3116263" y="3553073"/>
          <a:ext cx="7504112" cy="491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1" name="Grafico" r:id="rId5" imgW="9382230" imgH="6153060" progId="Excel.Chart.8">
                  <p:link updateAutomatic="1"/>
                </p:oleObj>
              </mc:Choice>
              <mc:Fallback>
                <p:oleObj name="Grafico" r:id="rId5" imgW="9382230" imgH="6153060" progId="Excel.Chart.8">
                  <p:link updateAutomatic="1"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6263" y="3553073"/>
                        <a:ext cx="7504112" cy="491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tangolo arrotondato 7"/>
          <p:cNvSpPr/>
          <p:nvPr/>
        </p:nvSpPr>
        <p:spPr>
          <a:xfrm>
            <a:off x="3618000" y="6539477"/>
            <a:ext cx="190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NUMERO VERDE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250825" y="1777958"/>
          <a:ext cx="7496175" cy="491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0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777958"/>
                        <a:ext cx="7496175" cy="491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</a:t>
            </a:r>
            <a:r>
              <a:rPr lang="it-IT" dirty="0" smtClean="0"/>
              <a:t>sito della richiesta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142000" y="1484784"/>
            <a:ext cx="486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</a:rPr>
              <a:t>Con la telefonata al Call Center </a:t>
            </a:r>
            <a:r>
              <a:rPr lang="it-IT" sz="1200" dirty="0">
                <a:solidFill>
                  <a:prstClr val="white">
                    <a:lumMod val="50000"/>
                  </a:prstClr>
                </a:solidFill>
              </a:rPr>
              <a:t>è riuscito a </a:t>
            </a:r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</a:rPr>
              <a:t>soddisfare </a:t>
            </a:r>
            <a:r>
              <a:rPr lang="it-IT" sz="1200" dirty="0">
                <a:solidFill>
                  <a:prstClr val="white">
                    <a:lumMod val="50000"/>
                  </a:prstClr>
                </a:solidFill>
              </a:rPr>
              <a:t>la sua richiesta</a:t>
            </a:r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</a:rPr>
              <a:t>?</a:t>
            </a:r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”</a:t>
            </a:r>
          </a:p>
          <a:p>
            <a:pPr algn="ctr"/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%</a:t>
            </a:r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27001" y="3748591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</a:rPr>
              <a:t>Per quali motivi non è riuscito a risolvere la sua richiesta?</a:t>
            </a:r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” (risposta multipla)</a:t>
            </a:r>
          </a:p>
        </p:txBody>
      </p:sp>
      <p:sp>
        <p:nvSpPr>
          <p:cNvPr id="12" name="Callout 6 11"/>
          <p:cNvSpPr/>
          <p:nvPr/>
        </p:nvSpPr>
        <p:spPr>
          <a:xfrm>
            <a:off x="6012160" y="2914112"/>
            <a:ext cx="2808312" cy="1008112"/>
          </a:xfrm>
          <a:prstGeom prst="accentCallout2">
            <a:avLst>
              <a:gd name="adj1" fmla="val 20440"/>
              <a:gd name="adj2" fmla="val -6801"/>
              <a:gd name="adj3" fmla="val 7799"/>
              <a:gd name="adj4" fmla="val -21416"/>
              <a:gd name="adj5" fmla="val -22866"/>
              <a:gd name="adj6" fmla="val -43685"/>
            </a:avLst>
          </a:prstGeom>
          <a:solidFill>
            <a:schemeClr val="bg1">
              <a:lumMod val="95000"/>
            </a:schemeClr>
          </a:solidFill>
          <a:ln w="12700">
            <a:solidFill>
              <a:srgbClr val="00AAE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marL="92075" indent="123825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it-IT" sz="1200" dirty="0" smtClean="0">
                <a:solidFill>
                  <a:schemeClr val="tx1"/>
                </a:solidFill>
              </a:rPr>
              <a:t> Mancanza di documentazione </a:t>
            </a:r>
          </a:p>
          <a:p>
            <a:pPr marL="92075" indent="123825">
              <a:lnSpc>
                <a:spcPct val="11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it-IT" sz="1200" dirty="0" smtClean="0">
                <a:solidFill>
                  <a:schemeClr val="tx1"/>
                </a:solidFill>
              </a:rPr>
              <a:t> Attendere una chiamata dell’azienda</a:t>
            </a:r>
          </a:p>
        </p:txBody>
      </p:sp>
      <p:grpSp>
        <p:nvGrpSpPr>
          <p:cNvPr id="13" name="Gruppo 12"/>
          <p:cNvGrpSpPr/>
          <p:nvPr/>
        </p:nvGrpSpPr>
        <p:grpSpPr>
          <a:xfrm>
            <a:off x="7776504" y="2914112"/>
            <a:ext cx="1332000" cy="276999"/>
            <a:chOff x="4214242" y="6026805"/>
            <a:chExt cx="1332000" cy="276999"/>
          </a:xfrm>
        </p:grpSpPr>
        <p:sp>
          <p:nvSpPr>
            <p:cNvPr id="15" name="CasellaDiTesto 14"/>
            <p:cNvSpPr txBox="1">
              <a:spLocks noChangeArrowheads="1"/>
            </p:cNvSpPr>
            <p:nvPr/>
          </p:nvSpPr>
          <p:spPr bwMode="auto">
            <a:xfrm>
              <a:off x="4214242" y="6026805"/>
              <a:ext cx="1332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52000" rIns="3600">
              <a:spAutoFit/>
            </a:bodyPr>
            <a:lstStyle/>
            <a:p>
              <a:r>
                <a:rPr lang="it-IT" sz="1200" u="sng" dirty="0" smtClean="0">
                  <a:solidFill>
                    <a:srgbClr val="0070C0"/>
                  </a:solidFill>
                  <a:latin typeface="Calibri" pitchFamily="34" charset="0"/>
                </a:rPr>
                <a:t>27 </a:t>
              </a:r>
              <a:r>
                <a:rPr lang="it-IT" sz="1200" u="sng" cap="small" dirty="0" smtClean="0">
                  <a:solidFill>
                    <a:srgbClr val="0070C0"/>
                  </a:solidFill>
                  <a:latin typeface="Calibri" pitchFamily="34" charset="0"/>
                </a:rPr>
                <a:t>risposte</a:t>
              </a:r>
              <a:endParaRPr lang="it-IT" sz="1200" u="sng" cap="small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pic>
          <p:nvPicPr>
            <p:cNvPr id="16" name="Immagine 15" descr="warn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14242" y="6069292"/>
              <a:ext cx="200752" cy="192024"/>
            </a:xfrm>
            <a:prstGeom prst="rect">
              <a:avLst/>
            </a:prstGeom>
          </p:spPr>
        </p:pic>
      </p:grpSp>
      <p:sp>
        <p:nvSpPr>
          <p:cNvPr id="19" name="Callout 6 18"/>
          <p:cNvSpPr/>
          <p:nvPr/>
        </p:nvSpPr>
        <p:spPr>
          <a:xfrm flipH="1">
            <a:off x="827896" y="4210256"/>
            <a:ext cx="2808000" cy="1080120"/>
          </a:xfrm>
          <a:prstGeom prst="accentCallout2">
            <a:avLst>
              <a:gd name="adj1" fmla="val 20440"/>
              <a:gd name="adj2" fmla="val -6801"/>
              <a:gd name="adj3" fmla="val 16710"/>
              <a:gd name="adj4" fmla="val -15132"/>
              <a:gd name="adj5" fmla="val -85436"/>
              <a:gd name="adj6" fmla="val -19148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b"/>
          <a:lstStyle/>
          <a:p>
            <a:pPr marL="246063" indent="-15240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it-IT" sz="1200" dirty="0" smtClean="0">
                <a:solidFill>
                  <a:schemeClr val="tx1"/>
                </a:solidFill>
              </a:rPr>
              <a:t>Deve procurarsi della documentazione e ricontattarli </a:t>
            </a:r>
          </a:p>
          <a:p>
            <a:pPr marL="246063" indent="-152400">
              <a:lnSpc>
                <a:spcPct val="11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it-IT" sz="1200" dirty="0" smtClean="0">
                <a:solidFill>
                  <a:schemeClr val="tx1"/>
                </a:solidFill>
              </a:rPr>
              <a:t>Deve recarsi all’ufficio competente</a:t>
            </a:r>
          </a:p>
        </p:txBody>
      </p:sp>
      <p:grpSp>
        <p:nvGrpSpPr>
          <p:cNvPr id="20" name="Gruppo 19"/>
          <p:cNvGrpSpPr/>
          <p:nvPr/>
        </p:nvGrpSpPr>
        <p:grpSpPr>
          <a:xfrm>
            <a:off x="885770" y="4210256"/>
            <a:ext cx="1332000" cy="276999"/>
            <a:chOff x="4214242" y="6026805"/>
            <a:chExt cx="1332000" cy="276999"/>
          </a:xfrm>
        </p:grpSpPr>
        <p:sp>
          <p:nvSpPr>
            <p:cNvPr id="21" name="CasellaDiTesto 20"/>
            <p:cNvSpPr txBox="1">
              <a:spLocks noChangeArrowheads="1"/>
            </p:cNvSpPr>
            <p:nvPr/>
          </p:nvSpPr>
          <p:spPr bwMode="auto">
            <a:xfrm>
              <a:off x="4214242" y="6026805"/>
              <a:ext cx="1332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52000" rIns="3600">
              <a:spAutoFit/>
            </a:bodyPr>
            <a:lstStyle/>
            <a:p>
              <a:r>
                <a:rPr lang="it-IT" sz="1200" u="sng" dirty="0" smtClean="0">
                  <a:solidFill>
                    <a:srgbClr val="0070C0"/>
                  </a:solidFill>
                  <a:latin typeface="Calibri" pitchFamily="34" charset="0"/>
                </a:rPr>
                <a:t>18 </a:t>
              </a:r>
              <a:r>
                <a:rPr lang="it-IT" sz="1200" u="sng" cap="small" dirty="0" smtClean="0">
                  <a:solidFill>
                    <a:srgbClr val="0070C0"/>
                  </a:solidFill>
                  <a:latin typeface="Calibri" pitchFamily="34" charset="0"/>
                </a:rPr>
                <a:t>risposte</a:t>
              </a:r>
              <a:endParaRPr lang="it-IT" sz="1200" u="sng" cap="small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pic>
          <p:nvPicPr>
            <p:cNvPr id="22" name="Immagine 21" descr="warn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14242" y="6069292"/>
              <a:ext cx="200752" cy="192024"/>
            </a:xfrm>
            <a:prstGeom prst="rect">
              <a:avLst/>
            </a:prstGeom>
          </p:spPr>
        </p:pic>
      </p:grpSp>
      <p:sp>
        <p:nvSpPr>
          <p:cNvPr id="24" name="CasellaDiTesto 23"/>
          <p:cNvSpPr txBox="1"/>
          <p:nvPr/>
        </p:nvSpPr>
        <p:spPr>
          <a:xfrm>
            <a:off x="5675362" y="2627588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“</a:t>
            </a:r>
            <a:r>
              <a:rPr lang="it-IT" sz="1200" dirty="0">
                <a:solidFill>
                  <a:prstClr val="white">
                    <a:lumMod val="50000"/>
                  </a:prstClr>
                </a:solidFill>
              </a:rPr>
              <a:t>Cosa dovrà fare ancora</a:t>
            </a:r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</a:rPr>
              <a:t>?</a:t>
            </a:r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” (risposta multipla)</a:t>
            </a:r>
          </a:p>
        </p:txBody>
      </p:sp>
      <p:sp>
        <p:nvSpPr>
          <p:cNvPr id="17" name="Rettangolo arrotondato 16"/>
          <p:cNvSpPr/>
          <p:nvPr/>
        </p:nvSpPr>
        <p:spPr>
          <a:xfrm>
            <a:off x="3618000" y="6539477"/>
            <a:ext cx="190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NUMERO VERDE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9191" name="Object 7"/>
          <p:cNvGraphicFramePr>
            <a:graphicFrameLocks noChangeAspect="1"/>
          </p:cNvGraphicFramePr>
          <p:nvPr/>
        </p:nvGraphicFramePr>
        <p:xfrm>
          <a:off x="-1622425" y="1162050"/>
          <a:ext cx="7504113" cy="491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99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622425" y="1162050"/>
                        <a:ext cx="7504113" cy="491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Forma a L 25"/>
          <p:cNvSpPr/>
          <p:nvPr/>
        </p:nvSpPr>
        <p:spPr>
          <a:xfrm flipH="1">
            <a:off x="264500" y="908720"/>
            <a:ext cx="8784000" cy="5472608"/>
          </a:xfrm>
          <a:prstGeom prst="corner">
            <a:avLst>
              <a:gd name="adj1" fmla="val 41854"/>
              <a:gd name="adj2" fmla="val 8067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Utilizzo di altri canali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920969" y="1011669"/>
            <a:ext cx="338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“</a:t>
            </a:r>
            <a:r>
              <a:rPr lang="it-IT" sz="1200" dirty="0">
                <a:solidFill>
                  <a:prstClr val="white">
                    <a:lumMod val="50000"/>
                  </a:prstClr>
                </a:solidFill>
              </a:rPr>
              <a:t>Perché </a:t>
            </a:r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</a:rPr>
              <a:t>ha dovuto richiamare più </a:t>
            </a:r>
            <a:r>
              <a:rPr lang="it-IT" sz="1200" dirty="0">
                <a:solidFill>
                  <a:prstClr val="white">
                    <a:lumMod val="50000"/>
                  </a:prstClr>
                </a:solidFill>
              </a:rPr>
              <a:t>volte</a:t>
            </a:r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</a:rPr>
              <a:t>?</a:t>
            </a:r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”</a:t>
            </a:r>
          </a:p>
          <a:p>
            <a:pPr algn="ctr"/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(risposta multipla)</a:t>
            </a:r>
          </a:p>
          <a:p>
            <a:pPr algn="ctr"/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%</a:t>
            </a:r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57536" y="780719"/>
            <a:ext cx="396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prstClr val="white">
                    <a:lumMod val="50000"/>
                  </a:prstClr>
                </a:solidFill>
              </a:rPr>
              <a:t>“Relativamente alla specifica richiesta per cui ha telefonato al Numero </a:t>
            </a:r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</a:rPr>
              <a:t>Verde</a:t>
            </a:r>
            <a:r>
              <a:rPr lang="it-IT" sz="1200" dirty="0">
                <a:solidFill>
                  <a:prstClr val="white">
                    <a:lumMod val="50000"/>
                  </a:prstClr>
                </a:solidFill>
              </a:rPr>
              <a:t>, ha chiamato una sola volta o più volte</a:t>
            </a:r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</a:rPr>
              <a:t>?” </a:t>
            </a:r>
          </a:p>
          <a:p>
            <a:pPr algn="ctr"/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</a:rPr>
              <a:t>%</a:t>
            </a:r>
            <a:endParaRPr lang="it-IT" sz="12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24846" y="2987700"/>
            <a:ext cx="381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“</a:t>
            </a:r>
            <a:r>
              <a:rPr lang="it-IT" sz="1200" dirty="0">
                <a:solidFill>
                  <a:prstClr val="white">
                    <a:lumMod val="50000"/>
                  </a:prstClr>
                </a:solidFill>
              </a:rPr>
              <a:t>Oltre a </a:t>
            </a:r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</a:rPr>
              <a:t>telefonare al CC, </a:t>
            </a:r>
            <a:r>
              <a:rPr lang="it-IT" sz="1200" dirty="0">
                <a:solidFill>
                  <a:prstClr val="white">
                    <a:lumMod val="50000"/>
                  </a:prstClr>
                </a:solidFill>
              </a:rPr>
              <a:t>ha utilizzato qualche altro canale di contatto per lo stesso specifico motivo</a:t>
            </a:r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</a:rPr>
              <a:t>? Quali?</a:t>
            </a:r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” </a:t>
            </a:r>
          </a:p>
          <a:p>
            <a:pPr algn="ctr"/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%</a:t>
            </a:r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812969" y="4209151"/>
            <a:ext cx="36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“</a:t>
            </a:r>
            <a:r>
              <a:rPr lang="it-IT" sz="1200" dirty="0">
                <a:solidFill>
                  <a:prstClr val="white">
                    <a:lumMod val="50000"/>
                  </a:prstClr>
                </a:solidFill>
              </a:rPr>
              <a:t>Le informazioni che ha ricevuto nei diversi contatti erano coerenti tra loro</a:t>
            </a:r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</a:rPr>
              <a:t>?</a:t>
            </a:r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” </a:t>
            </a:r>
          </a:p>
          <a:p>
            <a:pPr algn="ctr"/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%</a:t>
            </a:r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cxnSp>
        <p:nvCxnSpPr>
          <p:cNvPr id="22" name="Connettore 4 21"/>
          <p:cNvCxnSpPr/>
          <p:nvPr/>
        </p:nvCxnSpPr>
        <p:spPr>
          <a:xfrm flipV="1">
            <a:off x="3264839" y="1211129"/>
            <a:ext cx="1944000" cy="756000"/>
          </a:xfrm>
          <a:prstGeom prst="bentConnector3">
            <a:avLst>
              <a:gd name="adj1" fmla="val 71126"/>
            </a:avLst>
          </a:prstGeom>
          <a:ln>
            <a:solidFill>
              <a:srgbClr val="00AAE6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14"/>
          <p:cNvSpPr txBox="1">
            <a:spLocks noChangeArrowheads="1"/>
          </p:cNvSpPr>
          <p:nvPr/>
        </p:nvSpPr>
        <p:spPr bwMode="auto">
          <a:xfrm>
            <a:off x="395536" y="3563764"/>
            <a:ext cx="428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600" b="1" dirty="0" smtClean="0">
                <a:solidFill>
                  <a:srgbClr val="003366"/>
                </a:solidFill>
                <a:latin typeface="+mj-lt"/>
                <a:ea typeface="Verdana" pitchFamily="34" charset="0"/>
                <a:cs typeface="Verdana" pitchFamily="34" charset="0"/>
              </a:rPr>
              <a:t>Sì:</a:t>
            </a:r>
            <a:r>
              <a:rPr lang="it-IT" sz="1600" b="1" dirty="0" smtClean="0">
                <a:solidFill>
                  <a:srgbClr val="003366"/>
                </a:solidFill>
                <a:latin typeface="+mj-lt"/>
              </a:rPr>
              <a:t> 11,5%</a:t>
            </a:r>
            <a:endParaRPr lang="it-IT" sz="1600" b="1" dirty="0">
              <a:solidFill>
                <a:srgbClr val="003366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8" name="Gruppo 29"/>
          <p:cNvGrpSpPr/>
          <p:nvPr/>
        </p:nvGrpSpPr>
        <p:grpSpPr>
          <a:xfrm>
            <a:off x="7812000" y="1340768"/>
            <a:ext cx="1332000" cy="276999"/>
            <a:chOff x="4214242" y="6026805"/>
            <a:chExt cx="1332000" cy="276999"/>
          </a:xfrm>
        </p:grpSpPr>
        <p:sp>
          <p:nvSpPr>
            <p:cNvPr id="31" name="CasellaDiTesto 30"/>
            <p:cNvSpPr txBox="1">
              <a:spLocks noChangeArrowheads="1"/>
            </p:cNvSpPr>
            <p:nvPr/>
          </p:nvSpPr>
          <p:spPr bwMode="auto">
            <a:xfrm>
              <a:off x="4214242" y="6026805"/>
              <a:ext cx="1332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52000" rIns="3600">
              <a:spAutoFit/>
            </a:bodyPr>
            <a:lstStyle/>
            <a:p>
              <a:r>
                <a:rPr lang="it-IT" sz="1200" u="sng" dirty="0" smtClean="0">
                  <a:solidFill>
                    <a:srgbClr val="0070C0"/>
                  </a:solidFill>
                  <a:latin typeface="Calibri" pitchFamily="34" charset="0"/>
                </a:rPr>
                <a:t>49 </a:t>
              </a:r>
              <a:r>
                <a:rPr lang="it-IT" sz="1200" u="sng" cap="small" dirty="0" smtClean="0">
                  <a:solidFill>
                    <a:srgbClr val="0070C0"/>
                  </a:solidFill>
                  <a:latin typeface="Calibri" pitchFamily="34" charset="0"/>
                </a:rPr>
                <a:t>risposte</a:t>
              </a:r>
              <a:endParaRPr lang="it-IT" sz="1200" u="sng" cap="small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pic>
          <p:nvPicPr>
            <p:cNvPr id="32" name="Immagine 31" descr="warn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14242" y="6069292"/>
              <a:ext cx="200752" cy="192024"/>
            </a:xfrm>
            <a:prstGeom prst="rect">
              <a:avLst/>
            </a:prstGeom>
          </p:spPr>
        </p:pic>
      </p:grpSp>
      <p:grpSp>
        <p:nvGrpSpPr>
          <p:cNvPr id="9" name="Gruppo 33"/>
          <p:cNvGrpSpPr/>
          <p:nvPr/>
        </p:nvGrpSpPr>
        <p:grpSpPr>
          <a:xfrm>
            <a:off x="7595976" y="4509120"/>
            <a:ext cx="1332000" cy="276999"/>
            <a:chOff x="4214242" y="6026805"/>
            <a:chExt cx="1332000" cy="276999"/>
          </a:xfrm>
        </p:grpSpPr>
        <p:sp>
          <p:nvSpPr>
            <p:cNvPr id="35" name="CasellaDiTesto 34"/>
            <p:cNvSpPr txBox="1">
              <a:spLocks noChangeArrowheads="1"/>
            </p:cNvSpPr>
            <p:nvPr/>
          </p:nvSpPr>
          <p:spPr bwMode="auto">
            <a:xfrm>
              <a:off x="4214242" y="6026805"/>
              <a:ext cx="1332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52000" rIns="3600">
              <a:spAutoFit/>
            </a:bodyPr>
            <a:lstStyle/>
            <a:p>
              <a:r>
                <a:rPr lang="it-IT" sz="1200" u="sng" dirty="0" smtClean="0">
                  <a:solidFill>
                    <a:srgbClr val="0070C0"/>
                  </a:solidFill>
                  <a:latin typeface="Calibri" pitchFamily="34" charset="0"/>
                </a:rPr>
                <a:t>61 </a:t>
              </a:r>
              <a:r>
                <a:rPr lang="it-IT" sz="1200" u="sng" cap="small" dirty="0" smtClean="0">
                  <a:solidFill>
                    <a:srgbClr val="0070C0"/>
                  </a:solidFill>
                  <a:latin typeface="Calibri" pitchFamily="34" charset="0"/>
                </a:rPr>
                <a:t>risposte</a:t>
              </a:r>
              <a:endParaRPr lang="it-IT" sz="1200" u="sng" cap="small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pic>
          <p:nvPicPr>
            <p:cNvPr id="36" name="Immagine 35" descr="warn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14242" y="6069292"/>
              <a:ext cx="200752" cy="192024"/>
            </a:xfrm>
            <a:prstGeom prst="rect">
              <a:avLst/>
            </a:prstGeom>
          </p:spPr>
        </p:pic>
      </p:grpSp>
      <p:graphicFrame>
        <p:nvGraphicFramePr>
          <p:cNvPr id="349193" name="Object 9"/>
          <p:cNvGraphicFramePr>
            <a:graphicFrameLocks noChangeAspect="1"/>
          </p:cNvGraphicFramePr>
          <p:nvPr/>
        </p:nvGraphicFramePr>
        <p:xfrm>
          <a:off x="3979863" y="1465263"/>
          <a:ext cx="7504112" cy="491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00" name="Grafico" r:id="rId6" imgW="9382230" imgH="6153060" progId="Excel.Chart.8">
                  <p:link updateAutomatic="1"/>
                </p:oleObj>
              </mc:Choice>
              <mc:Fallback>
                <p:oleObj name="Grafico" r:id="rId6" imgW="9382230" imgH="6153060" progId="Excel.Chart.8">
                  <p:link updateAutomatic="1"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9863" y="1465263"/>
                        <a:ext cx="7504112" cy="491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Callout 14 36"/>
          <p:cNvSpPr/>
          <p:nvPr/>
        </p:nvSpPr>
        <p:spPr>
          <a:xfrm rot="16200000" flipH="1">
            <a:off x="1727684" y="4113076"/>
            <a:ext cx="1224136" cy="2448272"/>
          </a:xfrm>
          <a:prstGeom prst="accentBorderCallout2">
            <a:avLst>
              <a:gd name="adj1" fmla="val 53917"/>
              <a:gd name="adj2" fmla="val -13713"/>
              <a:gd name="adj3" fmla="val 56479"/>
              <a:gd name="adj4" fmla="val -28153"/>
              <a:gd name="adj5" fmla="val 57180"/>
              <a:gd name="adj6" fmla="val -71148"/>
            </a:avLst>
          </a:prstGeom>
          <a:solidFill>
            <a:schemeClr val="bg1">
              <a:lumMod val="95000"/>
            </a:schemeClr>
          </a:solidFill>
          <a:ln w="12700">
            <a:solidFill>
              <a:srgbClr val="00AAE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tIns="180000" rtlCol="0" anchor="b"/>
          <a:lstStyle/>
          <a:p>
            <a:pPr marL="92075" indent="144000">
              <a:buClr>
                <a:srgbClr val="0070C0"/>
              </a:buClr>
              <a:buFont typeface="Wingdings" pitchFamily="2" charset="2"/>
              <a:buChar char="ü"/>
            </a:pPr>
            <a:r>
              <a:rPr lang="it-IT" sz="1200" dirty="0" smtClean="0">
                <a:solidFill>
                  <a:schemeClr val="tx1"/>
                </a:solidFill>
              </a:rPr>
              <a:t> Invio di corrispondenza</a:t>
            </a:r>
          </a:p>
          <a:p>
            <a:pPr marL="92075" indent="142875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ü"/>
              <a:tabLst>
                <a:tab pos="174625" algn="l"/>
              </a:tabLst>
            </a:pPr>
            <a:r>
              <a:rPr lang="it-IT" sz="1200" dirty="0" smtClean="0">
                <a:solidFill>
                  <a:schemeClr val="tx1"/>
                </a:solidFill>
              </a:rPr>
              <a:t> Sportello</a:t>
            </a:r>
          </a:p>
          <a:p>
            <a:pPr marL="92075" indent="142875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ü"/>
              <a:tabLst>
                <a:tab pos="174625" algn="l"/>
              </a:tabLst>
            </a:pPr>
            <a:r>
              <a:rPr lang="it-IT" sz="1200" dirty="0" smtClean="0">
                <a:solidFill>
                  <a:schemeClr val="tx1"/>
                </a:solidFill>
              </a:rPr>
              <a:t> Sito web</a:t>
            </a:r>
          </a:p>
        </p:txBody>
      </p:sp>
      <p:grpSp>
        <p:nvGrpSpPr>
          <p:cNvPr id="6" name="Gruppo 26"/>
          <p:cNvGrpSpPr/>
          <p:nvPr/>
        </p:nvGrpSpPr>
        <p:grpSpPr>
          <a:xfrm>
            <a:off x="2483768" y="4797152"/>
            <a:ext cx="1332000" cy="276999"/>
            <a:chOff x="4214242" y="6026805"/>
            <a:chExt cx="1332000" cy="276999"/>
          </a:xfrm>
        </p:grpSpPr>
        <p:sp>
          <p:nvSpPr>
            <p:cNvPr id="28" name="CasellaDiTesto 27"/>
            <p:cNvSpPr txBox="1">
              <a:spLocks noChangeArrowheads="1"/>
            </p:cNvSpPr>
            <p:nvPr/>
          </p:nvSpPr>
          <p:spPr bwMode="auto">
            <a:xfrm>
              <a:off x="4214242" y="6026805"/>
              <a:ext cx="1332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52000" rIns="3600">
              <a:spAutoFit/>
            </a:bodyPr>
            <a:lstStyle/>
            <a:p>
              <a:r>
                <a:rPr lang="it-IT" sz="1200" u="sng" dirty="0" smtClean="0">
                  <a:solidFill>
                    <a:srgbClr val="0070C0"/>
                  </a:solidFill>
                  <a:latin typeface="Calibri" pitchFamily="34" charset="0"/>
                </a:rPr>
                <a:t>23 </a:t>
              </a:r>
              <a:r>
                <a:rPr lang="it-IT" sz="1200" u="sng" cap="small" dirty="0" smtClean="0">
                  <a:solidFill>
                    <a:srgbClr val="0070C0"/>
                  </a:solidFill>
                  <a:latin typeface="Calibri" pitchFamily="34" charset="0"/>
                </a:rPr>
                <a:t>risposte</a:t>
              </a:r>
              <a:endParaRPr lang="it-IT" sz="1200" u="sng" cap="small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pic>
          <p:nvPicPr>
            <p:cNvPr id="29" name="Immagine 28" descr="warn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14242" y="6069292"/>
              <a:ext cx="200752" cy="192024"/>
            </a:xfrm>
            <a:prstGeom prst="rect">
              <a:avLst/>
            </a:prstGeom>
          </p:spPr>
        </p:pic>
      </p:grpSp>
      <p:graphicFrame>
        <p:nvGraphicFramePr>
          <p:cNvPr id="349195" name="Object 11"/>
          <p:cNvGraphicFramePr>
            <a:graphicFrameLocks noChangeAspect="1"/>
          </p:cNvGraphicFramePr>
          <p:nvPr/>
        </p:nvGraphicFramePr>
        <p:xfrm>
          <a:off x="2843213" y="4633913"/>
          <a:ext cx="7504112" cy="491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01" name="Grafico" r:id="rId8" imgW="9382230" imgH="6153060" progId="Excel.Chart.8">
                  <p:link updateAutomatic="1"/>
                </p:oleObj>
              </mc:Choice>
              <mc:Fallback>
                <p:oleObj name="Grafico" r:id="rId8" imgW="9382230" imgH="6153060" progId="Excel.Chart.8">
                  <p:link updateAutomatic="1"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4633913"/>
                        <a:ext cx="7504112" cy="491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ttangolo arrotondato 23"/>
          <p:cNvSpPr/>
          <p:nvPr/>
        </p:nvSpPr>
        <p:spPr>
          <a:xfrm>
            <a:off x="3618000" y="6539477"/>
            <a:ext cx="190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NUMERO VERDE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Accessibilità e permanenza allo sportello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23528" y="1671191"/>
            <a:ext cx="4121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L’attesa prima di essere chiamato dall’operatore è durata…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%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716016" y="1672056"/>
            <a:ext cx="4122000" cy="46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La sua permanenza allo sportello con l’operatore è durata…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%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87042" name="Object 2"/>
          <p:cNvGraphicFramePr>
            <a:graphicFrameLocks noChangeAspect="1"/>
          </p:cNvGraphicFramePr>
          <p:nvPr/>
        </p:nvGraphicFramePr>
        <p:xfrm>
          <a:off x="-1851993" y="2328936"/>
          <a:ext cx="7504113" cy="491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6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51993" y="2328936"/>
                        <a:ext cx="7504113" cy="491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3" name="Object 3"/>
          <p:cNvGraphicFramePr>
            <a:graphicFrameLocks noChangeAspect="1"/>
          </p:cNvGraphicFramePr>
          <p:nvPr/>
        </p:nvGraphicFramePr>
        <p:xfrm>
          <a:off x="2756519" y="2328936"/>
          <a:ext cx="7504113" cy="491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7" name="Grafico" r:id="rId5" imgW="9382230" imgH="6153060" progId="Excel.Chart.8">
                  <p:link updateAutomatic="1"/>
                </p:oleObj>
              </mc:Choice>
              <mc:Fallback>
                <p:oleObj name="Grafico" r:id="rId5" imgW="9382230" imgH="6153060" progId="Excel.Chart.8">
                  <p:link updateAutomatic="1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6519" y="2328936"/>
                        <a:ext cx="7504113" cy="491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ttangolo arrotondato 9"/>
          <p:cNvSpPr/>
          <p:nvPr/>
        </p:nvSpPr>
        <p:spPr>
          <a:xfrm>
            <a:off x="3672000" y="6539477"/>
            <a:ext cx="1800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SPORTELLO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-36512" y="908720"/>
            <a:ext cx="5336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Per quali motivi si è recato presso lo sportello dell’Azienda?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 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(risposta multipla) 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%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Motivo della visita</a:t>
            </a:r>
            <a:endParaRPr lang="it-IT" dirty="0"/>
          </a:p>
        </p:txBody>
      </p:sp>
      <p:graphicFrame>
        <p:nvGraphicFramePr>
          <p:cNvPr id="88065" name="Object 1"/>
          <p:cNvGraphicFramePr>
            <a:graphicFrameLocks noChangeAspect="1"/>
          </p:cNvGraphicFramePr>
          <p:nvPr/>
        </p:nvGraphicFramePr>
        <p:xfrm>
          <a:off x="-252536" y="1431925"/>
          <a:ext cx="7504113" cy="491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9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52536" y="1431925"/>
                        <a:ext cx="7504113" cy="491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5004048" y="2961061"/>
            <a:ext cx="374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Si è recato presso lo sportello di Acquedotto del Fiora per questioni relative a servizi che riguardano la …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%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/>
        </p:nvGraphicFramePr>
        <p:xfrm>
          <a:off x="2468487" y="3553072"/>
          <a:ext cx="7504113" cy="491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0" name="Grafico" r:id="rId5" imgW="9382230" imgH="6153060" progId="Excel.Chart.8">
                  <p:link updateAutomatic="1"/>
                </p:oleObj>
              </mc:Choice>
              <mc:Fallback>
                <p:oleObj name="Grafico" r:id="rId5" imgW="9382230" imgH="6153060" progId="Excel.Chart.8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8487" y="3553072"/>
                        <a:ext cx="7504113" cy="491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llout 6 7"/>
          <p:cNvSpPr/>
          <p:nvPr/>
        </p:nvSpPr>
        <p:spPr>
          <a:xfrm>
            <a:off x="5292080" y="1442492"/>
            <a:ext cx="3240000" cy="1410444"/>
          </a:xfrm>
          <a:prstGeom prst="accentCallout2">
            <a:avLst>
              <a:gd name="adj1" fmla="val 15168"/>
              <a:gd name="adj2" fmla="val -4698"/>
              <a:gd name="adj3" fmla="val 41122"/>
              <a:gd name="adj4" fmla="val -14406"/>
              <a:gd name="adj5" fmla="val 50546"/>
              <a:gd name="adj6" fmla="val -23514"/>
            </a:avLst>
          </a:prstGeom>
          <a:solidFill>
            <a:schemeClr val="bg1">
              <a:lumMod val="95000"/>
            </a:schemeClr>
          </a:solidFill>
          <a:ln w="12700">
            <a:solidFill>
              <a:srgbClr val="00AAE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marL="269875" indent="-176213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it-IT" sz="1200" dirty="0" smtClean="0">
                <a:solidFill>
                  <a:schemeClr val="tx1"/>
                </a:solidFill>
              </a:rPr>
              <a:t>Bolletta su consumo previsto o reale</a:t>
            </a:r>
          </a:p>
          <a:p>
            <a:pPr marL="269875" indent="-176213">
              <a:lnSpc>
                <a:spcPct val="11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it-IT" sz="1200" dirty="0" smtClean="0">
                <a:solidFill>
                  <a:schemeClr val="tx1"/>
                </a:solidFill>
              </a:rPr>
              <a:t>Periodo di riferimento</a:t>
            </a:r>
          </a:p>
          <a:p>
            <a:pPr marL="269875" indent="-176213">
              <a:lnSpc>
                <a:spcPct val="11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it-IT" sz="1200" dirty="0" smtClean="0">
                <a:solidFill>
                  <a:schemeClr val="tx1"/>
                </a:solidFill>
              </a:rPr>
              <a:t>Presenza di voci diverse dalla tariffa di acqua, fogna e depurazione</a:t>
            </a:r>
          </a:p>
        </p:txBody>
      </p:sp>
      <p:grpSp>
        <p:nvGrpSpPr>
          <p:cNvPr id="9" name="Gruppo 8"/>
          <p:cNvGrpSpPr/>
          <p:nvPr/>
        </p:nvGrpSpPr>
        <p:grpSpPr>
          <a:xfrm>
            <a:off x="7495753" y="1442492"/>
            <a:ext cx="1332000" cy="276999"/>
            <a:chOff x="4214242" y="6026805"/>
            <a:chExt cx="1332000" cy="276999"/>
          </a:xfrm>
        </p:grpSpPr>
        <p:sp>
          <p:nvSpPr>
            <p:cNvPr id="10" name="CasellaDiTesto 9"/>
            <p:cNvSpPr txBox="1">
              <a:spLocks noChangeArrowheads="1"/>
            </p:cNvSpPr>
            <p:nvPr/>
          </p:nvSpPr>
          <p:spPr bwMode="auto">
            <a:xfrm>
              <a:off x="4214242" y="6026805"/>
              <a:ext cx="1332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52000" rIns="3600">
              <a:spAutoFit/>
            </a:bodyPr>
            <a:lstStyle/>
            <a:p>
              <a:r>
                <a:rPr lang="it-IT" sz="1200" u="sng" dirty="0" smtClean="0">
                  <a:solidFill>
                    <a:srgbClr val="0070C0"/>
                  </a:solidFill>
                  <a:latin typeface="Calibri" pitchFamily="34" charset="0"/>
                </a:rPr>
                <a:t>40 </a:t>
              </a:r>
              <a:r>
                <a:rPr lang="it-IT" sz="1200" u="sng" cap="small" dirty="0" smtClean="0">
                  <a:solidFill>
                    <a:srgbClr val="0070C0"/>
                  </a:solidFill>
                  <a:latin typeface="Calibri" pitchFamily="34" charset="0"/>
                </a:rPr>
                <a:t>risposte</a:t>
              </a:r>
              <a:endParaRPr lang="it-IT" sz="1200" u="sng" cap="small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pic>
          <p:nvPicPr>
            <p:cNvPr id="11" name="Immagine 10" descr="warn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14242" y="6069292"/>
              <a:ext cx="200752" cy="192024"/>
            </a:xfrm>
            <a:prstGeom prst="rect">
              <a:avLst/>
            </a:prstGeom>
          </p:spPr>
        </p:pic>
      </p:grpSp>
      <p:sp>
        <p:nvSpPr>
          <p:cNvPr id="13" name="CasellaDiTesto 12"/>
          <p:cNvSpPr txBox="1"/>
          <p:nvPr/>
        </p:nvSpPr>
        <p:spPr>
          <a:xfrm>
            <a:off x="5004048" y="982469"/>
            <a:ext cx="3744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Cosa non le era risultato sufficientemente chiaro?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 (risposta multipla)</a:t>
            </a:r>
          </a:p>
        </p:txBody>
      </p:sp>
      <p:sp>
        <p:nvSpPr>
          <p:cNvPr id="14" name="Rettangolo arrotondato 13"/>
          <p:cNvSpPr/>
          <p:nvPr/>
        </p:nvSpPr>
        <p:spPr>
          <a:xfrm>
            <a:off x="3672000" y="6539477"/>
            <a:ext cx="1800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SPORTELLO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250825" y="1685627"/>
          <a:ext cx="7496175" cy="491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2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685627"/>
                        <a:ext cx="7496175" cy="491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</a:t>
            </a:r>
            <a:r>
              <a:rPr lang="it-IT" dirty="0" smtClean="0"/>
              <a:t>sito della visita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972000" y="1381621"/>
            <a:ext cx="72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“</a:t>
            </a:r>
            <a:r>
              <a:rPr lang="it-IT" sz="1200" dirty="0">
                <a:solidFill>
                  <a:prstClr val="white">
                    <a:lumMod val="50000"/>
                  </a:prstClr>
                </a:solidFill>
              </a:rPr>
              <a:t>Attraverso il contatto allo sportello di cui stiamo parlando è riuscito a risolvere la sua richiesta</a:t>
            </a:r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</a:rPr>
              <a:t>?</a:t>
            </a:r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”</a:t>
            </a:r>
          </a:p>
          <a:p>
            <a:pPr algn="ctr"/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%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539552" y="365626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</a:rPr>
              <a:t>Per quali motivi non è riuscito a risolvere la sua richiesta?</a:t>
            </a:r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” (risposta multipla)</a:t>
            </a:r>
          </a:p>
        </p:txBody>
      </p:sp>
      <p:sp>
        <p:nvSpPr>
          <p:cNvPr id="23" name="Callout 6 22"/>
          <p:cNvSpPr/>
          <p:nvPr/>
        </p:nvSpPr>
        <p:spPr>
          <a:xfrm>
            <a:off x="6012160" y="2821781"/>
            <a:ext cx="2808312" cy="1152128"/>
          </a:xfrm>
          <a:prstGeom prst="accentCallout2">
            <a:avLst>
              <a:gd name="adj1" fmla="val 20440"/>
              <a:gd name="adj2" fmla="val -6801"/>
              <a:gd name="adj3" fmla="val 7799"/>
              <a:gd name="adj4" fmla="val -21416"/>
              <a:gd name="adj5" fmla="val -18732"/>
              <a:gd name="adj6" fmla="val -40632"/>
            </a:avLst>
          </a:prstGeom>
          <a:solidFill>
            <a:schemeClr val="bg1">
              <a:lumMod val="95000"/>
            </a:schemeClr>
          </a:solidFill>
          <a:ln w="12700">
            <a:solidFill>
              <a:srgbClr val="00AAE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marL="269875" indent="-176213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it-IT" sz="1200" dirty="0" smtClean="0">
                <a:solidFill>
                  <a:schemeClr val="tx1"/>
                </a:solidFill>
              </a:rPr>
              <a:t>Mancanza di documentazione </a:t>
            </a:r>
          </a:p>
          <a:p>
            <a:pPr marL="269875" indent="-176213">
              <a:lnSpc>
                <a:spcPct val="11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it-IT" sz="1200" dirty="0" smtClean="0">
                <a:solidFill>
                  <a:schemeClr val="tx1"/>
                </a:solidFill>
              </a:rPr>
              <a:t>Effettuare dei pagamenti per dar corso alla pratica</a:t>
            </a:r>
          </a:p>
        </p:txBody>
      </p:sp>
      <p:grpSp>
        <p:nvGrpSpPr>
          <p:cNvPr id="24" name="Gruppo 23"/>
          <p:cNvGrpSpPr/>
          <p:nvPr/>
        </p:nvGrpSpPr>
        <p:grpSpPr>
          <a:xfrm>
            <a:off x="7776504" y="2821781"/>
            <a:ext cx="1332000" cy="276999"/>
            <a:chOff x="4214242" y="6026805"/>
            <a:chExt cx="1332000" cy="276999"/>
          </a:xfrm>
        </p:grpSpPr>
        <p:sp>
          <p:nvSpPr>
            <p:cNvPr id="25" name="CasellaDiTesto 24"/>
            <p:cNvSpPr txBox="1">
              <a:spLocks noChangeArrowheads="1"/>
            </p:cNvSpPr>
            <p:nvPr/>
          </p:nvSpPr>
          <p:spPr bwMode="auto">
            <a:xfrm>
              <a:off x="4214242" y="6026805"/>
              <a:ext cx="1332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52000" rIns="3600">
              <a:spAutoFit/>
            </a:bodyPr>
            <a:lstStyle/>
            <a:p>
              <a:r>
                <a:rPr lang="it-IT" sz="1200" u="sng" dirty="0" smtClean="0">
                  <a:solidFill>
                    <a:srgbClr val="0070C0"/>
                  </a:solidFill>
                  <a:latin typeface="Calibri" pitchFamily="34" charset="0"/>
                </a:rPr>
                <a:t>27 </a:t>
              </a:r>
              <a:r>
                <a:rPr lang="it-IT" sz="1200" u="sng" cap="small" dirty="0" smtClean="0">
                  <a:solidFill>
                    <a:srgbClr val="0070C0"/>
                  </a:solidFill>
                  <a:latin typeface="Calibri" pitchFamily="34" charset="0"/>
                </a:rPr>
                <a:t>risposte</a:t>
              </a:r>
              <a:endParaRPr lang="it-IT" sz="1200" u="sng" cap="small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pic>
          <p:nvPicPr>
            <p:cNvPr id="26" name="Immagine 25" descr="warn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14242" y="6069292"/>
              <a:ext cx="200752" cy="192024"/>
            </a:xfrm>
            <a:prstGeom prst="rect">
              <a:avLst/>
            </a:prstGeom>
          </p:spPr>
        </p:pic>
      </p:grpSp>
      <p:sp>
        <p:nvSpPr>
          <p:cNvPr id="28" name="Callout 6 27"/>
          <p:cNvSpPr/>
          <p:nvPr/>
        </p:nvSpPr>
        <p:spPr>
          <a:xfrm flipH="1">
            <a:off x="640447" y="4117925"/>
            <a:ext cx="2808000" cy="1296144"/>
          </a:xfrm>
          <a:prstGeom prst="accentCallout2">
            <a:avLst>
              <a:gd name="adj1" fmla="val 20440"/>
              <a:gd name="adj2" fmla="val -6801"/>
              <a:gd name="adj3" fmla="val 16710"/>
              <a:gd name="adj4" fmla="val -15132"/>
              <a:gd name="adj5" fmla="val -77906"/>
              <a:gd name="adj6" fmla="val -33839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b"/>
          <a:lstStyle/>
          <a:p>
            <a:pPr marL="269875" indent="-176213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it-IT" sz="1200" dirty="0" smtClean="0">
                <a:solidFill>
                  <a:schemeClr val="tx1"/>
                </a:solidFill>
              </a:rPr>
              <a:t>Deve procurarsi della documentazione e ricontattarli </a:t>
            </a:r>
          </a:p>
          <a:p>
            <a:pPr marL="269875" indent="-176213">
              <a:lnSpc>
                <a:spcPct val="11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it-IT" sz="1200" dirty="0" smtClean="0">
                <a:solidFill>
                  <a:schemeClr val="tx1"/>
                </a:solidFill>
              </a:rPr>
              <a:t>Il personale non ha saputo dare una risposta esaustiva </a:t>
            </a:r>
          </a:p>
        </p:txBody>
      </p:sp>
      <p:grpSp>
        <p:nvGrpSpPr>
          <p:cNvPr id="29" name="Gruppo 28"/>
          <p:cNvGrpSpPr/>
          <p:nvPr/>
        </p:nvGrpSpPr>
        <p:grpSpPr>
          <a:xfrm>
            <a:off x="698321" y="4117925"/>
            <a:ext cx="1332000" cy="276999"/>
            <a:chOff x="4214242" y="6026805"/>
            <a:chExt cx="1332000" cy="276999"/>
          </a:xfrm>
        </p:grpSpPr>
        <p:sp>
          <p:nvSpPr>
            <p:cNvPr id="30" name="CasellaDiTesto 29"/>
            <p:cNvSpPr txBox="1">
              <a:spLocks noChangeArrowheads="1"/>
            </p:cNvSpPr>
            <p:nvPr/>
          </p:nvSpPr>
          <p:spPr bwMode="auto">
            <a:xfrm>
              <a:off x="4214242" y="6026805"/>
              <a:ext cx="1332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52000" rIns="3600">
              <a:spAutoFit/>
            </a:bodyPr>
            <a:lstStyle/>
            <a:p>
              <a:r>
                <a:rPr lang="it-IT" sz="1200" u="sng" dirty="0" smtClean="0">
                  <a:solidFill>
                    <a:srgbClr val="0070C0"/>
                  </a:solidFill>
                  <a:latin typeface="Calibri" pitchFamily="34" charset="0"/>
                </a:rPr>
                <a:t>17 </a:t>
              </a:r>
              <a:r>
                <a:rPr lang="it-IT" sz="1200" u="sng" cap="small" dirty="0" smtClean="0">
                  <a:solidFill>
                    <a:srgbClr val="0070C0"/>
                  </a:solidFill>
                  <a:latin typeface="Calibri" pitchFamily="34" charset="0"/>
                </a:rPr>
                <a:t>risposte</a:t>
              </a:r>
              <a:endParaRPr lang="it-IT" sz="1200" u="sng" cap="small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pic>
          <p:nvPicPr>
            <p:cNvPr id="31" name="Immagine 30" descr="warn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14242" y="6069292"/>
              <a:ext cx="200752" cy="192024"/>
            </a:xfrm>
            <a:prstGeom prst="rect">
              <a:avLst/>
            </a:prstGeom>
          </p:spPr>
        </p:pic>
      </p:grpSp>
      <p:sp>
        <p:nvSpPr>
          <p:cNvPr id="32" name="CasellaDiTesto 31"/>
          <p:cNvSpPr txBox="1"/>
          <p:nvPr/>
        </p:nvSpPr>
        <p:spPr>
          <a:xfrm>
            <a:off x="5675362" y="2535257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“</a:t>
            </a:r>
            <a:r>
              <a:rPr lang="it-IT" sz="1200" dirty="0">
                <a:solidFill>
                  <a:prstClr val="white">
                    <a:lumMod val="50000"/>
                  </a:prstClr>
                </a:solidFill>
              </a:rPr>
              <a:t>Cosa dovrà fare ancora</a:t>
            </a:r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</a:rPr>
              <a:t>?</a:t>
            </a:r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” (risposta multipla)</a:t>
            </a:r>
          </a:p>
        </p:txBody>
      </p:sp>
      <p:sp>
        <p:nvSpPr>
          <p:cNvPr id="16" name="Rettangolo arrotondato 15"/>
          <p:cNvSpPr/>
          <p:nvPr/>
        </p:nvSpPr>
        <p:spPr>
          <a:xfrm>
            <a:off x="3672000" y="6539477"/>
            <a:ext cx="1800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SPORTELLO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rma a L 25"/>
          <p:cNvSpPr/>
          <p:nvPr/>
        </p:nvSpPr>
        <p:spPr>
          <a:xfrm flipH="1">
            <a:off x="179512" y="764704"/>
            <a:ext cx="8784976" cy="5616624"/>
          </a:xfrm>
          <a:prstGeom prst="corner">
            <a:avLst>
              <a:gd name="adj1" fmla="val 35917"/>
              <a:gd name="adj2" fmla="val 7292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aphicFrame>
        <p:nvGraphicFramePr>
          <p:cNvPr id="84994" name="Object 2"/>
          <p:cNvGraphicFramePr>
            <a:graphicFrameLocks/>
          </p:cNvGraphicFramePr>
          <p:nvPr/>
        </p:nvGraphicFramePr>
        <p:xfrm>
          <a:off x="3461742" y="1052513"/>
          <a:ext cx="7475537" cy="491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1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1742" y="1052513"/>
                        <a:ext cx="7475537" cy="4913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Utilizzo di altri canali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121573" y="764704"/>
            <a:ext cx="33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Perché si è dovuto recare allo sportello più volte?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(risposta multipla) %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29536" y="980728"/>
            <a:ext cx="381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La visita allo sportello era la prima o si era trattato di una visita successiva ad altre per concludere la stessa pratica?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%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57316" y="3111252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Oltre a recarsi presso gli sportelli, ha utilizzato qualche altro canale di contatto per lo stesso specifico motivo? Quali?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%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84993" name="Object 1"/>
          <p:cNvGraphicFramePr>
            <a:graphicFrameLocks noChangeAspect="1"/>
          </p:cNvGraphicFramePr>
          <p:nvPr/>
        </p:nvGraphicFramePr>
        <p:xfrm>
          <a:off x="-1836712" y="1536848"/>
          <a:ext cx="7504113" cy="491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2" name="Grafico" r:id="rId5" imgW="9382230" imgH="6153060" progId="Excel.Chart.8">
                  <p:link updateAutomatic="1"/>
                </p:oleObj>
              </mc:Choice>
              <mc:Fallback>
                <p:oleObj name="Grafico" r:id="rId5" imgW="9382230" imgH="6153060" progId="Excel.Chart.8">
                  <p:link updateAutomatic="1"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36712" y="1536848"/>
                        <a:ext cx="7504113" cy="491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7" name="Object 5"/>
          <p:cNvGraphicFramePr>
            <a:graphicFrameLocks noChangeAspect="1"/>
          </p:cNvGraphicFramePr>
          <p:nvPr/>
        </p:nvGraphicFramePr>
        <p:xfrm>
          <a:off x="2895600" y="4633913"/>
          <a:ext cx="7504113" cy="491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3" name="Grafico" r:id="rId7" imgW="9382230" imgH="6153060" progId="Excel.Chart.8">
                  <p:link updateAutomatic="1"/>
                </p:oleObj>
              </mc:Choice>
              <mc:Fallback>
                <p:oleObj name="Grafico" r:id="rId7" imgW="9382230" imgH="6153060" progId="Excel.Chart.8">
                  <p:link updateAutomatic="1"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633913"/>
                        <a:ext cx="7504113" cy="491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Connettore 4 22"/>
          <p:cNvCxnSpPr>
            <a:endCxn id="3" idx="1"/>
          </p:cNvCxnSpPr>
          <p:nvPr/>
        </p:nvCxnSpPr>
        <p:spPr>
          <a:xfrm flipV="1">
            <a:off x="3384088" y="995537"/>
            <a:ext cx="1737485" cy="1425351"/>
          </a:xfrm>
          <a:prstGeom prst="bentConnector3">
            <a:avLst>
              <a:gd name="adj1" fmla="val 69735"/>
            </a:avLst>
          </a:prstGeom>
          <a:ln>
            <a:solidFill>
              <a:srgbClr val="00AAE6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uppo 31"/>
          <p:cNvGrpSpPr/>
          <p:nvPr/>
        </p:nvGrpSpPr>
        <p:grpSpPr>
          <a:xfrm>
            <a:off x="7905662" y="1043211"/>
            <a:ext cx="1332000" cy="276999"/>
            <a:chOff x="4214242" y="6026805"/>
            <a:chExt cx="1332000" cy="276999"/>
          </a:xfrm>
        </p:grpSpPr>
        <p:sp>
          <p:nvSpPr>
            <p:cNvPr id="39" name="CasellaDiTesto 38"/>
            <p:cNvSpPr txBox="1">
              <a:spLocks noChangeArrowheads="1"/>
            </p:cNvSpPr>
            <p:nvPr/>
          </p:nvSpPr>
          <p:spPr bwMode="auto">
            <a:xfrm>
              <a:off x="4214242" y="6026805"/>
              <a:ext cx="1332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52000" rIns="3600">
              <a:spAutoFit/>
            </a:bodyPr>
            <a:lstStyle/>
            <a:p>
              <a:r>
                <a:rPr lang="it-IT" sz="1200" u="sng" dirty="0" smtClean="0">
                  <a:solidFill>
                    <a:srgbClr val="0070C0"/>
                  </a:solidFill>
                  <a:latin typeface="Calibri" pitchFamily="34" charset="0"/>
                </a:rPr>
                <a:t>59 </a:t>
              </a:r>
              <a:r>
                <a:rPr lang="it-IT" sz="1200" u="sng" cap="small" dirty="0" smtClean="0">
                  <a:solidFill>
                    <a:srgbClr val="0070C0"/>
                  </a:solidFill>
                  <a:latin typeface="Calibri" pitchFamily="34" charset="0"/>
                </a:rPr>
                <a:t>risposte</a:t>
              </a:r>
              <a:endParaRPr lang="it-IT" sz="1200" u="sng" cap="small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pic>
          <p:nvPicPr>
            <p:cNvPr id="40" name="Immagine 39" descr="warn.jpg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14242" y="6069292"/>
              <a:ext cx="200752" cy="192024"/>
            </a:xfrm>
            <a:prstGeom prst="rect">
              <a:avLst/>
            </a:prstGeom>
          </p:spPr>
        </p:pic>
      </p:grpSp>
      <p:sp>
        <p:nvSpPr>
          <p:cNvPr id="41" name="CasellaDiTesto 40"/>
          <p:cNvSpPr txBox="1"/>
          <p:nvPr/>
        </p:nvSpPr>
        <p:spPr>
          <a:xfrm>
            <a:off x="5013573" y="4247251"/>
            <a:ext cx="36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“</a:t>
            </a:r>
            <a:r>
              <a:rPr lang="it-IT" sz="1200" dirty="0">
                <a:solidFill>
                  <a:prstClr val="white">
                    <a:lumMod val="50000"/>
                  </a:prstClr>
                </a:solidFill>
              </a:rPr>
              <a:t>Le informazioni che ha ricevuto nei diversi contatti erano coerenti tra loro</a:t>
            </a:r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</a:rPr>
              <a:t>?</a:t>
            </a:r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” </a:t>
            </a:r>
          </a:p>
          <a:p>
            <a:pPr algn="ctr"/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%</a:t>
            </a:r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grpSp>
        <p:nvGrpSpPr>
          <p:cNvPr id="42" name="Gruppo 33"/>
          <p:cNvGrpSpPr/>
          <p:nvPr/>
        </p:nvGrpSpPr>
        <p:grpSpPr>
          <a:xfrm>
            <a:off x="7905662" y="4547220"/>
            <a:ext cx="1332000" cy="276999"/>
            <a:chOff x="4214242" y="6026805"/>
            <a:chExt cx="1332000" cy="276999"/>
          </a:xfrm>
        </p:grpSpPr>
        <p:sp>
          <p:nvSpPr>
            <p:cNvPr id="43" name="CasellaDiTesto 42"/>
            <p:cNvSpPr txBox="1">
              <a:spLocks noChangeArrowheads="1"/>
            </p:cNvSpPr>
            <p:nvPr/>
          </p:nvSpPr>
          <p:spPr bwMode="auto">
            <a:xfrm>
              <a:off x="4214242" y="6026805"/>
              <a:ext cx="1332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52000" rIns="3600">
              <a:spAutoFit/>
            </a:bodyPr>
            <a:lstStyle/>
            <a:p>
              <a:r>
                <a:rPr lang="it-IT" sz="1200" u="sng" dirty="0" smtClean="0">
                  <a:solidFill>
                    <a:srgbClr val="0070C0"/>
                  </a:solidFill>
                  <a:latin typeface="Calibri" pitchFamily="34" charset="0"/>
                </a:rPr>
                <a:t>83 </a:t>
              </a:r>
              <a:r>
                <a:rPr lang="it-IT" sz="1200" u="sng" cap="small" dirty="0" smtClean="0">
                  <a:solidFill>
                    <a:srgbClr val="0070C0"/>
                  </a:solidFill>
                  <a:latin typeface="Calibri" pitchFamily="34" charset="0"/>
                </a:rPr>
                <a:t>risposte</a:t>
              </a:r>
              <a:endParaRPr lang="it-IT" sz="1200" u="sng" cap="small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pic>
          <p:nvPicPr>
            <p:cNvPr id="44" name="Immagine 43" descr="warn.jpg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14242" y="6069292"/>
              <a:ext cx="200752" cy="192024"/>
            </a:xfrm>
            <a:prstGeom prst="rect">
              <a:avLst/>
            </a:prstGeom>
          </p:spPr>
        </p:pic>
      </p:grpSp>
      <p:sp>
        <p:nvSpPr>
          <p:cNvPr id="47" name="CasellaDiTesto 14"/>
          <p:cNvSpPr txBox="1">
            <a:spLocks noChangeArrowheads="1"/>
          </p:cNvSpPr>
          <p:nvPr/>
        </p:nvSpPr>
        <p:spPr bwMode="auto">
          <a:xfrm>
            <a:off x="395536" y="3678064"/>
            <a:ext cx="428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600" b="1" dirty="0" smtClean="0">
                <a:solidFill>
                  <a:srgbClr val="003366"/>
                </a:solidFill>
                <a:latin typeface="+mj-lt"/>
                <a:ea typeface="Verdana" pitchFamily="34" charset="0"/>
                <a:cs typeface="Verdana" pitchFamily="34" charset="0"/>
              </a:rPr>
              <a:t>Sì:</a:t>
            </a:r>
            <a:r>
              <a:rPr lang="it-IT" sz="1600" b="1" dirty="0" smtClean="0">
                <a:solidFill>
                  <a:srgbClr val="003366"/>
                </a:solidFill>
                <a:latin typeface="+mj-lt"/>
              </a:rPr>
              <a:t> 18,5%</a:t>
            </a:r>
            <a:endParaRPr lang="it-IT" sz="1600" b="1" dirty="0">
              <a:solidFill>
                <a:srgbClr val="003366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2" name="Callout 14 51"/>
          <p:cNvSpPr/>
          <p:nvPr/>
        </p:nvSpPr>
        <p:spPr>
          <a:xfrm rot="16200000" flipH="1">
            <a:off x="1835696" y="3789040"/>
            <a:ext cx="936104" cy="2808312"/>
          </a:xfrm>
          <a:prstGeom prst="accentBorderCallout2">
            <a:avLst>
              <a:gd name="adj1" fmla="val 53917"/>
              <a:gd name="adj2" fmla="val -13713"/>
              <a:gd name="adj3" fmla="val 56479"/>
              <a:gd name="adj4" fmla="val -28153"/>
              <a:gd name="adj5" fmla="val 57180"/>
              <a:gd name="adj6" fmla="val -71148"/>
            </a:avLst>
          </a:prstGeom>
          <a:solidFill>
            <a:schemeClr val="bg1">
              <a:lumMod val="95000"/>
            </a:schemeClr>
          </a:solidFill>
          <a:ln w="12700">
            <a:solidFill>
              <a:srgbClr val="00AAE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tIns="180000" rtlCol="0" anchor="b"/>
          <a:lstStyle/>
          <a:p>
            <a:pPr marL="92075" indent="144000">
              <a:buClr>
                <a:srgbClr val="0070C0"/>
              </a:buClr>
              <a:buFont typeface="Wingdings" pitchFamily="2" charset="2"/>
              <a:buChar char="ü"/>
            </a:pPr>
            <a:r>
              <a:rPr lang="it-IT" sz="1200" dirty="0" smtClean="0">
                <a:solidFill>
                  <a:schemeClr val="tx1"/>
                </a:solidFill>
              </a:rPr>
              <a:t> Contatto telefonico al Call Center</a:t>
            </a:r>
          </a:p>
          <a:p>
            <a:pPr marL="92075" indent="142875">
              <a:lnSpc>
                <a:spcPct val="110000"/>
              </a:lnSpc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ü"/>
              <a:tabLst>
                <a:tab pos="174625" algn="l"/>
              </a:tabLst>
            </a:pPr>
            <a:r>
              <a:rPr lang="it-IT" sz="1200" dirty="0" smtClean="0">
                <a:solidFill>
                  <a:schemeClr val="tx1"/>
                </a:solidFill>
              </a:rPr>
              <a:t> Sito web</a:t>
            </a:r>
          </a:p>
        </p:txBody>
      </p:sp>
      <p:grpSp>
        <p:nvGrpSpPr>
          <p:cNvPr id="53" name="Gruppo 26"/>
          <p:cNvGrpSpPr/>
          <p:nvPr/>
        </p:nvGrpSpPr>
        <p:grpSpPr>
          <a:xfrm>
            <a:off x="2483768" y="4797152"/>
            <a:ext cx="1332000" cy="276999"/>
            <a:chOff x="4214242" y="6026805"/>
            <a:chExt cx="1332000" cy="276999"/>
          </a:xfrm>
        </p:grpSpPr>
        <p:sp>
          <p:nvSpPr>
            <p:cNvPr id="54" name="CasellaDiTesto 53"/>
            <p:cNvSpPr txBox="1">
              <a:spLocks noChangeArrowheads="1"/>
            </p:cNvSpPr>
            <p:nvPr/>
          </p:nvSpPr>
          <p:spPr bwMode="auto">
            <a:xfrm>
              <a:off x="4214242" y="6026805"/>
              <a:ext cx="1332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52000" rIns="3600">
              <a:spAutoFit/>
            </a:bodyPr>
            <a:lstStyle/>
            <a:p>
              <a:r>
                <a:rPr lang="it-IT" sz="1200" u="sng" dirty="0" smtClean="0">
                  <a:solidFill>
                    <a:srgbClr val="0070C0"/>
                  </a:solidFill>
                  <a:latin typeface="Calibri" pitchFamily="34" charset="0"/>
                </a:rPr>
                <a:t>37 </a:t>
              </a:r>
              <a:r>
                <a:rPr lang="it-IT" sz="1200" u="sng" cap="small" dirty="0" smtClean="0">
                  <a:solidFill>
                    <a:srgbClr val="0070C0"/>
                  </a:solidFill>
                  <a:latin typeface="Calibri" pitchFamily="34" charset="0"/>
                </a:rPr>
                <a:t>risposte</a:t>
              </a:r>
              <a:endParaRPr lang="it-IT" sz="1200" u="sng" cap="small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pic>
          <p:nvPicPr>
            <p:cNvPr id="55" name="Immagine 54" descr="warn.jpg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14242" y="6069292"/>
              <a:ext cx="200752" cy="192024"/>
            </a:xfrm>
            <a:prstGeom prst="rect">
              <a:avLst/>
            </a:prstGeom>
          </p:spPr>
        </p:pic>
      </p:grpSp>
      <p:sp>
        <p:nvSpPr>
          <p:cNvPr id="25" name="Rettangolo arrotondato 24"/>
          <p:cNvSpPr/>
          <p:nvPr/>
        </p:nvSpPr>
        <p:spPr>
          <a:xfrm>
            <a:off x="3672000" y="6539477"/>
            <a:ext cx="1800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SPORTELLO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Scelta</a:t>
            </a:r>
            <a:r>
              <a:rPr lang="it-IT" spc="-300" dirty="0" smtClean="0"/>
              <a:t> </a:t>
            </a:r>
            <a:r>
              <a:rPr lang="it-IT" dirty="0" smtClean="0"/>
              <a:t>dello</a:t>
            </a:r>
            <a:r>
              <a:rPr lang="it-IT" spc="-300" dirty="0" smtClean="0"/>
              <a:t> </a:t>
            </a:r>
            <a:r>
              <a:rPr lang="it-IT" dirty="0" smtClean="0"/>
              <a:t>sportello</a:t>
            </a:r>
            <a:r>
              <a:rPr lang="it-IT" spc="-300" dirty="0" smtClean="0"/>
              <a:t> </a:t>
            </a:r>
            <a:r>
              <a:rPr lang="it-IT" dirty="0" smtClean="0"/>
              <a:t>rispetto</a:t>
            </a:r>
            <a:r>
              <a:rPr lang="it-IT" spc="-300" dirty="0" smtClean="0"/>
              <a:t> </a:t>
            </a:r>
            <a:r>
              <a:rPr lang="it-IT" dirty="0" smtClean="0"/>
              <a:t>al</a:t>
            </a:r>
            <a:r>
              <a:rPr lang="it-IT" spc="-300" dirty="0" smtClean="0"/>
              <a:t> </a:t>
            </a:r>
            <a:r>
              <a:rPr lang="it-IT" dirty="0" smtClean="0"/>
              <a:t>NV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39552" y="1095127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Per quali motivi ha scelto di recarsi presso gli sportelli di Acquedotto del Fiora invece che contattare il Call Center?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(risposta multipla)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%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83969" name="Object 1"/>
          <p:cNvGraphicFramePr>
            <a:graphicFrameLocks noChangeAspect="1"/>
          </p:cNvGraphicFramePr>
          <p:nvPr/>
        </p:nvGraphicFramePr>
        <p:xfrm>
          <a:off x="819944" y="1657622"/>
          <a:ext cx="7504113" cy="491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1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944" y="1657622"/>
                        <a:ext cx="7504113" cy="491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tangolo arrotondato 5"/>
          <p:cNvSpPr/>
          <p:nvPr/>
        </p:nvSpPr>
        <p:spPr>
          <a:xfrm>
            <a:off x="3672000" y="6539477"/>
            <a:ext cx="1800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SPORTELLO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Text Box 119"/>
          <p:cNvSpPr txBox="1">
            <a:spLocks noChangeArrowheads="1"/>
          </p:cNvSpPr>
          <p:nvPr/>
        </p:nvSpPr>
        <p:spPr bwMode="auto">
          <a:xfrm>
            <a:off x="467544" y="468411"/>
            <a:ext cx="8676456" cy="946278"/>
          </a:xfrm>
          <a:prstGeom prst="foldedCorner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endParaRPr lang="it-IT" sz="1100" b="1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it-IT" sz="3000" dirty="0" smtClean="0">
                <a:solidFill>
                  <a:srgbClr val="39527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Sportello online e sito Internet</a:t>
            </a:r>
          </a:p>
        </p:txBody>
      </p:sp>
      <p:sp>
        <p:nvSpPr>
          <p:cNvPr id="9" name="Text Box 119"/>
          <p:cNvSpPr txBox="1">
            <a:spLocks noChangeArrowheads="1"/>
          </p:cNvSpPr>
          <p:nvPr/>
        </p:nvSpPr>
        <p:spPr bwMode="auto">
          <a:xfrm>
            <a:off x="5436616" y="3062305"/>
            <a:ext cx="4680000" cy="1208665"/>
          </a:xfrm>
          <a:prstGeom prst="foldedCorner">
            <a:avLst>
              <a:gd name="adj" fmla="val 0"/>
            </a:avLst>
          </a:prstGeom>
          <a:noFill/>
          <a:ln w="9525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endParaRPr lang="it-IT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it-IT" sz="1600" b="1" u="sng" cap="small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SEZIONE OPEN</a:t>
            </a:r>
          </a:p>
          <a:p>
            <a:pPr marL="355600" indent="-355600">
              <a:lnSpc>
                <a:spcPct val="120000"/>
              </a:lnSpc>
              <a:spcBef>
                <a:spcPts val="1200"/>
              </a:spcBef>
              <a:defRPr/>
            </a:pPr>
            <a:r>
              <a:rPr lang="it-IT" dirty="0" smtClean="0">
                <a:solidFill>
                  <a:srgbClr val="39527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rivolta agli utenti dei canali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Metodologia</a:t>
            </a:r>
            <a:r>
              <a:rPr lang="it-IT" spc="-300" dirty="0" smtClean="0"/>
              <a:t>: </a:t>
            </a:r>
            <a:r>
              <a:rPr lang="it-IT" dirty="0" smtClean="0"/>
              <a:t>struttura d’indagine</a:t>
            </a:r>
            <a:endParaRPr lang="it-IT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dirty="0"/>
          </a:p>
        </p:txBody>
      </p:sp>
      <p:sp>
        <p:nvSpPr>
          <p:cNvPr id="5" name="Rectangle 205"/>
          <p:cNvSpPr>
            <a:spLocks noChangeArrowheads="1"/>
          </p:cNvSpPr>
          <p:nvPr/>
        </p:nvSpPr>
        <p:spPr bwMode="auto">
          <a:xfrm>
            <a:off x="611560" y="1044000"/>
            <a:ext cx="7920881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L’impianto di ricerca è articolato in diverse rilevazioni campionarie:</a:t>
            </a:r>
            <a:endParaRPr lang="it-IT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40000" lvl="1" indent="-285750" algn="just">
              <a:lnSpc>
                <a:spcPct val="110000"/>
              </a:lnSpc>
              <a:spcBef>
                <a:spcPts val="12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it-IT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1.000 </a:t>
            </a:r>
            <a:r>
              <a:rPr lang="it-IT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interviste rivolte a </a:t>
            </a:r>
            <a:r>
              <a:rPr lang="it-IT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clienti </a:t>
            </a:r>
            <a:r>
              <a:rPr lang="it-IT" sz="1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domestici con utenza diretta </a:t>
            </a:r>
            <a:r>
              <a:rPr lang="it-IT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it-IT" sz="1400" b="1" dirty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indagine </a:t>
            </a:r>
            <a:r>
              <a:rPr lang="it-IT" sz="14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generale</a:t>
            </a:r>
            <a:r>
              <a:rPr lang="it-IT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  <a:endParaRPr lang="it-IT" sz="1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40000" lvl="1" indent="-285750" algn="just">
              <a:lnSpc>
                <a:spcPct val="110000"/>
              </a:lnSpc>
              <a:spcBef>
                <a:spcPts val="12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it-IT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</a:t>
            </a:r>
            <a:r>
              <a:rPr lang="it-IT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interviste rivolte a </a:t>
            </a:r>
            <a:r>
              <a:rPr lang="it-IT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clienti </a:t>
            </a:r>
            <a:r>
              <a:rPr lang="it-IT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che </a:t>
            </a:r>
            <a:r>
              <a:rPr lang="it-IT" sz="1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hanno chiamato il Numero Verde </a:t>
            </a:r>
            <a:r>
              <a:rPr lang="it-IT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Commerciale</a:t>
            </a:r>
            <a:r>
              <a:rPr lang="it-IT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it-IT" sz="1400" b="1" dirty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call back NV </a:t>
            </a:r>
            <a:r>
              <a:rPr lang="it-IT" sz="14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Commerciale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it-IT" sz="1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40000" lvl="1" indent="-285750" algn="just">
              <a:lnSpc>
                <a:spcPct val="110000"/>
              </a:lnSpc>
              <a:spcBef>
                <a:spcPts val="12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it-IT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 </a:t>
            </a:r>
            <a:r>
              <a:rPr lang="it-IT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interviste rivolte a un campione di clienti che </a:t>
            </a:r>
            <a:r>
              <a:rPr lang="it-IT" sz="1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hanno chiamato il Numero Verde segnalazione guasti </a:t>
            </a:r>
            <a:r>
              <a:rPr lang="it-IT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it-IT" sz="1400" b="1" dirty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call back NV segnalazione </a:t>
            </a:r>
            <a:r>
              <a:rPr lang="it-IT" sz="14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guasti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it-IT" sz="1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40000" lvl="1" indent="-285750" algn="just">
              <a:lnSpc>
                <a:spcPct val="110000"/>
              </a:lnSpc>
              <a:spcBef>
                <a:spcPts val="12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it-IT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200</a:t>
            </a:r>
            <a:r>
              <a:rPr lang="it-IT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interviste rivolte a un campione di clienti che </a:t>
            </a:r>
            <a:r>
              <a:rPr lang="it-IT" sz="1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 sono recati presso gli sportelli </a:t>
            </a:r>
            <a:r>
              <a:rPr lang="it-IT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it-IT" sz="1400" b="1" dirty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call back sportelli </a:t>
            </a:r>
            <a:r>
              <a:rPr lang="it-IT" sz="14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fisici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r>
              <a:rPr lang="it-IT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it-IT" sz="1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40000" lvl="1" indent="-285750" algn="just">
              <a:lnSpc>
                <a:spcPct val="110000"/>
              </a:lnSpc>
              <a:spcBef>
                <a:spcPts val="12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it-IT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204 </a:t>
            </a:r>
            <a:r>
              <a:rPr lang="it-IT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interviste rivolte a un campione di clienti</a:t>
            </a:r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che </a:t>
            </a:r>
            <a:r>
              <a:rPr lang="it-IT" sz="1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hanno ricevuto un intervento tecnico  </a:t>
            </a:r>
            <a:r>
              <a:rPr lang="it-IT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it-IT" sz="1400" b="1" dirty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call back intervento </a:t>
            </a:r>
            <a:r>
              <a:rPr lang="it-IT" sz="14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tecnico</a:t>
            </a:r>
            <a:r>
              <a:rPr lang="it-IT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it-IT" sz="1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40000" lvl="1" indent="-285750" algn="just">
              <a:lnSpc>
                <a:spcPct val="110000"/>
              </a:lnSpc>
              <a:spcBef>
                <a:spcPts val="12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it-IT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 </a:t>
            </a:r>
            <a:r>
              <a:rPr lang="it-IT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interviste </a:t>
            </a:r>
            <a:r>
              <a:rPr lang="it-IT" sz="1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rivolte a un campione di </a:t>
            </a:r>
            <a:r>
              <a:rPr lang="it-IT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utilizzatori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dello Sportello online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it-IT" sz="14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call back Sportello online</a:t>
            </a:r>
            <a:r>
              <a:rPr lang="it-IT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marL="0" lvl="1" algn="just">
              <a:lnSpc>
                <a:spcPct val="110000"/>
              </a:lnSpc>
              <a:spcBef>
                <a:spcPts val="1200"/>
              </a:spcBef>
            </a:pPr>
            <a:endParaRPr lang="it-IT" sz="700" i="1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1" algn="just">
              <a:lnSpc>
                <a:spcPct val="110000"/>
              </a:lnSpc>
              <a:spcBef>
                <a:spcPts val="1200"/>
              </a:spcBef>
            </a:pPr>
            <a:r>
              <a:rPr lang="it-IT" sz="1200" i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 margine di errore statistico sulle singole informazioni rilevate sul campione generale di 1.000 casi è pari a +/- 3,2 punti percentuali, al 95% di probabilità. </a:t>
            </a:r>
          </a:p>
          <a:p>
            <a:pPr marL="540000" lvl="1" indent="-285750" algn="just">
              <a:lnSpc>
                <a:spcPct val="110000"/>
              </a:lnSpc>
              <a:spcBef>
                <a:spcPts val="1200"/>
              </a:spcBef>
              <a:buClr>
                <a:schemeClr val="tx2">
                  <a:lumMod val="60000"/>
                  <a:lumOff val="40000"/>
                </a:schemeClr>
              </a:buClr>
            </a:pPr>
            <a:endParaRPr lang="it-IT" sz="13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42950" lvl="1" indent="-285750" algn="just">
              <a:lnSpc>
                <a:spcPct val="110000"/>
              </a:lnSpc>
              <a:spcBef>
                <a:spcPct val="50000"/>
              </a:spcBef>
              <a:buClr>
                <a:schemeClr val="tx2">
                  <a:lumMod val="60000"/>
                  <a:lumOff val="40000"/>
                </a:schemeClr>
              </a:buClr>
            </a:pPr>
            <a:endParaRPr lang="it-IT" sz="13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Motivi di registrazione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03548" y="109512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Per quali motivi si è registrato allo sportello online?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 (risposta multipla)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%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54309" name="Object 5"/>
          <p:cNvGraphicFramePr>
            <a:graphicFrameLocks noChangeAspect="1"/>
          </p:cNvGraphicFramePr>
          <p:nvPr/>
        </p:nvGraphicFramePr>
        <p:xfrm>
          <a:off x="539750" y="1680864"/>
          <a:ext cx="7504113" cy="491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11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680864"/>
                        <a:ext cx="7504113" cy="491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tangolo arrotondato 5"/>
          <p:cNvSpPr/>
          <p:nvPr/>
        </p:nvSpPr>
        <p:spPr>
          <a:xfrm>
            <a:off x="3492000" y="6539477"/>
            <a:ext cx="2160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SPORTELLO ONLINE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Accessibilità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1500" y="1424483"/>
            <a:ext cx="450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Dove ha reperito l’indirizzo dello sportello online?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 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(risposta multipla)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%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2483768" y="2256928"/>
          <a:ext cx="7504112" cy="491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65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2256928"/>
                        <a:ext cx="7504112" cy="491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4572000" y="1424483"/>
            <a:ext cx="45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Quando ha cercato di accedere allo sportello online lo ha sempre trovato disponibile e funzionante?”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%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52262" name="Object 6"/>
          <p:cNvGraphicFramePr>
            <a:graphicFrameLocks noChangeAspect="1"/>
          </p:cNvGraphicFramePr>
          <p:nvPr/>
        </p:nvGraphicFramePr>
        <p:xfrm>
          <a:off x="-1692696" y="2256928"/>
          <a:ext cx="7504113" cy="491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66" name="Grafico" r:id="rId5" imgW="9382230" imgH="6153060" progId="Excel.Chart.8">
                  <p:link updateAutomatic="1"/>
                </p:oleObj>
              </mc:Choice>
              <mc:Fallback>
                <p:oleObj name="Grafico" r:id="rId5" imgW="9382230" imgH="6153060" progId="Excel.Chart.8">
                  <p:link updateAutomatic="1"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692696" y="2256928"/>
                        <a:ext cx="7504113" cy="491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ttangolo arrotondato 9"/>
          <p:cNvSpPr/>
          <p:nvPr/>
        </p:nvSpPr>
        <p:spPr>
          <a:xfrm>
            <a:off x="3492000" y="6539477"/>
            <a:ext cx="2160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SPORTELLO ONLINE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Utilità e carenze riscontrate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803305" y="2751459"/>
            <a:ext cx="4067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Quali sono le carenze che riscontra nelle funzionalità dello sportello online?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 (risposta spontanea, multipla)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%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3059832" y="3327523"/>
          <a:ext cx="7504113" cy="491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34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3327523"/>
                        <a:ext cx="7504113" cy="491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884311" y="1096169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Operando attraverso lo sportello online riesce a trovare una risposta alle sue esigenze?”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%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55331" name="Object 3"/>
          <p:cNvGraphicFramePr>
            <a:graphicFrameLocks noChangeAspect="1"/>
          </p:cNvGraphicFramePr>
          <p:nvPr/>
        </p:nvGraphicFramePr>
        <p:xfrm>
          <a:off x="-1203921" y="1556792"/>
          <a:ext cx="7504113" cy="491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35" name="Grafico" r:id="rId5" imgW="9382230" imgH="6153060" progId="Excel.Chart.8">
                  <p:link updateAutomatic="1"/>
                </p:oleObj>
              </mc:Choice>
              <mc:Fallback>
                <p:oleObj name="Grafico" r:id="rId5" imgW="9382230" imgH="6153060" progId="Excel.Chart.8">
                  <p:link updateAutomatic="1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203921" y="1556792"/>
                        <a:ext cx="7504113" cy="491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Connettore 4 7"/>
          <p:cNvCxnSpPr/>
          <p:nvPr/>
        </p:nvCxnSpPr>
        <p:spPr>
          <a:xfrm>
            <a:off x="3816248" y="2358405"/>
            <a:ext cx="2988000" cy="382633"/>
          </a:xfrm>
          <a:prstGeom prst="bentConnector2">
            <a:avLst/>
          </a:prstGeom>
          <a:ln>
            <a:solidFill>
              <a:srgbClr val="00AAE6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arrotondato 9"/>
          <p:cNvSpPr/>
          <p:nvPr/>
        </p:nvSpPr>
        <p:spPr>
          <a:xfrm>
            <a:off x="3492000" y="6539477"/>
            <a:ext cx="2160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SPORTELLO ONLINE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9493" name="Object 5"/>
          <p:cNvGraphicFramePr>
            <a:graphicFrameLocks noChangeAspect="1"/>
          </p:cNvGraphicFramePr>
          <p:nvPr/>
        </p:nvGraphicFramePr>
        <p:xfrm>
          <a:off x="819150" y="4078288"/>
          <a:ext cx="7504113" cy="491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498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50" y="4078288"/>
                        <a:ext cx="7504113" cy="491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575556" y="878400"/>
            <a:ext cx="7992888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Considerando complessivamente il servizio ricevuto attraverso lo sportello online che voto dà ad Acquedotto del Fiora?”</a:t>
            </a:r>
          </a:p>
          <a:p>
            <a:pPr lvl="0"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 bwMode="auto">
          <a:xfrm>
            <a:off x="2628379" y="3041238"/>
            <a:ext cx="1584326" cy="4693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insoddisfatti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1-5)</a:t>
            </a:r>
          </a:p>
        </p:txBody>
      </p:sp>
      <p:sp>
        <p:nvSpPr>
          <p:cNvPr id="32" name="CasellaDiTesto 31"/>
          <p:cNvSpPr txBox="1"/>
          <p:nvPr/>
        </p:nvSpPr>
        <p:spPr bwMode="auto">
          <a:xfrm>
            <a:off x="2628379" y="1698706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molto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8-10)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3" name="CasellaDiTesto 32"/>
          <p:cNvSpPr txBox="1"/>
          <p:nvPr/>
        </p:nvSpPr>
        <p:spPr bwMode="auto">
          <a:xfrm>
            <a:off x="2628379" y="2325818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mediamente 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6-7)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7" name="CasellaDiTesto 16"/>
          <p:cNvSpPr txBox="1">
            <a:spLocks noChangeArrowheads="1"/>
          </p:cNvSpPr>
          <p:nvPr/>
        </p:nvSpPr>
        <p:spPr bwMode="auto">
          <a:xfrm>
            <a:off x="3563888" y="3933056"/>
            <a:ext cx="2016224" cy="2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ts val="600"/>
              </a:spcBef>
              <a:defRPr/>
            </a:pPr>
            <a:r>
              <a:rPr lang="it-IT" sz="1050" dirty="0" smtClean="0">
                <a:solidFill>
                  <a:srgbClr val="002060"/>
                </a:solidFill>
                <a:latin typeface="+mj-lt"/>
                <a:ea typeface="Verdana" pitchFamily="34" charset="0"/>
                <a:cs typeface="Verdana" pitchFamily="34" charset="0"/>
              </a:rPr>
              <a:t>VOTO MEDIO</a:t>
            </a:r>
            <a:endParaRPr lang="it-IT" sz="1050" i="1" dirty="0">
              <a:solidFill>
                <a:srgbClr val="002060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3" name="Gruppo 18"/>
          <p:cNvGrpSpPr/>
          <p:nvPr/>
        </p:nvGrpSpPr>
        <p:grpSpPr>
          <a:xfrm>
            <a:off x="6660232" y="5287607"/>
            <a:ext cx="616566" cy="436124"/>
            <a:chOff x="6732320" y="128207"/>
            <a:chExt cx="616566" cy="436124"/>
          </a:xfrm>
        </p:grpSpPr>
        <p:pic>
          <p:nvPicPr>
            <p:cNvPr id="20" name="Immagine 19" descr="graph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43078" y="137108"/>
              <a:ext cx="605808" cy="427223"/>
            </a:xfrm>
            <a:prstGeom prst="rect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21" name="CasellaDiTesto 20"/>
            <p:cNvSpPr txBox="1"/>
            <p:nvPr/>
          </p:nvSpPr>
          <p:spPr bwMode="auto">
            <a:xfrm>
              <a:off x="6732320" y="128207"/>
              <a:ext cx="612000" cy="19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defTabSz="384175">
                <a:lnSpc>
                  <a:spcPts val="800"/>
                </a:lnSpc>
                <a:buClr>
                  <a:srgbClr val="FF3300"/>
                </a:buClr>
                <a:tabLst>
                  <a:tab pos="863600" algn="l"/>
                  <a:tab pos="1341438" algn="l"/>
                  <a:tab pos="1798638" algn="l"/>
                  <a:tab pos="2332038" algn="l"/>
                  <a:tab pos="2768600" algn="l"/>
                  <a:tab pos="3322638" algn="l"/>
                  <a:tab pos="3763963" algn="l"/>
                  <a:tab pos="4221163" algn="l"/>
                  <a:tab pos="4664075" algn="l"/>
                  <a:tab pos="5197475" algn="l"/>
                  <a:tab pos="5745163" algn="l"/>
                  <a:tab pos="6278563" algn="l"/>
                  <a:tab pos="6904038" algn="l"/>
                  <a:tab pos="7437438" algn="l"/>
                  <a:tab pos="7894638" algn="l"/>
                  <a:tab pos="7985125" algn="l"/>
                  <a:tab pos="8335963" algn="l"/>
                  <a:tab pos="8793163" algn="l"/>
                  <a:tab pos="8975725" algn="l"/>
                </a:tabLst>
              </a:pPr>
              <a:r>
                <a:rPr lang="it-IT" sz="800" dirty="0">
                  <a:solidFill>
                    <a:prstClr val="white">
                      <a:lumMod val="50000"/>
                    </a:prstClr>
                  </a:solidFill>
                </a:rPr>
                <a:t>Trend </a:t>
              </a:r>
            </a:p>
          </p:txBody>
        </p:sp>
      </p:grpSp>
      <p:graphicFrame>
        <p:nvGraphicFramePr>
          <p:cNvPr id="319495" name="Object 7"/>
          <p:cNvGraphicFramePr>
            <a:graphicFrameLocks noChangeAspect="1"/>
          </p:cNvGraphicFramePr>
          <p:nvPr/>
        </p:nvGraphicFramePr>
        <p:xfrm>
          <a:off x="898525" y="1158875"/>
          <a:ext cx="8442325" cy="553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499" name="Grafico" r:id="rId6" imgW="9382230" imgH="6153060" progId="Excel.Chart.8">
                  <p:link updateAutomatic="1"/>
                </p:oleObj>
              </mc:Choice>
              <mc:Fallback>
                <p:oleObj name="Grafico" r:id="rId6" imgW="9382230" imgH="6153060" progId="Excel.Chart.8">
                  <p:link updateAutomatic="1"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25" y="1158875"/>
                        <a:ext cx="8442325" cy="553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olo 1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</p:spPr>
        <p:txBody>
          <a:bodyPr/>
          <a:lstStyle/>
          <a:p>
            <a:r>
              <a:rPr lang="it-IT" dirty="0" smtClean="0"/>
              <a:t>Valutazione servizio online</a:t>
            </a:r>
            <a:endParaRPr lang="it-IT" dirty="0"/>
          </a:p>
        </p:txBody>
      </p:sp>
      <p:sp>
        <p:nvSpPr>
          <p:cNvPr id="14" name="Rettangolo arrotondato 13"/>
          <p:cNvSpPr/>
          <p:nvPr/>
        </p:nvSpPr>
        <p:spPr>
          <a:xfrm>
            <a:off x="3492000" y="6539477"/>
            <a:ext cx="2160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SPORTELLO ONLINE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575556" y="878400"/>
            <a:ext cx="7992888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Considerando complessivamente il servizio ricevuto attraverso lo sportello online che voto dà ad Acquedotto del Fiora?”</a:t>
            </a:r>
          </a:p>
          <a:p>
            <a:pPr lvl="0"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20516" name="Object 4"/>
          <p:cNvGraphicFramePr>
            <a:graphicFrameLocks noChangeAspect="1"/>
          </p:cNvGraphicFramePr>
          <p:nvPr/>
        </p:nvGraphicFramePr>
        <p:xfrm>
          <a:off x="119063" y="758527"/>
          <a:ext cx="8910637" cy="583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18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3" y="758527"/>
                        <a:ext cx="8910637" cy="583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</p:spPr>
        <p:txBody>
          <a:bodyPr/>
          <a:lstStyle/>
          <a:p>
            <a:r>
              <a:rPr lang="it-IT" dirty="0" smtClean="0"/>
              <a:t>Valutazione servizio online</a:t>
            </a:r>
            <a:endParaRPr lang="it-IT" dirty="0"/>
          </a:p>
        </p:txBody>
      </p:sp>
      <p:sp>
        <p:nvSpPr>
          <p:cNvPr id="8" name="Rettangolo arrotondato 7"/>
          <p:cNvSpPr/>
          <p:nvPr/>
        </p:nvSpPr>
        <p:spPr>
          <a:xfrm>
            <a:off x="3492000" y="6539477"/>
            <a:ext cx="2160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SPORTELLO ONLINE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3587" name="Object 3"/>
          <p:cNvGraphicFramePr>
            <a:graphicFrameLocks noChangeAspect="1"/>
          </p:cNvGraphicFramePr>
          <p:nvPr/>
        </p:nvGraphicFramePr>
        <p:xfrm>
          <a:off x="-1032314" y="1138800"/>
          <a:ext cx="8442325" cy="553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589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32314" y="1138800"/>
                        <a:ext cx="8442325" cy="553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Connettore 1 34"/>
          <p:cNvCxnSpPr/>
          <p:nvPr/>
        </p:nvCxnSpPr>
        <p:spPr>
          <a:xfrm>
            <a:off x="5598332" y="859014"/>
            <a:ext cx="0" cy="5400000"/>
          </a:xfrm>
          <a:prstGeom prst="line">
            <a:avLst/>
          </a:prstGeom>
          <a:ln cap="rnd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Indicatori di performance</a:t>
            </a:r>
            <a:endParaRPr lang="it-IT" dirty="0"/>
          </a:p>
        </p:txBody>
      </p:sp>
      <p:graphicFrame>
        <p:nvGraphicFramePr>
          <p:cNvPr id="14" name="Tabella 13"/>
          <p:cNvGraphicFramePr>
            <a:graphicFrameLocks noGrp="1"/>
          </p:cNvGraphicFramePr>
          <p:nvPr/>
        </p:nvGraphicFramePr>
        <p:xfrm>
          <a:off x="65315" y="1928796"/>
          <a:ext cx="1980000" cy="4384212"/>
        </p:xfrm>
        <a:graphic>
          <a:graphicData uri="http://schemas.openxmlformats.org/drawingml/2006/table">
            <a:tbl>
              <a:tblPr/>
              <a:tblGrid>
                <a:gridCol w="1980000"/>
              </a:tblGrid>
              <a:tr h="73070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FACILITÀ DI ACCESSO </a:t>
                      </a:r>
                    </a:p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AI SERVIZI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070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CHIAREZZA DELLE INFORMAZIONI PRESENTI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070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FACILITÀ DI NAVIGAZIONE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070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COMPLETEZZA DELLE RISPOSTE AI QUESITI / RECLAMI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070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TEMPESTIVITÀ/RAPIDITÀ DELLE RISPOSTE </a:t>
                      </a: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AI QUESITI / RECLAMI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070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NUMERO DELLE OPERAZIONI CHE È POSSIBILE FARE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8" name="Rettangolo arrotondato 17"/>
          <p:cNvSpPr/>
          <p:nvPr/>
        </p:nvSpPr>
        <p:spPr>
          <a:xfrm>
            <a:off x="4949086" y="1928192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7,7</a:t>
            </a:r>
          </a:p>
        </p:txBody>
      </p:sp>
      <p:sp>
        <p:nvSpPr>
          <p:cNvPr id="19" name="Rettangolo arrotondato 18"/>
          <p:cNvSpPr/>
          <p:nvPr/>
        </p:nvSpPr>
        <p:spPr>
          <a:xfrm>
            <a:off x="4949086" y="2719532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7,6</a:t>
            </a:r>
          </a:p>
        </p:txBody>
      </p:sp>
      <p:sp>
        <p:nvSpPr>
          <p:cNvPr id="25" name="Rettangolo arrotondato 24"/>
          <p:cNvSpPr/>
          <p:nvPr/>
        </p:nvSpPr>
        <p:spPr>
          <a:xfrm>
            <a:off x="4949086" y="3435327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7,7</a:t>
            </a:r>
          </a:p>
        </p:txBody>
      </p:sp>
      <p:sp>
        <p:nvSpPr>
          <p:cNvPr id="26" name="Rettangolo arrotondato 25"/>
          <p:cNvSpPr/>
          <p:nvPr/>
        </p:nvSpPr>
        <p:spPr>
          <a:xfrm>
            <a:off x="4949086" y="4175887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7,3</a:t>
            </a:r>
          </a:p>
        </p:txBody>
      </p:sp>
      <p:sp>
        <p:nvSpPr>
          <p:cNvPr id="30" name="Rettangolo arrotondato 29"/>
          <p:cNvSpPr/>
          <p:nvPr/>
        </p:nvSpPr>
        <p:spPr>
          <a:xfrm>
            <a:off x="4949086" y="4890156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7,3</a:t>
            </a:r>
          </a:p>
        </p:txBody>
      </p:sp>
      <p:sp>
        <p:nvSpPr>
          <p:cNvPr id="23" name="Rettangolo arrotondato 22"/>
          <p:cNvSpPr/>
          <p:nvPr/>
        </p:nvSpPr>
        <p:spPr>
          <a:xfrm>
            <a:off x="4949086" y="5646788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7,4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5706447" y="1603665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IMPORTANZA 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(% </a:t>
            </a:r>
            <a:r>
              <a:rPr lang="it-IT" sz="12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di citazione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)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1439832" y="1603665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Soddisfatti 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(% </a:t>
            </a:r>
            <a:r>
              <a:rPr lang="it-IT" sz="12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voto 6-10)</a:t>
            </a:r>
            <a:endParaRPr lang="it-IT" sz="1200" cap="all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899592" y="857587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Per ognuno degli aspetti, quanto è stato soddisfatto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?”  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5472495" y="857587"/>
            <a:ext cx="370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Quali dei seguenti aspetti sono i più importanti?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</a:t>
            </a:r>
            <a:endParaRPr lang="it-IT" sz="12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(max 3 risposte)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CasellaDiTesto 33"/>
          <p:cNvSpPr txBox="1">
            <a:spLocks noChangeArrowheads="1"/>
          </p:cNvSpPr>
          <p:nvPr/>
        </p:nvSpPr>
        <p:spPr bwMode="auto">
          <a:xfrm>
            <a:off x="4643070" y="1625466"/>
            <a:ext cx="1044032" cy="2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ts val="600"/>
              </a:spcBef>
              <a:defRPr/>
            </a:pPr>
            <a:r>
              <a:rPr lang="it-IT" sz="90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VOTO MEDIO</a:t>
            </a:r>
            <a:endParaRPr lang="it-IT" sz="900" i="1" dirty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2" name="Ovale 41"/>
          <p:cNvSpPr/>
          <p:nvPr/>
        </p:nvSpPr>
        <p:spPr>
          <a:xfrm>
            <a:off x="7110447" y="1988888"/>
            <a:ext cx="432000" cy="432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200" b="1" kern="0" dirty="0" smtClean="0">
                <a:solidFill>
                  <a:prstClr val="white"/>
                </a:solidFill>
              </a:rPr>
              <a:t>26,8</a:t>
            </a:r>
            <a:endParaRPr lang="it-IT" sz="1200" b="1" kern="0" dirty="0">
              <a:solidFill>
                <a:prstClr val="white"/>
              </a:solidFill>
            </a:endParaRPr>
          </a:p>
        </p:txBody>
      </p:sp>
      <p:sp>
        <p:nvSpPr>
          <p:cNvPr id="29" name="Ovale 28"/>
          <p:cNvSpPr/>
          <p:nvPr/>
        </p:nvSpPr>
        <p:spPr>
          <a:xfrm>
            <a:off x="7146447" y="4221128"/>
            <a:ext cx="360000" cy="36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050" b="1" kern="0" dirty="0" smtClean="0">
                <a:solidFill>
                  <a:prstClr val="white"/>
                </a:solidFill>
              </a:rPr>
              <a:t>18,7</a:t>
            </a:r>
            <a:endParaRPr lang="it-IT" sz="1050" b="1" kern="0" dirty="0">
              <a:solidFill>
                <a:prstClr val="white"/>
              </a:solidFill>
            </a:endParaRPr>
          </a:p>
        </p:txBody>
      </p:sp>
      <p:sp>
        <p:nvSpPr>
          <p:cNvPr id="36" name="Ovale 35"/>
          <p:cNvSpPr/>
          <p:nvPr/>
        </p:nvSpPr>
        <p:spPr>
          <a:xfrm>
            <a:off x="7056447" y="4869160"/>
            <a:ext cx="540000" cy="54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b="1" kern="0" dirty="0" smtClean="0">
                <a:solidFill>
                  <a:prstClr val="white"/>
                </a:solidFill>
              </a:rPr>
              <a:t>32,3</a:t>
            </a:r>
            <a:endParaRPr lang="it-IT" sz="1400" b="1" kern="0" dirty="0">
              <a:solidFill>
                <a:prstClr val="white"/>
              </a:solidFill>
            </a:endParaRPr>
          </a:p>
        </p:txBody>
      </p:sp>
      <p:sp>
        <p:nvSpPr>
          <p:cNvPr id="44" name="Ovale 43"/>
          <p:cNvSpPr/>
          <p:nvPr/>
        </p:nvSpPr>
        <p:spPr>
          <a:xfrm>
            <a:off x="7002447" y="2636984"/>
            <a:ext cx="648000" cy="64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500" b="1" kern="0" dirty="0" smtClean="0">
                <a:solidFill>
                  <a:prstClr val="white"/>
                </a:solidFill>
              </a:rPr>
              <a:t>36,9</a:t>
            </a:r>
            <a:endParaRPr lang="it-IT" sz="1500" b="1" kern="0" dirty="0">
              <a:solidFill>
                <a:prstClr val="white"/>
              </a:solidFill>
            </a:endParaRPr>
          </a:p>
        </p:txBody>
      </p:sp>
      <p:sp>
        <p:nvSpPr>
          <p:cNvPr id="45" name="Ovale 44"/>
          <p:cNvSpPr/>
          <p:nvPr/>
        </p:nvSpPr>
        <p:spPr>
          <a:xfrm>
            <a:off x="7110447" y="3501056"/>
            <a:ext cx="432000" cy="432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100" b="1" kern="0" dirty="0" smtClean="0">
                <a:solidFill>
                  <a:prstClr val="white"/>
                </a:solidFill>
              </a:rPr>
              <a:t>24,7</a:t>
            </a:r>
            <a:endParaRPr lang="it-IT" sz="1100" b="1" kern="0" dirty="0">
              <a:solidFill>
                <a:prstClr val="white"/>
              </a:solidFill>
            </a:endParaRPr>
          </a:p>
        </p:txBody>
      </p:sp>
      <p:sp>
        <p:nvSpPr>
          <p:cNvPr id="46" name="Ovale 45"/>
          <p:cNvSpPr/>
          <p:nvPr/>
        </p:nvSpPr>
        <p:spPr>
          <a:xfrm>
            <a:off x="7146447" y="5661288"/>
            <a:ext cx="360000" cy="36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050" b="1" kern="0" dirty="0" smtClean="0">
                <a:solidFill>
                  <a:prstClr val="white"/>
                </a:solidFill>
              </a:rPr>
              <a:t>14,1</a:t>
            </a:r>
            <a:endParaRPr lang="it-IT" sz="1050" b="1" kern="0" dirty="0">
              <a:solidFill>
                <a:prstClr val="white"/>
              </a:solidFill>
            </a:endParaRPr>
          </a:p>
        </p:txBody>
      </p:sp>
      <p:sp>
        <p:nvSpPr>
          <p:cNvPr id="24" name="Rettangolo arrotondato 23"/>
          <p:cNvSpPr/>
          <p:nvPr/>
        </p:nvSpPr>
        <p:spPr>
          <a:xfrm>
            <a:off x="3492000" y="6539477"/>
            <a:ext cx="2160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SPORTELLO ONLINE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Utilizzo di altri canali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664000" y="904528"/>
            <a:ext cx="38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Oltre a usare lo sportello online, ha utilizzato qualche altro canale di contatto con Acquedotto del Fiora?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57316" y="3374784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Quali tra questi?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 (risposta multipla)</a:t>
            </a: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%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5148432" y="3282451"/>
            <a:ext cx="331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“</a:t>
            </a:r>
            <a:r>
              <a:rPr lang="it-IT" sz="1200" dirty="0">
                <a:solidFill>
                  <a:prstClr val="white">
                    <a:lumMod val="50000"/>
                  </a:prstClr>
                </a:solidFill>
              </a:rPr>
              <a:t>Le informazioni che ha ricevuto nei diversi contatti erano coerenti tra loro</a:t>
            </a:r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</a:rPr>
              <a:t>?</a:t>
            </a:r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” </a:t>
            </a:r>
          </a:p>
          <a:p>
            <a:pPr algn="ctr"/>
            <a:r>
              <a:rPr lang="it-IT" sz="1200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%</a:t>
            </a:r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graphicFrame>
        <p:nvGraphicFramePr>
          <p:cNvPr id="351238" name="Object 6"/>
          <p:cNvGraphicFramePr>
            <a:graphicFrameLocks noChangeAspect="1"/>
          </p:cNvGraphicFramePr>
          <p:nvPr/>
        </p:nvGraphicFramePr>
        <p:xfrm>
          <a:off x="820738" y="404813"/>
          <a:ext cx="7504112" cy="491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44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38" y="404813"/>
                        <a:ext cx="7504112" cy="491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1239" name="Object 7"/>
          <p:cNvGraphicFramePr>
            <a:graphicFrameLocks noChangeAspect="1"/>
          </p:cNvGraphicFramePr>
          <p:nvPr/>
        </p:nvGraphicFramePr>
        <p:xfrm>
          <a:off x="-1563961" y="3841104"/>
          <a:ext cx="7504113" cy="491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45" name="Grafico" r:id="rId5" imgW="9382230" imgH="6153060" progId="Excel.Chart.8">
                  <p:link updateAutomatic="1"/>
                </p:oleObj>
              </mc:Choice>
              <mc:Fallback>
                <p:oleObj name="Grafico" r:id="rId5" imgW="9382230" imgH="6153060" progId="Excel.Chart.8">
                  <p:link updateAutomatic="1"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63961" y="3841104"/>
                        <a:ext cx="7504113" cy="491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1240" name="Object 8"/>
          <p:cNvGraphicFramePr>
            <a:graphicFrameLocks noChangeAspect="1"/>
          </p:cNvGraphicFramePr>
          <p:nvPr/>
        </p:nvGraphicFramePr>
        <p:xfrm>
          <a:off x="2987824" y="3841104"/>
          <a:ext cx="7504113" cy="491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46" name="Grafico" r:id="rId7" imgW="9382230" imgH="6153060" progId="Excel.Chart.8">
                  <p:link updateAutomatic="1"/>
                </p:oleObj>
              </mc:Choice>
              <mc:Fallback>
                <p:oleObj name="Grafico" r:id="rId7" imgW="9382230" imgH="6153060" progId="Excel.Chart.8">
                  <p:link updateAutomatic="1"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3841104"/>
                        <a:ext cx="7504113" cy="491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ttangolo 35"/>
          <p:cNvSpPr/>
          <p:nvPr/>
        </p:nvSpPr>
        <p:spPr>
          <a:xfrm>
            <a:off x="503548" y="2852936"/>
            <a:ext cx="8136904" cy="3312368"/>
          </a:xfrm>
          <a:prstGeom prst="rect">
            <a:avLst/>
          </a:prstGeom>
          <a:ln>
            <a:solidFill>
              <a:srgbClr val="00AAE6"/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Rettangolo arrotondato 10"/>
          <p:cNvSpPr/>
          <p:nvPr/>
        </p:nvSpPr>
        <p:spPr>
          <a:xfrm>
            <a:off x="3492000" y="6539477"/>
            <a:ext cx="2160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SPORTELLO ONLINE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96" name="Object 12"/>
          <p:cNvGraphicFramePr>
            <a:graphicFrameLocks noChangeAspect="1"/>
          </p:cNvGraphicFramePr>
          <p:nvPr/>
        </p:nvGraphicFramePr>
        <p:xfrm>
          <a:off x="819150" y="4078288"/>
          <a:ext cx="7504113" cy="491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9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50" y="4078288"/>
                        <a:ext cx="7504113" cy="491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1278000" y="878400"/>
            <a:ext cx="6588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Considerando complessivamente il sito Internet di Acquedotto del Fiora, che voto dà?”</a:t>
            </a:r>
          </a:p>
          <a:p>
            <a:pPr lvl="0"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67593" name="Object 9"/>
          <p:cNvGraphicFramePr>
            <a:graphicFrameLocks noChangeAspect="1"/>
          </p:cNvGraphicFramePr>
          <p:nvPr/>
        </p:nvGraphicFramePr>
        <p:xfrm>
          <a:off x="898525" y="1158875"/>
          <a:ext cx="8442325" cy="553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0" name="Grafico" r:id="rId5" imgW="9382230" imgH="6153060" progId="Excel.Chart.8">
                  <p:link updateAutomatic="1"/>
                </p:oleObj>
              </mc:Choice>
              <mc:Fallback>
                <p:oleObj name="Grafico" r:id="rId5" imgW="9382230" imgH="6153060" progId="Excel.Chart.8">
                  <p:link updateAutomatic="1"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25" y="1158875"/>
                        <a:ext cx="8442325" cy="553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CasellaDiTesto 30"/>
          <p:cNvSpPr txBox="1"/>
          <p:nvPr/>
        </p:nvSpPr>
        <p:spPr bwMode="auto">
          <a:xfrm>
            <a:off x="2628379" y="3041238"/>
            <a:ext cx="1584326" cy="4693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insoddisfatti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1-5)</a:t>
            </a:r>
          </a:p>
        </p:txBody>
      </p:sp>
      <p:sp>
        <p:nvSpPr>
          <p:cNvPr id="32" name="CasellaDiTesto 31"/>
          <p:cNvSpPr txBox="1"/>
          <p:nvPr/>
        </p:nvSpPr>
        <p:spPr bwMode="auto">
          <a:xfrm>
            <a:off x="2628379" y="1698706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molto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8-10)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3" name="CasellaDiTesto 32"/>
          <p:cNvSpPr txBox="1"/>
          <p:nvPr/>
        </p:nvSpPr>
        <p:spPr bwMode="auto">
          <a:xfrm>
            <a:off x="2628379" y="2325818"/>
            <a:ext cx="158432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ts val="600"/>
              </a:spcBef>
              <a:defRPr/>
            </a:pPr>
            <a:r>
              <a:rPr lang="it-I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mediamente  soddisfatti </a:t>
            </a:r>
          </a:p>
          <a:p>
            <a:pPr algn="ctr">
              <a:lnSpc>
                <a:spcPts val="200"/>
              </a:lnSpc>
              <a:spcBef>
                <a:spcPts val="600"/>
              </a:spcBef>
              <a:defRPr/>
            </a:pPr>
            <a:r>
              <a:rPr lang="it-IT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(% voto 6-7)</a:t>
            </a:r>
            <a:r>
              <a:rPr lang="it-IT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7" name="CasellaDiTesto 16"/>
          <p:cNvSpPr txBox="1">
            <a:spLocks noChangeArrowheads="1"/>
          </p:cNvSpPr>
          <p:nvPr/>
        </p:nvSpPr>
        <p:spPr bwMode="auto">
          <a:xfrm>
            <a:off x="3563888" y="3933056"/>
            <a:ext cx="2016224" cy="2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ts val="600"/>
              </a:spcBef>
              <a:defRPr/>
            </a:pPr>
            <a:r>
              <a:rPr lang="it-IT" sz="1050" dirty="0" smtClean="0">
                <a:solidFill>
                  <a:srgbClr val="002060"/>
                </a:solidFill>
                <a:latin typeface="+mj-lt"/>
                <a:ea typeface="Verdana" pitchFamily="34" charset="0"/>
                <a:cs typeface="Verdana" pitchFamily="34" charset="0"/>
              </a:rPr>
              <a:t>VOTO MEDIO</a:t>
            </a:r>
            <a:endParaRPr lang="it-IT" sz="1050" i="1" dirty="0">
              <a:solidFill>
                <a:srgbClr val="002060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9" name="Gruppo 18"/>
          <p:cNvGrpSpPr/>
          <p:nvPr/>
        </p:nvGrpSpPr>
        <p:grpSpPr>
          <a:xfrm>
            <a:off x="6936389" y="5287607"/>
            <a:ext cx="616566" cy="436124"/>
            <a:chOff x="6732320" y="128207"/>
            <a:chExt cx="616566" cy="436124"/>
          </a:xfrm>
        </p:grpSpPr>
        <p:pic>
          <p:nvPicPr>
            <p:cNvPr id="20" name="Immagine 19" descr="graph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43078" y="137108"/>
              <a:ext cx="605808" cy="427223"/>
            </a:xfrm>
            <a:prstGeom prst="rect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21" name="CasellaDiTesto 20"/>
            <p:cNvSpPr txBox="1"/>
            <p:nvPr/>
          </p:nvSpPr>
          <p:spPr bwMode="auto">
            <a:xfrm>
              <a:off x="6732320" y="128207"/>
              <a:ext cx="612000" cy="19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defTabSz="384175">
                <a:lnSpc>
                  <a:spcPts val="800"/>
                </a:lnSpc>
                <a:buClr>
                  <a:srgbClr val="FF3300"/>
                </a:buClr>
                <a:tabLst>
                  <a:tab pos="863600" algn="l"/>
                  <a:tab pos="1341438" algn="l"/>
                  <a:tab pos="1798638" algn="l"/>
                  <a:tab pos="2332038" algn="l"/>
                  <a:tab pos="2768600" algn="l"/>
                  <a:tab pos="3322638" algn="l"/>
                  <a:tab pos="3763963" algn="l"/>
                  <a:tab pos="4221163" algn="l"/>
                  <a:tab pos="4664075" algn="l"/>
                  <a:tab pos="5197475" algn="l"/>
                  <a:tab pos="5745163" algn="l"/>
                  <a:tab pos="6278563" algn="l"/>
                  <a:tab pos="6904038" algn="l"/>
                  <a:tab pos="7437438" algn="l"/>
                  <a:tab pos="7894638" algn="l"/>
                  <a:tab pos="7985125" algn="l"/>
                  <a:tab pos="8335963" algn="l"/>
                  <a:tab pos="8793163" algn="l"/>
                  <a:tab pos="8975725" algn="l"/>
                </a:tabLst>
              </a:pPr>
              <a:r>
                <a:rPr lang="it-IT" sz="800" dirty="0">
                  <a:solidFill>
                    <a:prstClr val="white">
                      <a:lumMod val="50000"/>
                    </a:prstClr>
                  </a:solidFill>
                </a:rPr>
                <a:t>Trend </a:t>
              </a:r>
            </a:p>
          </p:txBody>
        </p:sp>
      </p:grpSp>
      <p:sp>
        <p:nvSpPr>
          <p:cNvPr id="16" name="Titolo 1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</p:spPr>
        <p:txBody>
          <a:bodyPr/>
          <a:lstStyle/>
          <a:p>
            <a:r>
              <a:rPr lang="it-IT" dirty="0" smtClean="0"/>
              <a:t>Valutazione sito Internet</a:t>
            </a:r>
            <a:endParaRPr lang="it-IT" dirty="0"/>
          </a:p>
        </p:txBody>
      </p:sp>
      <p:sp>
        <p:nvSpPr>
          <p:cNvPr id="15" name="Rettangolo arrotondato 14"/>
          <p:cNvSpPr/>
          <p:nvPr/>
        </p:nvSpPr>
        <p:spPr>
          <a:xfrm>
            <a:off x="3618000" y="6539477"/>
            <a:ext cx="190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SITO INTERNET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2" name="Object 4"/>
          <p:cNvGraphicFramePr>
            <a:graphicFrameLocks noChangeAspect="1"/>
          </p:cNvGraphicFramePr>
          <p:nvPr/>
        </p:nvGraphicFramePr>
        <p:xfrm>
          <a:off x="119063" y="830535"/>
          <a:ext cx="8910637" cy="583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4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3" y="830535"/>
                        <a:ext cx="8910637" cy="583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sellaDiTesto 13"/>
          <p:cNvSpPr txBox="1"/>
          <p:nvPr/>
        </p:nvSpPr>
        <p:spPr>
          <a:xfrm>
            <a:off x="1278000" y="878400"/>
            <a:ext cx="6588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Considerando complessivamente il sito Internet di Acquedotto del Fiora, che voto dà?”</a:t>
            </a:r>
          </a:p>
          <a:p>
            <a:pPr lvl="0"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0" y="115200"/>
            <a:ext cx="8892000" cy="579600"/>
          </a:xfrm>
        </p:spPr>
        <p:txBody>
          <a:bodyPr/>
          <a:lstStyle/>
          <a:p>
            <a:r>
              <a:rPr lang="it-IT" dirty="0" smtClean="0"/>
              <a:t>Valutazione sito Internet</a:t>
            </a:r>
            <a:endParaRPr lang="it-IT" dirty="0"/>
          </a:p>
        </p:txBody>
      </p:sp>
      <p:sp>
        <p:nvSpPr>
          <p:cNvPr id="7" name="Rettangolo arrotondato 6"/>
          <p:cNvSpPr/>
          <p:nvPr/>
        </p:nvSpPr>
        <p:spPr>
          <a:xfrm>
            <a:off x="3618000" y="6539477"/>
            <a:ext cx="190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SITO INTERNET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61" name="Object 5"/>
          <p:cNvGraphicFramePr>
            <a:graphicFrameLocks noChangeAspect="1"/>
          </p:cNvGraphicFramePr>
          <p:nvPr/>
        </p:nvGraphicFramePr>
        <p:xfrm>
          <a:off x="-1051255" y="1712986"/>
          <a:ext cx="8442325" cy="553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3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51255" y="1712986"/>
                        <a:ext cx="8442325" cy="553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Indicatori di performance</a:t>
            </a:r>
            <a:endParaRPr lang="it-IT" dirty="0"/>
          </a:p>
        </p:txBody>
      </p:sp>
      <p:graphicFrame>
        <p:nvGraphicFramePr>
          <p:cNvPr id="14" name="Tabella 13"/>
          <p:cNvGraphicFramePr>
            <a:graphicFrameLocks noGrp="1"/>
          </p:cNvGraphicFramePr>
          <p:nvPr/>
        </p:nvGraphicFramePr>
        <p:xfrm>
          <a:off x="10758" y="2314053"/>
          <a:ext cx="1980000" cy="3564000"/>
        </p:xfrm>
        <a:graphic>
          <a:graphicData uri="http://schemas.openxmlformats.org/drawingml/2006/table">
            <a:tbl>
              <a:tblPr/>
              <a:tblGrid>
                <a:gridCol w="1980000"/>
              </a:tblGrid>
              <a:tr h="891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REPERIBILITÀ </a:t>
                      </a:r>
                    </a:p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INDIRIZZO INTERNET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FACILITÀ DI NAVIGAZIONE ALL'INTERNO DEL SITO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RICCHEZZA INFORMAZIONI PRESENTI SUL SITO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10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GAMMA DI OPERAZIONI CHE SI POSSONO SVOLGERE SUL SITO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1" name="CasellaDiTesto 20"/>
          <p:cNvSpPr txBox="1"/>
          <p:nvPr/>
        </p:nvSpPr>
        <p:spPr>
          <a:xfrm>
            <a:off x="5706447" y="2114951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IMPORTANZA 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(% </a:t>
            </a:r>
            <a:r>
              <a:rPr lang="it-IT" sz="12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di citazione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)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439832" y="2114951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Soddisfatti </a:t>
            </a:r>
            <a:r>
              <a:rPr lang="it-IT" sz="1200" cap="all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(% </a:t>
            </a:r>
            <a:r>
              <a:rPr lang="it-IT" sz="1200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voto 6-10)</a:t>
            </a:r>
            <a:endParaRPr lang="it-IT" sz="1200" cap="all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899592" y="980728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Per ognuno degli aspetti, quanto è stato soddisfatto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?” 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it-IT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[scala 1-10, 1=pessimo e 10=ottimo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]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5472495" y="980728"/>
            <a:ext cx="370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“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Quali dei seguenti aspetti sono i più importanti?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”</a:t>
            </a:r>
            <a:endParaRPr lang="it-IT" sz="12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algn="ctr"/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(max 2 risposte)</a:t>
            </a: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CasellaDiTesto 30"/>
          <p:cNvSpPr txBox="1">
            <a:spLocks noChangeArrowheads="1"/>
          </p:cNvSpPr>
          <p:nvPr/>
        </p:nvSpPr>
        <p:spPr bwMode="auto">
          <a:xfrm>
            <a:off x="4620768" y="2136752"/>
            <a:ext cx="1044032" cy="2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ts val="600"/>
              </a:spcBef>
              <a:defRPr/>
            </a:pPr>
            <a:r>
              <a:rPr lang="it-IT" sz="90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VOTO MEDIO</a:t>
            </a:r>
            <a:endParaRPr lang="it-IT" sz="900" i="1" dirty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32" name="Rettangolo arrotondato 31"/>
          <p:cNvSpPr/>
          <p:nvPr/>
        </p:nvSpPr>
        <p:spPr>
          <a:xfrm>
            <a:off x="4926784" y="2475300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8,2</a:t>
            </a:r>
            <a:endParaRPr lang="it-IT" sz="1400" kern="0" dirty="0">
              <a:solidFill>
                <a:prstClr val="white"/>
              </a:solidFill>
            </a:endParaRPr>
          </a:p>
        </p:txBody>
      </p:sp>
      <p:sp>
        <p:nvSpPr>
          <p:cNvPr id="33" name="Rettangolo arrotondato 32"/>
          <p:cNvSpPr/>
          <p:nvPr/>
        </p:nvSpPr>
        <p:spPr>
          <a:xfrm>
            <a:off x="4926784" y="3334011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7,6</a:t>
            </a:r>
            <a:endParaRPr lang="it-IT" sz="1400" kern="0" dirty="0">
              <a:solidFill>
                <a:prstClr val="white"/>
              </a:solidFill>
            </a:endParaRPr>
          </a:p>
        </p:txBody>
      </p:sp>
      <p:sp>
        <p:nvSpPr>
          <p:cNvPr id="34" name="Rettangolo arrotondato 33"/>
          <p:cNvSpPr/>
          <p:nvPr/>
        </p:nvSpPr>
        <p:spPr>
          <a:xfrm>
            <a:off x="4926784" y="4207857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7,6</a:t>
            </a:r>
            <a:endParaRPr lang="it-IT" sz="1400" kern="0" dirty="0">
              <a:solidFill>
                <a:prstClr val="white"/>
              </a:solidFill>
            </a:endParaRPr>
          </a:p>
        </p:txBody>
      </p:sp>
      <p:sp>
        <p:nvSpPr>
          <p:cNvPr id="35" name="Rettangolo arrotondato 34"/>
          <p:cNvSpPr/>
          <p:nvPr/>
        </p:nvSpPr>
        <p:spPr>
          <a:xfrm>
            <a:off x="4926784" y="5058506"/>
            <a:ext cx="432000" cy="252000"/>
          </a:xfrm>
          <a:prstGeom prst="roundRect">
            <a:avLst/>
          </a:prstGeom>
          <a:solidFill>
            <a:srgbClr val="0070C0"/>
          </a:solidFill>
          <a:effectLst>
            <a:glow rad="63500">
              <a:srgbClr val="AEBAD5">
                <a:satMod val="175000"/>
                <a:alpha val="40000"/>
              </a:srgbClr>
            </a:glow>
            <a:softEdge rad="12700"/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kern="0" dirty="0" smtClean="0">
                <a:solidFill>
                  <a:prstClr val="white"/>
                </a:solidFill>
              </a:rPr>
              <a:t>7,4</a:t>
            </a:r>
            <a:endParaRPr lang="it-IT" sz="1400" kern="0" dirty="0">
              <a:solidFill>
                <a:prstClr val="white"/>
              </a:solidFill>
            </a:endParaRPr>
          </a:p>
        </p:txBody>
      </p:sp>
      <p:sp>
        <p:nvSpPr>
          <p:cNvPr id="36" name="Ovale 35"/>
          <p:cNvSpPr/>
          <p:nvPr/>
        </p:nvSpPr>
        <p:spPr>
          <a:xfrm>
            <a:off x="7128447" y="2510868"/>
            <a:ext cx="396000" cy="396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050" b="1" kern="0" dirty="0" smtClean="0">
                <a:solidFill>
                  <a:prstClr val="white"/>
                </a:solidFill>
              </a:rPr>
              <a:t>15,0</a:t>
            </a:r>
            <a:endParaRPr lang="it-IT" sz="1050" b="1" kern="0" dirty="0">
              <a:solidFill>
                <a:prstClr val="white"/>
              </a:solidFill>
            </a:endParaRPr>
          </a:p>
        </p:txBody>
      </p:sp>
      <p:sp>
        <p:nvSpPr>
          <p:cNvPr id="37" name="Ovale 36"/>
          <p:cNvSpPr/>
          <p:nvPr/>
        </p:nvSpPr>
        <p:spPr>
          <a:xfrm>
            <a:off x="6966447" y="3308676"/>
            <a:ext cx="720000" cy="720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b="1" kern="0" dirty="0" smtClean="0">
                <a:solidFill>
                  <a:prstClr val="white"/>
                </a:solidFill>
              </a:rPr>
              <a:t>48,5</a:t>
            </a:r>
            <a:endParaRPr lang="it-IT" b="1" kern="0" dirty="0">
              <a:solidFill>
                <a:prstClr val="white"/>
              </a:solidFill>
            </a:endParaRPr>
          </a:p>
        </p:txBody>
      </p:sp>
      <p:sp>
        <p:nvSpPr>
          <p:cNvPr id="38" name="Ovale 37"/>
          <p:cNvSpPr/>
          <p:nvPr/>
        </p:nvSpPr>
        <p:spPr>
          <a:xfrm>
            <a:off x="7038447" y="4160636"/>
            <a:ext cx="576000" cy="576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b="1" kern="0" dirty="0" smtClean="0">
                <a:solidFill>
                  <a:prstClr val="white"/>
                </a:solidFill>
              </a:rPr>
              <a:t>28,0</a:t>
            </a:r>
            <a:endParaRPr lang="it-IT" sz="1400" b="1" kern="0" dirty="0">
              <a:solidFill>
                <a:prstClr val="white"/>
              </a:solidFill>
            </a:endParaRPr>
          </a:p>
        </p:txBody>
      </p:sp>
      <p:sp>
        <p:nvSpPr>
          <p:cNvPr id="40" name="Ovale 39"/>
          <p:cNvSpPr/>
          <p:nvPr/>
        </p:nvSpPr>
        <p:spPr>
          <a:xfrm>
            <a:off x="7002447" y="5035993"/>
            <a:ext cx="648000" cy="64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glow rad="63500">
              <a:srgbClr val="9FB4E4">
                <a:alpha val="40000"/>
              </a:srgbClr>
            </a:glow>
          </a:effectLst>
        </p:spPr>
        <p:txBody>
          <a:bodyPr wrap="square" lIns="3600" tIns="3600" rIns="3600" bIns="3600" rtlCol="0" anchor="ctr">
            <a:noAutofit/>
          </a:bodyPr>
          <a:lstStyle/>
          <a:p>
            <a:pPr algn="ctr"/>
            <a:r>
              <a:rPr lang="it-IT" sz="1400" b="1" kern="0" dirty="0" smtClean="0">
                <a:solidFill>
                  <a:prstClr val="white"/>
                </a:solidFill>
              </a:rPr>
              <a:t>34,5</a:t>
            </a:r>
            <a:endParaRPr lang="it-IT" sz="1400" b="1" kern="0" dirty="0">
              <a:solidFill>
                <a:prstClr val="white"/>
              </a:solidFill>
            </a:endParaRPr>
          </a:p>
        </p:txBody>
      </p:sp>
      <p:cxnSp>
        <p:nvCxnSpPr>
          <p:cNvPr id="41" name="Connettore 1 40"/>
          <p:cNvCxnSpPr/>
          <p:nvPr/>
        </p:nvCxnSpPr>
        <p:spPr>
          <a:xfrm>
            <a:off x="5598332" y="1052736"/>
            <a:ext cx="0" cy="4752000"/>
          </a:xfrm>
          <a:prstGeom prst="line">
            <a:avLst/>
          </a:prstGeom>
          <a:ln cap="rnd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tangolo arrotondato 21"/>
          <p:cNvSpPr/>
          <p:nvPr/>
        </p:nvSpPr>
        <p:spPr>
          <a:xfrm>
            <a:off x="3618000" y="6539477"/>
            <a:ext cx="190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UTENTI SITO INTERNET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o 11"/>
          <p:cNvGrpSpPr/>
          <p:nvPr/>
        </p:nvGrpSpPr>
        <p:grpSpPr>
          <a:xfrm>
            <a:off x="683568" y="2132856"/>
            <a:ext cx="2952328" cy="3528392"/>
            <a:chOff x="827584" y="2852936"/>
            <a:chExt cx="2343150" cy="3000375"/>
          </a:xfrm>
        </p:grpSpPr>
        <p:pic>
          <p:nvPicPr>
            <p:cNvPr id="313346" name="Picture 2" descr="http://www.fiora.it/upload/images/_80_cartinaare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7584" y="2852936"/>
              <a:ext cx="2343150" cy="3000375"/>
            </a:xfrm>
            <a:prstGeom prst="rect">
              <a:avLst/>
            </a:prstGeom>
            <a:noFill/>
          </p:spPr>
        </p:pic>
        <p:sp>
          <p:nvSpPr>
            <p:cNvPr id="11" name="Rettangolo 10"/>
            <p:cNvSpPr/>
            <p:nvPr/>
          </p:nvSpPr>
          <p:spPr>
            <a:xfrm>
              <a:off x="2555776" y="5517232"/>
              <a:ext cx="576064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aphicFrame>
        <p:nvGraphicFramePr>
          <p:cNvPr id="8" name="Group 154"/>
          <p:cNvGraphicFramePr>
            <a:graphicFrameLocks noGrp="1"/>
          </p:cNvGraphicFramePr>
          <p:nvPr/>
        </p:nvGraphicFramePr>
        <p:xfrm>
          <a:off x="4374376" y="2941045"/>
          <a:ext cx="3564000" cy="17233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8000"/>
                <a:gridCol w="1188000"/>
                <a:gridCol w="1188000"/>
              </a:tblGrid>
              <a:tr h="6433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AREA CLIENTI domestici</a:t>
                      </a: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CAMPIONE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n° interviste</a:t>
                      </a:r>
                    </a:p>
                  </a:txBody>
                  <a:tcPr marL="90000" marR="90000" marT="46800" marB="46800" anchor="ctr" horzOverflow="overflow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PESO AREA</a:t>
                      </a: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46800" marB="46800" anchor="ctr" horzOverflow="overflow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 smtClean="0">
                          <a:latin typeface="+mj-lt"/>
                        </a:rPr>
                        <a:t>COSTA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0BD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480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70BD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48,0%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BDFC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 smtClean="0">
                          <a:latin typeface="+mj-lt"/>
                        </a:rPr>
                        <a:t>MONTAGNA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C4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229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00C4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22,9%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C459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 smtClean="0">
                          <a:latin typeface="+mj-lt"/>
                        </a:rPr>
                        <a:t>SENESE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291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29,1%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4356376" y="2923044"/>
            <a:ext cx="3600000" cy="1764000"/>
          </a:xfrm>
          <a:prstGeom prst="roundRect">
            <a:avLst>
              <a:gd name="adj" fmla="val 3301"/>
            </a:avLst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lIns="90000" tIns="18000" rIns="90000" bIns="18000" anchor="ctr" anchorCtr="1"/>
          <a:lstStyle/>
          <a:p>
            <a:pPr marL="712788" lvl="1" indent="-261938" algn="just">
              <a:lnSpc>
                <a:spcPct val="110000"/>
              </a:lnSpc>
              <a:spcBef>
                <a:spcPts val="6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it-IT" sz="9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Metodologia</a:t>
            </a:r>
            <a:r>
              <a:rPr lang="it-IT" spc="-300" dirty="0" smtClean="0"/>
              <a:t>: </a:t>
            </a:r>
            <a:r>
              <a:rPr lang="it-IT" dirty="0" smtClean="0"/>
              <a:t>campione per area</a:t>
            </a:r>
            <a:endParaRPr lang="it-IT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dirty="0"/>
          </a:p>
        </p:txBody>
      </p:sp>
      <p:sp>
        <p:nvSpPr>
          <p:cNvPr id="15" name="Rectangle 205"/>
          <p:cNvSpPr>
            <a:spLocks noChangeArrowheads="1"/>
          </p:cNvSpPr>
          <p:nvPr/>
        </p:nvSpPr>
        <p:spPr bwMode="auto">
          <a:xfrm>
            <a:off x="612000" y="5733256"/>
            <a:ext cx="7920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just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 campioni di clienti utilizzatori dei canali di contatto sono stati estratti casualmente dagli elenchi forniti da Acquedotto del Fiora.</a:t>
            </a:r>
          </a:p>
        </p:txBody>
      </p:sp>
      <p:sp>
        <p:nvSpPr>
          <p:cNvPr id="14" name="Rectangle 205"/>
          <p:cNvSpPr>
            <a:spLocks noChangeArrowheads="1"/>
          </p:cNvSpPr>
          <p:nvPr/>
        </p:nvSpPr>
        <p:spPr bwMode="auto">
          <a:xfrm>
            <a:off x="612000" y="1125217"/>
            <a:ext cx="7920000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just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 la definizione del campione di clienti domestici con utenza diretta sono state prese in considerazione 3 aree territoriali. I campioni territoriali sono rappresentativi del peso effettivo di ciascuna zona (n° utenze).</a:t>
            </a:r>
          </a:p>
          <a:p>
            <a:pPr algn="just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L’elenco delle utenze è stato fornito da Acquedotto del Fiora SpA.</a:t>
            </a:r>
            <a:r>
              <a:rPr lang="it-IT" sz="1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just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</a:pPr>
            <a:endParaRPr lang="it-IT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</a:pPr>
            <a:endParaRPr lang="it-IT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9"/>
          <p:cNvSpPr txBox="1">
            <a:spLocks noChangeArrowheads="1"/>
          </p:cNvSpPr>
          <p:nvPr/>
        </p:nvSpPr>
        <p:spPr bwMode="auto">
          <a:xfrm>
            <a:off x="467544" y="468411"/>
            <a:ext cx="8676456" cy="1016373"/>
          </a:xfrm>
          <a:prstGeom prst="foldedCorner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20000"/>
              </a:lnSpc>
              <a:defRPr/>
            </a:pPr>
            <a:endParaRPr lang="it-IT" sz="1100" b="1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it-IT" sz="3000" dirty="0" smtClean="0">
                <a:solidFill>
                  <a:srgbClr val="39527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Indagine CAWI</a:t>
            </a:r>
          </a:p>
        </p:txBody>
      </p:sp>
      <p:sp>
        <p:nvSpPr>
          <p:cNvPr id="10" name="CasellaDiTesto 10"/>
          <p:cNvSpPr txBox="1">
            <a:spLocks noChangeArrowheads="1"/>
          </p:cNvSpPr>
          <p:nvPr/>
        </p:nvSpPr>
        <p:spPr bwMode="auto">
          <a:xfrm>
            <a:off x="467544" y="1196752"/>
            <a:ext cx="87849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sz="14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Campione </a:t>
            </a:r>
            <a:r>
              <a:rPr lang="it-IT" sz="1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 utenti ACQUEDOTTO DEL FIORA SpA intervistati tramite questionario telematico</a:t>
            </a:r>
            <a:endParaRPr lang="it-IT" sz="14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1152129" y="2202260"/>
          <a:ext cx="6574253" cy="2594892"/>
        </p:xfrm>
        <a:graphic>
          <a:graphicData uri="http://schemas.openxmlformats.org/drawingml/2006/table">
            <a:tbl>
              <a:tblPr bandCol="1">
                <a:tableStyleId>{F5AB1C69-6EDB-4FF4-983F-18BD219EF322}</a:tableStyleId>
              </a:tblPr>
              <a:tblGrid>
                <a:gridCol w="2775917"/>
                <a:gridCol w="1693810"/>
                <a:gridCol w="1031791"/>
                <a:gridCol w="1072735"/>
              </a:tblGrid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(base 122)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(base 878)</a:t>
                      </a:r>
                    </a:p>
                  </a:txBody>
                  <a:tcPr anchor="ctr">
                    <a:noFill/>
                  </a:tcPr>
                </a:tc>
              </a:tr>
              <a:tr h="32400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dirty="0" smtClean="0"/>
                        <a:t>Sesso </a:t>
                      </a:r>
                      <a:endParaRPr lang="it-IT" sz="14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dirty="0" smtClean="0"/>
                        <a:t>UOMO </a:t>
                      </a:r>
                      <a:endParaRPr lang="it-IT" sz="13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69,7%</a:t>
                      </a:r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70C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56,3%</a:t>
                      </a:r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  <a:alpha val="71000"/>
                      </a:schemeClr>
                    </a:solidFill>
                  </a:tcPr>
                </a:tc>
              </a:tr>
              <a:tr h="3240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mpd="sng">
                      <a:noFill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DONNA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30,3%</a:t>
                      </a:r>
                      <a:endParaRPr lang="it-IT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43,7%</a:t>
                      </a:r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71000"/>
                      </a:schemeClr>
                    </a:solidFill>
                  </a:tcPr>
                </a:tc>
              </a:tr>
              <a:tr h="324000">
                <a:tc rowSpan="3">
                  <a:txBody>
                    <a:bodyPr/>
                    <a:lstStyle/>
                    <a:p>
                      <a:pPr algn="l"/>
                      <a:r>
                        <a:rPr lang="it-IT" sz="1400" b="0" dirty="0" smtClean="0"/>
                        <a:t>Età </a:t>
                      </a:r>
                      <a:endParaRPr lang="it-IT" sz="14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3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18-44 ANNI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31,7%</a:t>
                      </a:r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20,7%</a:t>
                      </a:r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  <a:alpha val="71000"/>
                      </a:schemeClr>
                    </a:solidFill>
                  </a:tcPr>
                </a:tc>
              </a:tr>
              <a:tr h="324000">
                <a:tc vMerge="1">
                  <a:txBody>
                    <a:bodyPr/>
                    <a:lstStyle/>
                    <a:p>
                      <a:pPr algn="l"/>
                      <a:endParaRPr lang="it-IT" sz="14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mpd="sng">
                      <a:noFill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45-54 ANNI</a:t>
                      </a:r>
                    </a:p>
                  </a:txBody>
                  <a:tcPr marL="90000" marR="9000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29,2%</a:t>
                      </a:r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70C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17,0%</a:t>
                      </a:r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  <a:alpha val="71000"/>
                      </a:schemeClr>
                    </a:solidFill>
                  </a:tcPr>
                </a:tc>
              </a:tr>
              <a:tr h="324000">
                <a:tc vMerge="1">
                  <a:txBody>
                    <a:bodyPr/>
                    <a:lstStyle/>
                    <a:p>
                      <a:pPr algn="l"/>
                      <a:endParaRPr lang="it-IT" sz="14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mpd="sng">
                      <a:noFill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55 + ANNI</a:t>
                      </a:r>
                    </a:p>
                  </a:txBody>
                  <a:tcPr marL="90000" marR="9000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39,1%</a:t>
                      </a:r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62,3%</a:t>
                      </a:r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71000"/>
                      </a:schemeClr>
                    </a:solidFill>
                  </a:tcPr>
                </a:tc>
              </a:tr>
              <a:tr h="325446">
                <a:tc rowSpan="2">
                  <a:txBody>
                    <a:bodyPr/>
                    <a:lstStyle/>
                    <a:p>
                      <a:pPr algn="l"/>
                      <a:r>
                        <a:rPr lang="it-IT" sz="1400" b="0" dirty="0" smtClean="0"/>
                        <a:t>Livello</a:t>
                      </a:r>
                      <a:r>
                        <a:rPr lang="it-IT" sz="1400" b="0" baseline="0" dirty="0" smtClean="0"/>
                        <a:t> di i</a:t>
                      </a:r>
                      <a:r>
                        <a:rPr lang="it-IT" sz="1400" b="0" dirty="0" smtClean="0"/>
                        <a:t>struzione</a:t>
                      </a:r>
                      <a:endParaRPr lang="it-IT" sz="14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300" b="0" dirty="0" smtClean="0"/>
                        <a:t>SUPERIORE</a:t>
                      </a:r>
                      <a:endParaRPr lang="it-IT" sz="13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92,4%</a:t>
                      </a:r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55,6%</a:t>
                      </a:r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  <a:alpha val="71000"/>
                      </a:schemeClr>
                    </a:solidFill>
                  </a:tcPr>
                </a:tc>
              </a:tr>
              <a:tr h="325446">
                <a:tc vMerge="1">
                  <a:txBody>
                    <a:bodyPr/>
                    <a:lstStyle/>
                    <a:p>
                      <a:pPr algn="l"/>
                      <a:endParaRPr lang="it-IT" sz="14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mpd="sng">
                      <a:noFill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3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INFERIORE</a:t>
                      </a:r>
                      <a:endParaRPr lang="it-IT" sz="13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7,6%</a:t>
                      </a:r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70C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44,4%</a:t>
                      </a:r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  <a:alpha val="71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7629" name="CasellaDiTesto 25"/>
          <p:cNvSpPr txBox="1">
            <a:spLocks noChangeArrowheads="1"/>
          </p:cNvSpPr>
          <p:nvPr/>
        </p:nvSpPr>
        <p:spPr bwMode="auto">
          <a:xfrm>
            <a:off x="1115616" y="2160985"/>
            <a:ext cx="3143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it-IT" sz="16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PROFILO SOCIO-DEMOGRAFICO</a:t>
            </a:r>
          </a:p>
        </p:txBody>
      </p:sp>
      <p:sp>
        <p:nvSpPr>
          <p:cNvPr id="173060" name="AutoShape 4" descr="http://stockfresh.com/thumbs/kraska/1225820_ufficio-clock-mail-chat-telefono-muro.jpg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173062" name="AutoShape 6" descr="http://stockfresh.com/thumbs/kraska/1225820_ufficio-clock-mail-chat-telefono-muro.jpg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173064" name="AutoShape 8" descr="http://stockfresh.com/thumbs/kraska/1225820_ufficio-clock-mail-chat-telefono-muro.jpg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173066" name="AutoShape 10" descr="http://stockfresh.com/thumbs/kraska/1225820_ufficio-clock-mail-chat-telefono-muro.jpg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173068" name="AutoShape 12" descr="http://stockfresh.com/thumbs/kraska/1225820_ufficio-clock-mail-chat-telefono-mur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27" name="Titolo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Profilo del rispondente</a:t>
            </a:r>
            <a:endParaRPr lang="it-IT" dirty="0"/>
          </a:p>
        </p:txBody>
      </p:sp>
      <p:pic>
        <p:nvPicPr>
          <p:cNvPr id="19" name="Picture 16" descr="http://png.clipart.me/graphics/thumbs/112/blue-email-symbol-vector-eps10-illustration_1126712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0"/>
            <a:ext cx="720080" cy="707391"/>
          </a:xfrm>
          <a:prstGeom prst="rect">
            <a:avLst/>
          </a:prstGeom>
          <a:noFill/>
        </p:spPr>
      </p:pic>
      <p:grpSp>
        <p:nvGrpSpPr>
          <p:cNvPr id="23" name="Gruppo 21"/>
          <p:cNvGrpSpPr/>
          <p:nvPr/>
        </p:nvGrpSpPr>
        <p:grpSpPr>
          <a:xfrm>
            <a:off x="5674382" y="1398937"/>
            <a:ext cx="2052000" cy="875391"/>
            <a:chOff x="5746216" y="979886"/>
            <a:chExt cx="2052000" cy="875391"/>
          </a:xfrm>
        </p:grpSpPr>
        <p:pic>
          <p:nvPicPr>
            <p:cNvPr id="28" name="Picture 16" descr="http://png.clipart.me/graphics/thumbs/112/blue-email-symbol-vector-eps10-illustration_11267122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82647" y="1200680"/>
              <a:ext cx="443575" cy="452628"/>
            </a:xfrm>
            <a:prstGeom prst="rect">
              <a:avLst/>
            </a:prstGeom>
            <a:noFill/>
          </p:spPr>
        </p:pic>
        <p:sp>
          <p:nvSpPr>
            <p:cNvPr id="29" name="CasellaDiTesto 28"/>
            <p:cNvSpPr txBox="1"/>
            <p:nvPr/>
          </p:nvSpPr>
          <p:spPr>
            <a:xfrm>
              <a:off x="5772386" y="1578278"/>
              <a:ext cx="864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 smtClean="0"/>
                <a:t>CAWI</a:t>
              </a:r>
              <a:endParaRPr lang="it-IT" sz="1200" b="1" dirty="0"/>
            </a:p>
          </p:txBody>
        </p:sp>
        <p:pic>
          <p:nvPicPr>
            <p:cNvPr id="30" name="Picture 14" descr="http://www.newisoland.it/wp-content/uploads/2013/01/5458020-icona-del-telefono-nella-tonalita-blu-vettorial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34845" y="1216296"/>
              <a:ext cx="448887" cy="448887"/>
            </a:xfrm>
            <a:prstGeom prst="rect">
              <a:avLst/>
            </a:prstGeom>
            <a:noFill/>
          </p:spPr>
        </p:pic>
        <p:sp>
          <p:nvSpPr>
            <p:cNvPr id="31" name="CasellaDiTesto 30"/>
            <p:cNvSpPr txBox="1"/>
            <p:nvPr/>
          </p:nvSpPr>
          <p:spPr>
            <a:xfrm>
              <a:off x="6827240" y="1578278"/>
              <a:ext cx="864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 smtClean="0"/>
                <a:t>CATI</a:t>
              </a:r>
              <a:endParaRPr lang="it-IT" sz="1200" b="1" dirty="0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5746216" y="979886"/>
              <a:ext cx="205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 smtClean="0"/>
                <a:t>CLIENTI INTERVISTATI</a:t>
              </a:r>
              <a:endParaRPr lang="it-IT" sz="1200" b="1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0" name="AutoShape 4" descr="http://stockfresh.com/thumbs/kraska/1225820_ufficio-clock-mail-chat-telefono-muro.jpg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173062" name="AutoShape 6" descr="http://stockfresh.com/thumbs/kraska/1225820_ufficio-clock-mail-chat-telefono-muro.jpg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173064" name="AutoShape 8" descr="http://stockfresh.com/thumbs/kraska/1225820_ufficio-clock-mail-chat-telefono-muro.jpg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173066" name="AutoShape 10" descr="http://stockfresh.com/thumbs/kraska/1225820_ufficio-clock-mail-chat-telefono-muro.jpg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27" name="Titolo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Valutazione del servizio idrico</a:t>
            </a:r>
            <a:endParaRPr lang="it-IT" dirty="0"/>
          </a:p>
        </p:txBody>
      </p:sp>
      <p:pic>
        <p:nvPicPr>
          <p:cNvPr id="19" name="Picture 16" descr="http://png.clipart.me/graphics/thumbs/112/blue-email-symbol-vector-eps10-illustration_1126712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0"/>
            <a:ext cx="720080" cy="707391"/>
          </a:xfrm>
          <a:prstGeom prst="rect">
            <a:avLst/>
          </a:prstGeom>
          <a:noFill/>
        </p:spPr>
      </p:pic>
      <p:grpSp>
        <p:nvGrpSpPr>
          <p:cNvPr id="18" name="Gruppo 17"/>
          <p:cNvGrpSpPr/>
          <p:nvPr/>
        </p:nvGrpSpPr>
        <p:grpSpPr>
          <a:xfrm>
            <a:off x="5746216" y="979886"/>
            <a:ext cx="2052000" cy="875391"/>
            <a:chOff x="5746216" y="979886"/>
            <a:chExt cx="2052000" cy="875391"/>
          </a:xfrm>
        </p:grpSpPr>
        <p:pic>
          <p:nvPicPr>
            <p:cNvPr id="20" name="Picture 16" descr="http://png.clipart.me/graphics/thumbs/112/blue-email-symbol-vector-eps10-illustration_11267122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82647" y="1200680"/>
              <a:ext cx="443575" cy="452628"/>
            </a:xfrm>
            <a:prstGeom prst="rect">
              <a:avLst/>
            </a:prstGeom>
            <a:noFill/>
          </p:spPr>
        </p:pic>
        <p:sp>
          <p:nvSpPr>
            <p:cNvPr id="23" name="CasellaDiTesto 22"/>
            <p:cNvSpPr txBox="1"/>
            <p:nvPr/>
          </p:nvSpPr>
          <p:spPr>
            <a:xfrm>
              <a:off x="5772386" y="1578278"/>
              <a:ext cx="864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 smtClean="0"/>
                <a:t>CAWI</a:t>
              </a:r>
              <a:endParaRPr lang="it-IT" sz="1200" b="1" dirty="0"/>
            </a:p>
          </p:txBody>
        </p:sp>
        <p:pic>
          <p:nvPicPr>
            <p:cNvPr id="24" name="Picture 14" descr="http://www.newisoland.it/wp-content/uploads/2013/01/5458020-icona-del-telefono-nella-tonalita-blu-vettorial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34845" y="1216296"/>
              <a:ext cx="448887" cy="448887"/>
            </a:xfrm>
            <a:prstGeom prst="rect">
              <a:avLst/>
            </a:prstGeom>
            <a:noFill/>
          </p:spPr>
        </p:pic>
        <p:sp>
          <p:nvSpPr>
            <p:cNvPr id="26" name="CasellaDiTesto 25"/>
            <p:cNvSpPr txBox="1"/>
            <p:nvPr/>
          </p:nvSpPr>
          <p:spPr>
            <a:xfrm>
              <a:off x="6827240" y="1578278"/>
              <a:ext cx="864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 smtClean="0"/>
                <a:t>CATI</a:t>
              </a:r>
              <a:endParaRPr lang="it-IT" sz="1200" b="1" dirty="0"/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5746216" y="979886"/>
              <a:ext cx="205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 smtClean="0"/>
                <a:t>CLIENTI INTERVISTATI</a:t>
              </a:r>
              <a:endParaRPr lang="it-IT" sz="1200" b="1" dirty="0"/>
            </a:p>
          </p:txBody>
        </p:sp>
      </p:grpSp>
      <p:cxnSp>
        <p:nvCxnSpPr>
          <p:cNvPr id="29" name="Connettore 4 28"/>
          <p:cNvCxnSpPr/>
          <p:nvPr/>
        </p:nvCxnSpPr>
        <p:spPr>
          <a:xfrm>
            <a:off x="1619672" y="3632487"/>
            <a:ext cx="503238" cy="864000"/>
          </a:xfrm>
          <a:prstGeom prst="bentConnector3">
            <a:avLst>
              <a:gd name="adj1" fmla="val -204"/>
            </a:avLst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4 29"/>
          <p:cNvCxnSpPr/>
          <p:nvPr/>
        </p:nvCxnSpPr>
        <p:spPr>
          <a:xfrm>
            <a:off x="1619672" y="2276872"/>
            <a:ext cx="503238" cy="647700"/>
          </a:xfrm>
          <a:prstGeom prst="bentConnector3">
            <a:avLst>
              <a:gd name="adj1" fmla="val -204"/>
            </a:avLst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ella 31"/>
          <p:cNvGraphicFramePr>
            <a:graphicFrameLocks noGrp="1"/>
          </p:cNvGraphicFramePr>
          <p:nvPr/>
        </p:nvGraphicFramePr>
        <p:xfrm>
          <a:off x="1223963" y="1783209"/>
          <a:ext cx="6577536" cy="4351692"/>
        </p:xfrm>
        <a:graphic>
          <a:graphicData uri="http://schemas.openxmlformats.org/drawingml/2006/table">
            <a:tbl>
              <a:tblPr bandCol="1">
                <a:tableStyleId>{F5AB1C69-6EDB-4FF4-983F-18BD219EF322}</a:tableStyleId>
              </a:tblPr>
              <a:tblGrid>
                <a:gridCol w="972000"/>
                <a:gridCol w="1807200"/>
                <a:gridCol w="1693810"/>
                <a:gridCol w="1031791"/>
                <a:gridCol w="1072735"/>
              </a:tblGrid>
              <a:tr h="32400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mpd="sng">
                      <a:noFill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(base 122)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(base 878)</a:t>
                      </a:r>
                    </a:p>
                  </a:txBody>
                  <a:tcPr anchor="ctr">
                    <a:noFill/>
                  </a:tcPr>
                </a:tc>
              </a:tr>
              <a:tr h="32400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dirty="0" smtClean="0"/>
                        <a:t>Aspetti</a:t>
                      </a:r>
                      <a:r>
                        <a:rPr lang="it-IT" sz="1400" b="0" baseline="0" dirty="0" smtClean="0"/>
                        <a:t> tecnici</a:t>
                      </a:r>
                      <a:endParaRPr lang="it-IT" sz="14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mpd="sng">
                      <a:noFill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dirty="0" smtClean="0"/>
                        <a:t>% voto</a:t>
                      </a:r>
                      <a:r>
                        <a:rPr lang="it-IT" sz="1300" b="0" baseline="0" dirty="0" smtClean="0"/>
                        <a:t> 6-10</a:t>
                      </a:r>
                      <a:endParaRPr lang="it-IT" sz="13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76,2%</a:t>
                      </a:r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70C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88,1%</a:t>
                      </a:r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  <a:alpha val="71000"/>
                      </a:schemeClr>
                    </a:solidFill>
                  </a:tcPr>
                </a:tc>
              </a:tr>
              <a:tr h="180000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0" marB="0" anchor="ctr">
                    <a:noFill/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mpd="sng">
                      <a:noFill/>
                    </a:ln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Continuità</a:t>
                      </a:r>
                      <a:r>
                        <a:rPr lang="it-IT" sz="1400" b="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del servizio</a:t>
                      </a:r>
                      <a:endParaRPr lang="it-IT" sz="14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100" b="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87,7%</a:t>
                      </a:r>
                      <a:endParaRPr lang="it-IT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0C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88,7%</a:t>
                      </a:r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  <a:alpha val="71000"/>
                      </a:schemeClr>
                    </a:solidFill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mpd="sng">
                      <a:noFill/>
                    </a:ln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Livello di pressione</a:t>
                      </a:r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100" b="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82,8%</a:t>
                      </a:r>
                      <a:endParaRPr lang="it-IT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0C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86,6%</a:t>
                      </a:r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  <a:alpha val="71000"/>
                      </a:schemeClr>
                    </a:solidFill>
                  </a:tcPr>
                </a:tc>
              </a:tr>
              <a:tr h="180000">
                <a:tc gridSpan="2">
                  <a:txBody>
                    <a:bodyPr/>
                    <a:lstStyle/>
                    <a:p>
                      <a:pPr algn="l"/>
                      <a:endParaRPr lang="it-IT" sz="10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lnR w="12700" cmpd="sng">
                      <a:noFill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it-IT" sz="1000" b="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0" marB="0" anchor="ctr">
                    <a:noFill/>
                  </a:tcPr>
                </a:tc>
              </a:tr>
              <a:tr h="324000">
                <a:tc gridSpan="2">
                  <a:txBody>
                    <a:bodyPr/>
                    <a:lstStyle/>
                    <a:p>
                      <a:pPr algn="l"/>
                      <a:r>
                        <a:rPr lang="it-IT" sz="14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Fatturazione</a:t>
                      </a:r>
                      <a:endParaRPr lang="it-IT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mpd="sng">
                      <a:noFill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dirty="0" smtClean="0"/>
                        <a:t>% voto</a:t>
                      </a:r>
                      <a:r>
                        <a:rPr lang="it-IT" sz="1300" b="0" baseline="0" dirty="0" smtClean="0"/>
                        <a:t> 6-10</a:t>
                      </a:r>
                      <a:endParaRPr lang="it-IT" sz="13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0" marB="0" anchor="ctr">
                    <a:lnL w="12700" cmpd="sng">
                      <a:noFill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64,8%</a:t>
                      </a:r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70C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81,6%</a:t>
                      </a:r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  <a:alpha val="71000"/>
                      </a:schemeClr>
                    </a:solidFill>
                  </a:tcPr>
                </a:tc>
              </a:tr>
              <a:tr h="180000">
                <a:tc row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lnL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0" marB="0" anchor="ctr">
                    <a:noFill/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mpd="sng">
                      <a:noFill/>
                    </a:ln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Regolarità lettura</a:t>
                      </a:r>
                      <a:r>
                        <a:rPr lang="it-IT" sz="1400" b="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contatori</a:t>
                      </a:r>
                      <a:endParaRPr lang="it-IT" sz="14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  <a:spcBef>
                          <a:spcPts val="600"/>
                        </a:spcBef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54,1%</a:t>
                      </a:r>
                      <a:endParaRPr lang="it-IT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70C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78,2%</a:t>
                      </a:r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  <a:alpha val="71000"/>
                      </a:schemeClr>
                    </a:solidFill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mpd="sng">
                      <a:noFill/>
                    </a:ln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Chiarezza e facilità lettura</a:t>
                      </a:r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  <a:spcBef>
                          <a:spcPts val="600"/>
                        </a:spcBef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63,9%</a:t>
                      </a:r>
                      <a:endParaRPr lang="it-IT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70C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77,0%</a:t>
                      </a:r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  <a:alpha val="71000"/>
                      </a:schemeClr>
                    </a:solidFill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mpd="sng">
                      <a:noFill/>
                    </a:ln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I consumi fatturati rispecchiano</a:t>
                      </a:r>
                      <a:r>
                        <a:rPr lang="it-IT" sz="1400" b="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quelli reali</a:t>
                      </a:r>
                      <a:endParaRPr lang="it-IT" sz="14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  <a:spcBef>
                          <a:spcPts val="600"/>
                        </a:spcBef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63,9%</a:t>
                      </a:r>
                      <a:endParaRPr lang="it-IT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70C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78,8%</a:t>
                      </a:r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  <a:alpha val="71000"/>
                      </a:schemeClr>
                    </a:solidFill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mpd="sng">
                      <a:noFill/>
                    </a:ln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Invio regolare fatture, senza ritardi</a:t>
                      </a:r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  <a:spcBef>
                          <a:spcPts val="600"/>
                        </a:spcBef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77,0%</a:t>
                      </a:r>
                      <a:endParaRPr lang="it-IT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70C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85,4%</a:t>
                      </a:r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  <a:alpha val="71000"/>
                      </a:schemeClr>
                    </a:solidFill>
                  </a:tcPr>
                </a:tc>
              </a:tr>
              <a:tr h="1800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0" marB="0" anchor="ctr">
                    <a:noFill/>
                  </a:tcPr>
                </a:tc>
              </a:tr>
              <a:tr h="325446">
                <a:tc gridSpan="2">
                  <a:txBody>
                    <a:bodyPr/>
                    <a:lstStyle/>
                    <a:p>
                      <a:pPr algn="l"/>
                      <a:r>
                        <a:rPr lang="it-IT" sz="14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Rapporto Qualità/Prezzo</a:t>
                      </a:r>
                      <a:endParaRPr lang="it-IT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mpd="sng">
                      <a:noFill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dirty="0" smtClean="0"/>
                        <a:t>% voto</a:t>
                      </a:r>
                      <a:r>
                        <a:rPr lang="it-IT" sz="1300" b="0" baseline="0" dirty="0" smtClean="0"/>
                        <a:t> 6-10</a:t>
                      </a:r>
                      <a:endParaRPr lang="it-IT" sz="13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60,7%</a:t>
                      </a:r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70C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73,6%</a:t>
                      </a:r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  <a:alpha val="71000"/>
                      </a:schemeClr>
                    </a:solidFill>
                  </a:tcPr>
                </a:tc>
              </a:tr>
              <a:tr h="180000">
                <a:tc gridSpan="2">
                  <a:txBody>
                    <a:bodyPr/>
                    <a:lstStyle/>
                    <a:p>
                      <a:pPr algn="l"/>
                      <a:endParaRPr lang="it-IT" sz="5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R w="12700" cmpd="sng">
                      <a:noFill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5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5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5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325446">
                <a:tc gridSpan="2">
                  <a:txBody>
                    <a:bodyPr/>
                    <a:lstStyle/>
                    <a:p>
                      <a:pPr algn="l"/>
                      <a:r>
                        <a:rPr lang="it-IT" sz="14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Giudizio “di pancia”</a:t>
                      </a:r>
                      <a:endParaRPr lang="it-IT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mpd="sng">
                      <a:noFill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dirty="0" smtClean="0"/>
                        <a:t>% voto</a:t>
                      </a:r>
                      <a:r>
                        <a:rPr lang="it-IT" sz="1300" b="0" baseline="0" dirty="0" smtClean="0"/>
                        <a:t> 6-10</a:t>
                      </a:r>
                      <a:endParaRPr lang="it-IT" sz="13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72,1%</a:t>
                      </a:r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70C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82,3%</a:t>
                      </a:r>
                      <a:endParaRPr lang="it-IT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  <a:alpha val="71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3" name="CasellaDiTesto 25"/>
          <p:cNvSpPr txBox="1">
            <a:spLocks noChangeArrowheads="1"/>
          </p:cNvSpPr>
          <p:nvPr/>
        </p:nvSpPr>
        <p:spPr bwMode="auto">
          <a:xfrm>
            <a:off x="1187450" y="1741934"/>
            <a:ext cx="3143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it-IT" sz="1600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SODDISFAZIONE</a:t>
            </a:r>
            <a:endParaRPr lang="it-IT" sz="1600" b="1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10" name="Object 6"/>
          <p:cNvGraphicFramePr>
            <a:graphicFrameLocks noChangeAspect="1"/>
          </p:cNvGraphicFramePr>
          <p:nvPr/>
        </p:nvGraphicFramePr>
        <p:xfrm>
          <a:off x="-2052736" y="3832225"/>
          <a:ext cx="7496176" cy="491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56" name="Grafico" r:id="rId3" imgW="9382230" imgH="6153060" progId="Excel.Chart.8">
                  <p:link updateAutomatic="1"/>
                </p:oleObj>
              </mc:Choice>
              <mc:Fallback>
                <p:oleObj name="Grafico" r:id="rId3" imgW="9382230" imgH="6153060" progId="Excel.Chart.8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052736" y="3832225"/>
                        <a:ext cx="7496176" cy="491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Profilo del rispondente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188146" y="908720"/>
            <a:ext cx="1381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kern="0" dirty="0">
                <a:solidFill>
                  <a:prstClr val="black"/>
                </a:solidFill>
              </a:rPr>
              <a:t>SESSO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978510" y="3387569"/>
            <a:ext cx="180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kern="0" dirty="0">
                <a:solidFill>
                  <a:prstClr val="black"/>
                </a:solidFill>
              </a:rPr>
              <a:t>ETÀ</a:t>
            </a:r>
          </a:p>
        </p:txBody>
      </p:sp>
      <p:sp>
        <p:nvSpPr>
          <p:cNvPr id="11" name="Rectangle 5"/>
          <p:cNvSpPr txBox="1">
            <a:spLocks noGrp="1" noChangeArrowheads="1"/>
          </p:cNvSpPr>
          <p:nvPr/>
        </p:nvSpPr>
        <p:spPr bwMode="auto">
          <a:xfrm>
            <a:off x="323554" y="3607466"/>
            <a:ext cx="31099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6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%</a:t>
            </a:r>
            <a:endParaRPr lang="it-IT" sz="16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Rectangle 5"/>
          <p:cNvSpPr txBox="1">
            <a:spLocks noGrp="1" noChangeArrowheads="1"/>
          </p:cNvSpPr>
          <p:nvPr/>
        </p:nvSpPr>
        <p:spPr bwMode="auto">
          <a:xfrm>
            <a:off x="6198913" y="1162379"/>
            <a:ext cx="123770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6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%</a:t>
            </a:r>
            <a:endParaRPr lang="it-IT" sz="2000" b="1" cap="all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737765" y="908720"/>
            <a:ext cx="216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kern="0" dirty="0">
                <a:solidFill>
                  <a:prstClr val="black"/>
                </a:solidFill>
              </a:rPr>
              <a:t>LIVELLO ISTRUZIONE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5917765" y="3387569"/>
            <a:ext cx="180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kern="0" dirty="0">
                <a:solidFill>
                  <a:prstClr val="black"/>
                </a:solidFill>
              </a:rPr>
              <a:t>PROFESSIONE</a:t>
            </a:r>
          </a:p>
        </p:txBody>
      </p:sp>
      <p:sp>
        <p:nvSpPr>
          <p:cNvPr id="16" name="Rectangle 5"/>
          <p:cNvSpPr txBox="1">
            <a:spLocks noGrp="1" noChangeArrowheads="1"/>
          </p:cNvSpPr>
          <p:nvPr/>
        </p:nvSpPr>
        <p:spPr bwMode="auto">
          <a:xfrm>
            <a:off x="5262809" y="3607466"/>
            <a:ext cx="31099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6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%</a:t>
            </a:r>
            <a:endParaRPr lang="it-IT" sz="16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72712" name="Object 8"/>
          <p:cNvGraphicFramePr>
            <a:graphicFrameLocks noChangeAspect="1"/>
          </p:cNvGraphicFramePr>
          <p:nvPr/>
        </p:nvGraphicFramePr>
        <p:xfrm>
          <a:off x="3052489" y="1396365"/>
          <a:ext cx="7496175" cy="491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57" name="Grafico" r:id="rId5" imgW="9382230" imgH="6153060" progId="Excel.Chart.8">
                  <p:link updateAutomatic="1"/>
                </p:oleObj>
              </mc:Choice>
              <mc:Fallback>
                <p:oleObj name="Grafico" r:id="rId5" imgW="9382230" imgH="6153060" progId="Excel.Chart.8">
                  <p:link updateAutomatic="1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2489" y="1396365"/>
                        <a:ext cx="7496175" cy="491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4" name="Object 10"/>
          <p:cNvGraphicFramePr>
            <a:graphicFrameLocks noChangeAspect="1"/>
          </p:cNvGraphicFramePr>
          <p:nvPr/>
        </p:nvGraphicFramePr>
        <p:xfrm>
          <a:off x="3052489" y="3832225"/>
          <a:ext cx="7496175" cy="491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58" name="Grafico" r:id="rId7" imgW="9382230" imgH="6153060" progId="Excel.Chart.8">
                  <p:link updateAutomatic="1"/>
                </p:oleObj>
              </mc:Choice>
              <mc:Fallback>
                <p:oleObj name="Grafico" r:id="rId7" imgW="9382230" imgH="6153060" progId="Excel.Chart.8">
                  <p:link updateAutomatic="1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2489" y="3832225"/>
                        <a:ext cx="7496175" cy="491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30381" y="1988840"/>
            <a:ext cx="399030" cy="85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92752" y="1315502"/>
            <a:ext cx="347904" cy="896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CasellaDiTesto 25"/>
          <p:cNvSpPr txBox="1"/>
          <p:nvPr/>
        </p:nvSpPr>
        <p:spPr>
          <a:xfrm>
            <a:off x="563905" y="1877885"/>
            <a:ext cx="2012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003192"/>
                </a:solidFill>
              </a:rPr>
              <a:t>56,3%</a:t>
            </a:r>
            <a:endParaRPr lang="it-IT" sz="1600" b="1" dirty="0">
              <a:solidFill>
                <a:srgbClr val="003192"/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1133284" y="2525957"/>
            <a:ext cx="2012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CC0066"/>
                </a:solidFill>
              </a:rPr>
              <a:t>43,7%</a:t>
            </a:r>
            <a:endParaRPr lang="it-IT" sz="1600" b="1" dirty="0">
              <a:solidFill>
                <a:srgbClr val="CC0066"/>
              </a:solidFill>
            </a:endParaRPr>
          </a:p>
        </p:txBody>
      </p:sp>
      <p:sp>
        <p:nvSpPr>
          <p:cNvPr id="18" name="Rettangolo arrotondato 17"/>
          <p:cNvSpPr/>
          <p:nvPr/>
        </p:nvSpPr>
        <p:spPr>
          <a:xfrm>
            <a:off x="3708000" y="6539477"/>
            <a:ext cx="1728000" cy="2606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lIns="0" tIns="0" rIns="0" bIns="0" anchor="ctr">
            <a:noAutofit/>
          </a:bodyPr>
          <a:lstStyle/>
          <a:p>
            <a:pPr lvl="0" algn="ctr"/>
            <a:r>
              <a:rPr lang="it-IT" sz="1100" i="1" kern="0" dirty="0">
                <a:solidFill>
                  <a:prstClr val="black"/>
                </a:solidFill>
              </a:rPr>
              <a:t>Base = </a:t>
            </a:r>
            <a:r>
              <a:rPr lang="it-IT" sz="1100" i="1" kern="0" dirty="0" smtClean="0">
                <a:solidFill>
                  <a:prstClr val="black"/>
                </a:solidFill>
              </a:rPr>
              <a:t>UTENZE DOMESTICHE</a:t>
            </a:r>
            <a:endParaRPr lang="it-IT" sz="1100" i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o 19"/>
          <p:cNvGrpSpPr/>
          <p:nvPr/>
        </p:nvGrpSpPr>
        <p:grpSpPr>
          <a:xfrm>
            <a:off x="4644008" y="764704"/>
            <a:ext cx="504056" cy="504056"/>
            <a:chOff x="5508104" y="764704"/>
            <a:chExt cx="504056" cy="504056"/>
          </a:xfrm>
        </p:grpSpPr>
        <p:sp>
          <p:nvSpPr>
            <p:cNvPr id="16" name="Rettangolo arrotondato 15"/>
            <p:cNvSpPr/>
            <p:nvPr/>
          </p:nvSpPr>
          <p:spPr>
            <a:xfrm>
              <a:off x="5508104" y="764704"/>
              <a:ext cx="504056" cy="50405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17" name="Picture 2" descr="http://www.atlanticosrl.it/wp-content/uploads/2013/05/repair1.png"/>
            <p:cNvPicPr>
              <a:picLocks noChangeAspect="1" noChangeArrowheads="1"/>
            </p:cNvPicPr>
            <p:nvPr/>
          </p:nvPicPr>
          <p:blipFill>
            <a:blip r:embed="rId2" cstate="print">
              <a:lum contrast="20000"/>
            </a:blip>
            <a:srcRect/>
            <a:stretch>
              <a:fillRect/>
            </a:stretch>
          </p:blipFill>
          <p:spPr bwMode="auto">
            <a:xfrm>
              <a:off x="5516323" y="772923"/>
              <a:ext cx="487619" cy="487619"/>
            </a:xfrm>
            <a:prstGeom prst="rect">
              <a:avLst/>
            </a:prstGeom>
            <a:noFill/>
          </p:spPr>
        </p:pic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Profilo utilizzatori canali di contatto</a:t>
            </a:r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134528" y="1241975"/>
          <a:ext cx="8874944" cy="5095920"/>
        </p:xfrm>
        <a:graphic>
          <a:graphicData uri="http://schemas.openxmlformats.org/drawingml/2006/table">
            <a:tbl>
              <a:tblPr bandCol="1">
                <a:tableStyleId>{F5AB1C69-6EDB-4FF4-983F-18BD219EF322}</a:tableStyleId>
              </a:tblPr>
              <a:tblGrid>
                <a:gridCol w="1062944"/>
                <a:gridCol w="1980000"/>
                <a:gridCol w="1152000"/>
                <a:gridCol w="1152000"/>
                <a:gridCol w="1224000"/>
                <a:gridCol w="1152000"/>
                <a:gridCol w="1152000"/>
              </a:tblGrid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%</a:t>
                      </a:r>
                      <a:endParaRPr lang="it-IT" sz="1200" b="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SEGNALAZIONE GUASTI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INTERVENTO TECNICO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NUMERO VERDE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COMMERCIALE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SPORTELLO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SPORTELLO ONLINE</a:t>
                      </a:r>
                    </a:p>
                  </a:txBody>
                  <a:tcPr marL="36000" marR="36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noFill/>
                  </a:tcPr>
                </a:tc>
              </a:tr>
              <a:tr h="32400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dirty="0" smtClean="0"/>
                        <a:t>Sesso </a:t>
                      </a:r>
                      <a:endParaRPr lang="it-IT" sz="14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dirty="0" smtClean="0"/>
                        <a:t>UOMO </a:t>
                      </a:r>
                      <a:endParaRPr lang="it-IT" sz="13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52,7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66,7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60,0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50,5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60,0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3240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DONNA</a:t>
                      </a:r>
                    </a:p>
                  </a:txBody>
                  <a:tcPr marL="90000" marR="90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47,3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33,3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40,0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49,5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40,0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324000">
                <a:tc rowSpan="5">
                  <a:txBody>
                    <a:bodyPr/>
                    <a:lstStyle/>
                    <a:p>
                      <a:pPr algn="l"/>
                      <a:r>
                        <a:rPr lang="it-IT" sz="1400" b="0" dirty="0" smtClean="0"/>
                        <a:t>Età </a:t>
                      </a:r>
                      <a:endParaRPr lang="it-IT" sz="14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3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18-34 ANNI</a:t>
                      </a:r>
                    </a:p>
                  </a:txBody>
                  <a:tcPr marL="90000" marR="90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3,1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16,9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18,1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12,0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17,4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</a:tr>
              <a:tr h="324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3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35-44 ANNI</a:t>
                      </a:r>
                    </a:p>
                  </a:txBody>
                  <a:tcPr marL="90000" marR="90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10,9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27,9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21,6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23,6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25,1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324000">
                <a:tc vMerge="1">
                  <a:txBody>
                    <a:bodyPr/>
                    <a:lstStyle/>
                    <a:p>
                      <a:pPr algn="l"/>
                      <a:endParaRPr lang="it-IT" sz="14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45-54 ANNI</a:t>
                      </a:r>
                    </a:p>
                  </a:txBody>
                  <a:tcPr marL="90000" marR="90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21,8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21,4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27,6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22,0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23,6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324000">
                <a:tc vMerge="1">
                  <a:txBody>
                    <a:bodyPr/>
                    <a:lstStyle/>
                    <a:p>
                      <a:pPr algn="l"/>
                      <a:endParaRPr lang="it-IT" sz="14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55-64 ANNI</a:t>
                      </a:r>
                    </a:p>
                  </a:txBody>
                  <a:tcPr marL="90000" marR="90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27,5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14,4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19,6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19,4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22,6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324000">
                <a:tc vMerge="1">
                  <a:txBody>
                    <a:bodyPr/>
                    <a:lstStyle/>
                    <a:p>
                      <a:pPr algn="l"/>
                      <a:endParaRPr lang="it-IT" sz="14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65 + ANNI</a:t>
                      </a:r>
                    </a:p>
                  </a:txBody>
                  <a:tcPr marL="90000" marR="90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36,8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19,4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13,1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23,0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11,3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324000">
                <a:tc rowSpan="2">
                  <a:txBody>
                    <a:bodyPr/>
                    <a:lstStyle/>
                    <a:p>
                      <a:pPr algn="l"/>
                      <a:r>
                        <a:rPr lang="it-IT" sz="1400" b="0" dirty="0" smtClean="0"/>
                        <a:t>Livello</a:t>
                      </a:r>
                      <a:r>
                        <a:rPr lang="it-IT" sz="1400" b="0" baseline="0" dirty="0" smtClean="0"/>
                        <a:t> </a:t>
                      </a:r>
                    </a:p>
                    <a:p>
                      <a:pPr algn="l"/>
                      <a:r>
                        <a:rPr lang="it-IT" sz="1400" b="0" baseline="0" dirty="0" smtClean="0"/>
                        <a:t>i</a:t>
                      </a:r>
                      <a:r>
                        <a:rPr lang="it-IT" sz="1400" b="0" dirty="0" smtClean="0"/>
                        <a:t>struzione</a:t>
                      </a:r>
                      <a:endParaRPr lang="it-IT" sz="14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300" b="0" dirty="0" smtClean="0"/>
                        <a:t>SUPERIORE</a:t>
                      </a:r>
                      <a:endParaRPr lang="it-IT" sz="13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54,2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70,1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74,4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49,7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92,9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</a:tr>
              <a:tr h="324000">
                <a:tc vMerge="1">
                  <a:txBody>
                    <a:bodyPr/>
                    <a:lstStyle/>
                    <a:p>
                      <a:pPr algn="l"/>
                      <a:endParaRPr lang="it-IT" sz="1400" b="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lnR w="12700" cmpd="sng">
                      <a:noFill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3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INFERIORE</a:t>
                      </a:r>
                      <a:endParaRPr lang="it-IT" sz="13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45,8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29,9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25,6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50,3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7,1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324000">
                <a:tc rowSpan="5">
                  <a:txBody>
                    <a:bodyPr/>
                    <a:lstStyle/>
                    <a:p>
                      <a:pPr algn="l"/>
                      <a:r>
                        <a:rPr lang="it-IT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Professione</a:t>
                      </a:r>
                      <a:endParaRPr lang="it-IT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3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LAVORATORE</a:t>
                      </a:r>
                      <a:r>
                        <a:rPr lang="it-IT" sz="13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3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DIPENDENTE</a:t>
                      </a:r>
                      <a:endParaRPr lang="it-IT" sz="13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17,3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37,6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50,5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37,7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54,1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</a:tr>
              <a:tr h="324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LAVORATORE</a:t>
                      </a:r>
                      <a:r>
                        <a:rPr lang="it-IT" sz="13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3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AUTONOMO</a:t>
                      </a:r>
                    </a:p>
                  </a:txBody>
                  <a:tcPr marL="90000" marR="90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32,1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32,2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29,5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21,1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27,6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324000">
                <a:tc vMerge="1">
                  <a:txBody>
                    <a:bodyPr/>
                    <a:lstStyle/>
                    <a:p>
                      <a:pPr algn="l"/>
                      <a:endParaRPr lang="it-IT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R w="12700" cmpd="sng">
                      <a:noFill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3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DISOCCUPATO</a:t>
                      </a:r>
                      <a:r>
                        <a:rPr lang="it-IT" sz="13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– </a:t>
                      </a:r>
                      <a:r>
                        <a:rPr lang="it-IT" sz="13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it-IT" sz="13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CERCA</a:t>
                      </a:r>
                      <a:endParaRPr lang="it-IT" sz="13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3,1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3,5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0,5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4,0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2,6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324000">
                <a:tc vMerge="1">
                  <a:txBody>
                    <a:bodyPr/>
                    <a:lstStyle/>
                    <a:p>
                      <a:pPr algn="l"/>
                      <a:endParaRPr lang="it-IT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lnR w="12700" cmpd="sng">
                      <a:noFill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3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PENSIONATO</a:t>
                      </a:r>
                      <a:endParaRPr lang="it-IT" sz="13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33,2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17,8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14,0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24,6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12,8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396000">
                <a:tc vMerge="1">
                  <a:txBody>
                    <a:bodyPr/>
                    <a:lstStyle/>
                    <a:p>
                      <a:pPr algn="l"/>
                      <a:endParaRPr lang="it-IT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lnR w="12700" cmpd="sng">
                      <a:noFill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3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CASALINGA – ALTRA CONDIZIONE NON PROF.</a:t>
                      </a:r>
                      <a:endParaRPr lang="it-IT" sz="13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14,3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8,9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5,5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12,6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3,1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pic>
        <p:nvPicPr>
          <p:cNvPr id="284678" name="Picture 6" descr="http://www.drogbaster.it/numero-verd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763237"/>
            <a:ext cx="495300" cy="495300"/>
          </a:xfrm>
          <a:prstGeom prst="rect">
            <a:avLst/>
          </a:prstGeom>
          <a:noFill/>
        </p:spPr>
      </p:pic>
      <p:pic>
        <p:nvPicPr>
          <p:cNvPr id="284680" name="Picture 8" descr="http://www.pasticceriavoguecaffe.com/polopoly_fs/1.12133113.1378737619%21/httpImage/im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6723" y="763237"/>
            <a:ext cx="674370" cy="495300"/>
          </a:xfrm>
          <a:prstGeom prst="rect">
            <a:avLst/>
          </a:prstGeom>
          <a:noFill/>
        </p:spPr>
      </p:pic>
      <p:sp>
        <p:nvSpPr>
          <p:cNvPr id="284684" name="AutoShape 12" descr="Risultati immagini per sportello pubbl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pic>
        <p:nvPicPr>
          <p:cNvPr id="10" name="Picture 6" descr="http://www.unicas.it/var/ezwebin_site/storage/images/media/images/jp_sportello/42285-1-ita-IT/jp_sportello_articolo.png"/>
          <p:cNvPicPr>
            <a:picLocks noChangeAspect="1" noChangeArrowheads="1"/>
          </p:cNvPicPr>
          <p:nvPr/>
        </p:nvPicPr>
        <p:blipFill>
          <a:blip r:embed="rId5" cstate="print"/>
          <a:srcRect r="37001"/>
          <a:stretch>
            <a:fillRect/>
          </a:stretch>
        </p:blipFill>
        <p:spPr bwMode="auto">
          <a:xfrm>
            <a:off x="7008230" y="768235"/>
            <a:ext cx="547191" cy="5018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2322" name="Picture 2" descr="http://www.fiora.it/images/il_tuo_sportello.jpg"/>
          <p:cNvPicPr>
            <a:picLocks noChangeArrowheads="1"/>
          </p:cNvPicPr>
          <p:nvPr/>
        </p:nvPicPr>
        <p:blipFill>
          <a:blip r:embed="rId6" cstate="print"/>
          <a:srcRect l="37111" t="14495" r="39480" b="40265"/>
          <a:stretch>
            <a:fillRect/>
          </a:stretch>
        </p:blipFill>
        <p:spPr bwMode="auto">
          <a:xfrm>
            <a:off x="8157611" y="764477"/>
            <a:ext cx="533635" cy="5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/>
          </a:scene3d>
          <a:sp3d prstMaterial="softEdge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7733</TotalTime>
  <Words>4569</Words>
  <Application>Microsoft Office PowerPoint</Application>
  <PresentationFormat>Presentazione su schermo (4:3)</PresentationFormat>
  <Paragraphs>1026</Paragraphs>
  <Slides>72</Slides>
  <Notes>4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Collegamenti</vt:lpstr>
      </vt:variant>
      <vt:variant>
        <vt:i4>83</vt:i4>
      </vt:variant>
      <vt:variant>
        <vt:lpstr>Titoli diapositive</vt:lpstr>
      </vt:variant>
      <vt:variant>
        <vt:i4>72</vt:i4>
      </vt:variant>
    </vt:vector>
  </HeadingPairs>
  <TitlesOfParts>
    <vt:vector size="166" baseType="lpstr">
      <vt:lpstr>ＭＳ Ｐゴシック</vt:lpstr>
      <vt:lpstr>Arial</vt:lpstr>
      <vt:lpstr>Arial Black</vt:lpstr>
      <vt:lpstr>Calibri</vt:lpstr>
      <vt:lpstr>Symbol</vt:lpstr>
      <vt:lpstr>Tahoma</vt:lpstr>
      <vt:lpstr>Times</vt:lpstr>
      <vt:lpstr>Verdana</vt:lpstr>
      <vt:lpstr>Wingdings</vt:lpstr>
      <vt:lpstr>Wingdings 3</vt:lpstr>
      <vt:lpstr>Personalizza struttura</vt:lpstr>
      <vt:lpstr>C:\LAVORI\ACEA\CS\ACQUEDOTTO DEL FIORA\Grafici Generalista.xlsx!età</vt:lpstr>
      <vt:lpstr>C:\LAVORI\ACEA\CS\ACQUEDOTTO DEL FIORA\Grafici Generalista.xlsx!istruzione</vt:lpstr>
      <vt:lpstr>C:\LAVORI\ACEA\CS\ACQUEDOTTO DEL FIORA\Grafici Generalista.xlsx!professione</vt:lpstr>
      <vt:lpstr>C:\LAVORI\ACEA\CS\ACQUEDOTTO DEL FIORA\RM 14-4450 Grafici FIORA - TREND - I° SEM..xlsx!CSI</vt:lpstr>
      <vt:lpstr>C:\LAVORI\ACEA\CS\ACQUEDOTTO DEL FIORA\RM 14-4450 Grafici FIORA - TREND - I° SEM..xlsx!giudizio globale trend</vt:lpstr>
      <vt:lpstr>C:\LAVORI\ACEA\CS\ACQUEDOTTO DEL FIORA\RM 14-4450 Grafici FIORA - TREND - I° SEM..xlsx!Sodd. globale</vt:lpstr>
      <vt:lpstr>C:\LAVORI\ACEA\CS\ACQUEDOTTO DEL FIORA\RM 14-4450 Grafici FIORA - TREND - I° SEM..xlsx!globale % 8-9-10</vt:lpstr>
      <vt:lpstr>C:\LAVORI\ACEA\CS\ACQUEDOTTO DEL FIORA\RM 14-4450 Grafici FIORA - I° SEM..xlsx!parametrico!R4C1:R10C8</vt:lpstr>
      <vt:lpstr>C:\LAVORI\ACEA\CS\ACQUEDOTTO DEL FIORA\RM 14-4450 Grafici FIORA - I° SEM..xlsx!qualità acqua</vt:lpstr>
      <vt:lpstr>C:\LAVORI\ACEA\CS\ACQUEDOTTO DEL FIORA\RM 14-4450 Grafici FIORA - TREND - I° SEM..xlsx!qualità acqua trend</vt:lpstr>
      <vt:lpstr>C:\LAVORI\ACEA\CS\ACQUEDOTTO DEL FIORA\RM 14-4450 Grafici FIORA - I° SEM..xlsx!aspetti tecnici</vt:lpstr>
      <vt:lpstr>C:\LAVORI\ACEA\CS\ACQUEDOTTO DEL FIORA\RM 14-4450 Grafici FIORA - I° SEM..xlsx!parametrico!R17C1:R23C8</vt:lpstr>
      <vt:lpstr>C:\LAVORI\ACEA\CS\ACQUEDOTTO DEL FIORA\RM 14-4450 Grafici FIORA - TREND - I° SEM..xlsx!overall aspetti tecnici</vt:lpstr>
      <vt:lpstr>C:\LAVORI\ACEA\CS\ACQUEDOTTO DEL FIORA\RM 14-4450 Grafici FIORA - I° SEM..xlsx!sodd aspetti</vt:lpstr>
      <vt:lpstr>C:\LAVORI\ACEA\CS\ACQUEDOTTO DEL FIORA\RM 14-4450 Grafici FIORA - I° SEM..xlsx!fatturazione</vt:lpstr>
      <vt:lpstr>C:\LAVORI\ACEA\CS\ACQUEDOTTO DEL FIORA\RM 14-4450 Grafici FIORA - I° SEM..xlsx!parametrico!R29C1:R35C8</vt:lpstr>
      <vt:lpstr>C:\LAVORI\ACEA\CS\ACQUEDOTTO DEL FIORA\RM 14-4450 Grafici FIORA - TREND - I° SEM..xlsx!overall fatturazione</vt:lpstr>
      <vt:lpstr>C:\LAVORI\ACEA\CS\ACQUEDOTTO DEL FIORA\RM 14-4450 Grafici FIORA - I° SEM..xlsx!sodd fatturazione</vt:lpstr>
      <vt:lpstr>C:\LAVORI\ACEA\CS\ACQUEDOTTO DEL FIORA\RM 14-4450 Grafici FIORA - I° SEM..xlsx!parametrico!R41C1:R47C8</vt:lpstr>
      <vt:lpstr>C:\LAVORI\ACEA\CS\ACQUEDOTTO DEL FIORA\RM 14-4450 Grafici FIORA - I° SEM..xlsx!qualità_prezzo</vt:lpstr>
      <vt:lpstr>C:\LAVORI\ACEA\CS\ACQUEDOTTO DEL FIORA\RM 14-4450 Grafici FIORA - TREND - I° SEM..xlsx!overall qualità_prezzo</vt:lpstr>
      <vt:lpstr>C:\LAVORI\ACEA\CS\ACQUEDOTTO DEL FIORA\RM 14-4450 Grafici FIORA - I° SEM..xlsx!guasti</vt:lpstr>
      <vt:lpstr>C:\LAVORI\ACEA\CS\ACQUEDOTTO DEL FIORA\RM 14-4450 Grafici FIORA - TREND - I° SEM..xlsx!guasti trend</vt:lpstr>
      <vt:lpstr>C:\LAVORI\ACEA\CS\ACQUEDOTTO DEL FIORA\RM 14-4450 Grafici FIORA - TREND - I° SEM..xlsx!overall guasti</vt:lpstr>
      <vt:lpstr>C:\LAVORI\ACEA\CS\ACQUEDOTTO DEL FIORA\RM 14-4450 Grafici FIORA - I° SEM..xlsx!sodd guasti</vt:lpstr>
      <vt:lpstr>C:\LAVORI\ACEA\CS\ACQUEDOTTO DEL FIORA\RM 14-4450 Grafici FIORA - TREND - I° SEM..xlsx!intervento trend</vt:lpstr>
      <vt:lpstr>C:\LAVORI\ACEA\CS\ACQUEDOTTO DEL FIORA\RM 14-4450 Grafici FIORA - I° SEM..xlsx!intervento</vt:lpstr>
      <vt:lpstr>C:\LAVORI\ACEA\CS\ACQUEDOTTO DEL FIORA\RM 14-4450 Grafici FIORA - TREND - I° SEM..xlsx!overall intervento</vt:lpstr>
      <vt:lpstr>C:\LAVORI\ACEA\CS\ACQUEDOTTO DEL FIORA\RM 14-4450 Grafici FIORA - I° SEM..xlsx!sodd intervento</vt:lpstr>
      <vt:lpstr>C:\LAVORI\ACEA\CS\ACQUEDOTTO DEL FIORA\RM 14-4450 Grafici FIORA - TREND - I° SEM..xlsx!NV comm.le trend</vt:lpstr>
      <vt:lpstr>C:\LAVORI\ACEA\CS\ACQUEDOTTO DEL FIORA\RM 14-4450 Grafici FIORA - I° SEM..xlsx!nv comm.le</vt:lpstr>
      <vt:lpstr>C:\LAVORI\ACEA\CS\ACQUEDOTTO DEL FIORA\RM 14-4450 Grafici FIORA - TREND - I° SEM..xlsx!overall NV comm.le</vt:lpstr>
      <vt:lpstr>C:\LAVORI\ACEA\CS\ACQUEDOTTO DEL FIORA\RM 14-4450 Grafici FIORA - I° SEM..xlsx!sodd nv comm.le</vt:lpstr>
      <vt:lpstr>C:\LAVORI\ACEA\CS\ACQUEDOTTO DEL FIORA\RM 14-4450 Grafici FIORA - I° SEM..xlsx!sportello</vt:lpstr>
      <vt:lpstr>C:\LAVORI\ACEA\CS\ACQUEDOTTO DEL FIORA\RM 14-4450 Grafici FIORA - TREND - I° SEM..xlsx!sportello trend</vt:lpstr>
      <vt:lpstr>C:\LAVORI\ACEA\CS\ACQUEDOTTO DEL FIORA\RM 14-4450 Grafici FIORA - TREND - I° SEM..xlsx!overall sportello</vt:lpstr>
      <vt:lpstr>C:\LAVORI\ACEA\CS\ACQUEDOTTO DEL FIORA\RM 14-4450 Grafici FIORA - I° SEM..xlsx!sodd sportello</vt:lpstr>
      <vt:lpstr>C:\LAVORI\ACEA\CS\ACQUEDOTTO DEL FIORA\RM 14-4450 Grafici FIORA - I° SEM..xlsx!parametrico!R112C7:R115C16</vt:lpstr>
      <vt:lpstr>C:\LAVORI\ACEA\CS\ACQUEDOTTO DEL FIORA\Grafici Generalista.xlsx!notorietà</vt:lpstr>
      <vt:lpstr>C:\LAVORI\ACEA\CS\ACQUEDOTTO DEL FIORA\Grafici Generalista.xlsx!aspettative net</vt:lpstr>
      <vt:lpstr>C:\LAVORI\ACEA\CS\ACQUEDOTTO DEL FIORA\Grafici Generalista.xlsx!uso acqua</vt:lpstr>
      <vt:lpstr>C:\LAVORI\ACEA\CS\ACQUEDOTTO DEL FIORA\Grafici Generalista.xlsx!motivi nn uso</vt:lpstr>
      <vt:lpstr>C:\LAVORI\ACEA\CS\ACQUEDOTTO DEL FIORA\RM 14-4450 Grafici FIORA - TREND - I° SEM..xlsx!overall uso acqua</vt:lpstr>
      <vt:lpstr>C:\LAVORI\ACEA\CS\ACQUEDOTTO DEL FIORA\Grafici Generalista.xlsx!rifornimento</vt:lpstr>
      <vt:lpstr>C:\LAVORI\ACEA\CS\ACQUEDOTTO DEL FIORA\Grafici Generalista.xlsx!raggiungibilità</vt:lpstr>
      <vt:lpstr>C:\LAVORI\ACEA\CS\ACQUEDOTTO DEL FIORA\Grafici Generalista.xlsx!info comunicate</vt:lpstr>
      <vt:lpstr>C:\LAVORI\ACEA\CS\ACQUEDOTTO DEL FIORA\Grafici Generalista.xlsx!comunicazione</vt:lpstr>
      <vt:lpstr>C:\LAVORI\ACEA\CS\ACQUEDOTTO DEL FIORA\Grafici Generalista.xlsx!valutazione comunicazione</vt:lpstr>
      <vt:lpstr>C:\LAVORI\ACEA\CS\ACQUEDOTTO DEL FIORA\Grafici nv commerciale.xlsx!linea chiamata</vt:lpstr>
      <vt:lpstr>C:\LAVORI\ACEA\CS\ACQUEDOTTO DEL FIORA\Grafici Segnalazione Guasti.xlsx!numero guasti</vt:lpstr>
      <vt:lpstr>C:\LAVORI\ACEA\CS\ACQUEDOTTO DEL FIORA\Grafici Segnalazione Guasti.xlsx!linea chiamata</vt:lpstr>
      <vt:lpstr>C:\LAVORI\ACEA\CS\ACQUEDOTTO DEL FIORA\Grafici nv commerciale.xlsx!numero</vt:lpstr>
      <vt:lpstr>C:\LAVORI\ACEA\CS\ACQUEDOTTO DEL FIORA\Grafici nv commerciale.xlsx!motivi contatto</vt:lpstr>
      <vt:lpstr>C:\LAVORI\ACEA\CS\ACQUEDOTTO DEL FIORA\Grafici nv commerciale.xlsx!durata</vt:lpstr>
      <vt:lpstr>C:\LAVORI\ACEA\CS\ACQUEDOTTO DEL FIORA\Grafici nv commerciale.xlsx!risoluzione</vt:lpstr>
      <vt:lpstr>C:\LAVORI\ACEA\CS\ACQUEDOTTO DEL FIORA\Grafici nv commerciale.xlsx!numero chiamate</vt:lpstr>
      <vt:lpstr>C:\LAVORI\ACEA\CS\ACQUEDOTTO DEL FIORA\Grafici nv commerciale.xlsx!motivo più chiamate</vt:lpstr>
      <vt:lpstr>C:\LAVORI\ACEA\CS\ACQUEDOTTO DEL FIORA\Grafici nv commerciale.xlsx!info coerenti</vt:lpstr>
      <vt:lpstr>C:\LAVORI\ACEA\CS\ACQUEDOTTO DEL FIORA\Grafici Sportello.xlsx!attesa</vt:lpstr>
      <vt:lpstr>C:\LAVORI\ACEA\CS\ACQUEDOTTO DEL FIORA\Grafici Sportello.xlsx!permanenza</vt:lpstr>
      <vt:lpstr>C:\LAVORI\ACEA\CS\ACQUEDOTTO DEL FIORA\Grafici Sportello.xlsx!motivo visita</vt:lpstr>
      <vt:lpstr>C:\LAVORI\ACEA\CS\ACQUEDOTTO DEL FIORA\Grafici Sportello.xlsx!utente</vt:lpstr>
      <vt:lpstr>C:\LAVORI\ACEA\CS\ACQUEDOTTO DEL FIORA\Grafici Sportello.xlsx!risoluzione</vt:lpstr>
      <vt:lpstr>C:\LAVORI\ACEA\CS\ACQUEDOTTO DEL FIORA\Grafici Sportello.xlsx!motivo più visite</vt:lpstr>
      <vt:lpstr>C:\LAVORI\ACEA\CS\ACQUEDOTTO DEL FIORA\Grafici Sportello.xlsx!numero visite</vt:lpstr>
      <vt:lpstr>C:\LAVORI\ACEA\CS\ACQUEDOTTO DEL FIORA\Grafici Sportello.xlsx!info coerenti</vt:lpstr>
      <vt:lpstr>C:\LAVORI\ACEA\CS\ACQUEDOTTO DEL FIORA\Grafici Sportello.xlsx!sportello vs nv</vt:lpstr>
      <vt:lpstr>C:\LAVORI\ACEA\CS\ACQUEDOTTO DEL FIORA\Grafici Sportello ONLINE.xlsx!motivo registrazione</vt:lpstr>
      <vt:lpstr>C:\LAVORI\ACEA\CS\ACQUEDOTTO DEL FIORA\Grafici Sportello ONLINE.xlsx!funzionalità</vt:lpstr>
      <vt:lpstr>C:\LAVORI\ACEA\CS\ACQUEDOTTO DEL FIORA\Grafici Sportello ONLINE.xlsx!reperimento</vt:lpstr>
      <vt:lpstr>C:\LAVORI\ACEA\CS\ACQUEDOTTO DEL FIORA\Grafici Sportello ONLINE.xlsx!carenze</vt:lpstr>
      <vt:lpstr>C:\LAVORI\ACEA\CS\ACQUEDOTTO DEL FIORA\Grafici Sportello ONLINE.xlsx!utilità</vt:lpstr>
      <vt:lpstr>C:\LAVORI\ACEA\CS\ACQUEDOTTO DEL FIORA\RM 14-4450 Grafici FIORA - TREND - I° SEM..xlsx!sportello ONLINE trend</vt:lpstr>
      <vt:lpstr>C:\LAVORI\ACEA\CS\ACQUEDOTTO DEL FIORA\RM 14-4450 Grafici FIORA - I° SEM..xlsx!sportello ONLINE</vt:lpstr>
      <vt:lpstr>C:\LAVORI\ACEA\CS\ACQUEDOTTO DEL FIORA\RM 14-4450 Grafici FIORA - TREND - I° SEM..xlsx!overall sportello ONLINE</vt:lpstr>
      <vt:lpstr>C:\LAVORI\ACEA\CS\ACQUEDOTTO DEL FIORA\RM 14-4450 Grafici FIORA - I° SEM..xlsx!sodd sportello ONLINE</vt:lpstr>
      <vt:lpstr>C:\LAVORI\ACEA\CS\ACQUEDOTTO DEL FIORA\Grafici Sportello ONLINE.xlsx!uso altri canali</vt:lpstr>
      <vt:lpstr>C:\LAVORI\ACEA\CS\ACQUEDOTTO DEL FIORA\Grafici Sportello ONLINE.xlsx!canali</vt:lpstr>
      <vt:lpstr>C:\LAVORI\ACEA\CS\ACQUEDOTTO DEL FIORA\Grafici Sportello ONLINE.xlsx!info coerenti</vt:lpstr>
      <vt:lpstr>C:\LAVORI\ACEA\CS\ACQUEDOTTO DEL FIORA\RM 14-4450 Grafici FIORA - TREND - I° SEM..xlsx!sito internet trend</vt:lpstr>
      <vt:lpstr>C:\LAVORI\ACEA\CS\ACQUEDOTTO DEL FIORA\RM 14-4450 Grafici FIORA - I° SEM..xlsx!sito internet</vt:lpstr>
      <vt:lpstr>C:\LAVORI\ACEA\CS\ACQUEDOTTO DEL FIORA\RM 14-4450 Grafici FIORA - TREND - I° SEM..xlsx!overall sito internet</vt:lpstr>
      <vt:lpstr>C:\LAVORI\ACEA\CS\ACQUEDOTTO DEL FIORA\RM 14-4450 Grafici FIORA - I° SEM..xlsx!sodd sito</vt:lpstr>
      <vt:lpstr>Presentazione standard di PowerPoint</vt:lpstr>
      <vt:lpstr>Indice</vt:lpstr>
      <vt:lpstr> La Customer Satisfaction in Acea</vt:lpstr>
      <vt:lpstr>Nota di lettura</vt:lpstr>
      <vt:lpstr>Metodologia: target e strumenti d’indagine</vt:lpstr>
      <vt:lpstr>Metodologia: struttura d’indagine</vt:lpstr>
      <vt:lpstr>Metodologia: campione per area</vt:lpstr>
      <vt:lpstr>Profilo del rispondente</vt:lpstr>
      <vt:lpstr>Profilo utilizzatori canali di contatto</vt:lpstr>
      <vt:lpstr>Presentazione standard di PowerPoint</vt:lpstr>
      <vt:lpstr>CSI – Fattori di soddisfazione e pesi</vt:lpstr>
      <vt:lpstr>CSI – Customer Satisfaction Index</vt:lpstr>
      <vt:lpstr>Presentazione standard di PowerPoint</vt:lpstr>
      <vt:lpstr>Giudizio “di pancia” sul servizio idrico</vt:lpstr>
      <vt:lpstr>Giudizio “di pancia” sul servizio idrico</vt:lpstr>
      <vt:lpstr>Qualità dell’acqua</vt:lpstr>
      <vt:lpstr>Qualità dell’acqua</vt:lpstr>
      <vt:lpstr>Aspetti tecnici del servizio</vt:lpstr>
      <vt:lpstr>Aspetti tecnici del servizio</vt:lpstr>
      <vt:lpstr>Indicatori di performance</vt:lpstr>
      <vt:lpstr>Fatturazione</vt:lpstr>
      <vt:lpstr>Fatturazione</vt:lpstr>
      <vt:lpstr>Indicatori di performance </vt:lpstr>
      <vt:lpstr>Punti di forza e priorità di intervento</vt:lpstr>
      <vt:lpstr>Rapporto qualità prezzo</vt:lpstr>
      <vt:lpstr>Rapporto qualità prezzo</vt:lpstr>
      <vt:lpstr>Segnalazione guasti</vt:lpstr>
      <vt:lpstr>Segnalazione guasti</vt:lpstr>
      <vt:lpstr>Indicatori di performance</vt:lpstr>
      <vt:lpstr>Intervento tecnico</vt:lpstr>
      <vt:lpstr>Intervento tecnico</vt:lpstr>
      <vt:lpstr>Indicatori di performance</vt:lpstr>
      <vt:lpstr>Numero Verde Commerciale</vt:lpstr>
      <vt:lpstr>Numero Verde Commerciale</vt:lpstr>
      <vt:lpstr>Indicatori di performance</vt:lpstr>
      <vt:lpstr>Punti di forza e priorità di intervento</vt:lpstr>
      <vt:lpstr>Sportello</vt:lpstr>
      <vt:lpstr>Sportello</vt:lpstr>
      <vt:lpstr>Indicatori di performance</vt:lpstr>
      <vt:lpstr>Punti di forza e priorità di intervento</vt:lpstr>
      <vt:lpstr>Presentazione standard di PowerPoint</vt:lpstr>
      <vt:lpstr>Conoscenza protagonisti servizio idrico</vt:lpstr>
      <vt:lpstr>Aspetti da migliorare</vt:lpstr>
      <vt:lpstr>Utilizzo dell’acqua potabile</vt:lpstr>
      <vt:lpstr>Utilizzo dell’acqua potabile</vt:lpstr>
      <vt:lpstr>Utilizzo Case dell’Acqua</vt:lpstr>
      <vt:lpstr>Comunicazione da parte dell’azienda</vt:lpstr>
      <vt:lpstr>Valutazione delle informazioni</vt:lpstr>
      <vt:lpstr>Presentazione standard di PowerPoint</vt:lpstr>
      <vt:lpstr>Accessibilità NV</vt:lpstr>
      <vt:lpstr>Motivo e durata della chiamata</vt:lpstr>
      <vt:lpstr>Esito della richiesta</vt:lpstr>
      <vt:lpstr>Utilizzo di altri canali</vt:lpstr>
      <vt:lpstr>Accessibilità e permanenza allo sportello</vt:lpstr>
      <vt:lpstr>Motivo della visita</vt:lpstr>
      <vt:lpstr>Esito della visita</vt:lpstr>
      <vt:lpstr>Utilizzo di altri canali</vt:lpstr>
      <vt:lpstr>Scelta dello sportello rispetto al NV</vt:lpstr>
      <vt:lpstr>Presentazione standard di PowerPoint</vt:lpstr>
      <vt:lpstr>Motivi di registrazione</vt:lpstr>
      <vt:lpstr>Accessibilità</vt:lpstr>
      <vt:lpstr>Utilità e carenze riscontrate</vt:lpstr>
      <vt:lpstr>Valutazione servizio online</vt:lpstr>
      <vt:lpstr>Valutazione servizio online</vt:lpstr>
      <vt:lpstr>Indicatori di performance</vt:lpstr>
      <vt:lpstr>Utilizzo di altri canali</vt:lpstr>
      <vt:lpstr>Valutazione sito Internet</vt:lpstr>
      <vt:lpstr>Valutazione sito Internet</vt:lpstr>
      <vt:lpstr>Indicatori di performance</vt:lpstr>
      <vt:lpstr>Presentazione standard di PowerPoint</vt:lpstr>
      <vt:lpstr>Profilo del rispondente</vt:lpstr>
      <vt:lpstr>Valutazione del servizio idrico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Alessadra Carrieri</dc:creator>
  <cp:lastModifiedBy>Prianti Federica</cp:lastModifiedBy>
  <cp:revision>630</cp:revision>
  <dcterms:created xsi:type="dcterms:W3CDTF">2015-04-16T09:52:42Z</dcterms:created>
  <dcterms:modified xsi:type="dcterms:W3CDTF">2015-08-12T08:00:34Z</dcterms:modified>
</cp:coreProperties>
</file>